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32" r:id="rId2"/>
    <p:sldId id="477" r:id="rId3"/>
    <p:sldId id="621" r:id="rId4"/>
    <p:sldId id="634" r:id="rId5"/>
    <p:sldId id="639" r:id="rId6"/>
    <p:sldId id="653" r:id="rId7"/>
    <p:sldId id="642" r:id="rId8"/>
    <p:sldId id="640" r:id="rId9"/>
    <p:sldId id="643" r:id="rId10"/>
    <p:sldId id="644" r:id="rId11"/>
    <p:sldId id="650" r:id="rId12"/>
    <p:sldId id="651" r:id="rId13"/>
    <p:sldId id="648" r:id="rId14"/>
    <p:sldId id="652" r:id="rId15"/>
    <p:sldId id="649" r:id="rId16"/>
    <p:sldId id="654" r:id="rId17"/>
    <p:sldId id="645" r:id="rId18"/>
  </p:sldIdLst>
  <p:sldSz cx="9180513" cy="51435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7h/nst+1G/SnoPPSmeMBQ==" hashData="dGf4cvycf8BFQ8Ibr6sqdU2zfv49DgkMlxSl7HOEGN1Fr9baYoQOH5eKfVs1dcCsYl7faVyduYSXGajA3MVGGA=="/>
  <p:extLst>
    <p:ext uri="{521415D9-36F7-43E2-AB2F-B90AF26B5E84}">
      <p14:sectionLst xmlns:p14="http://schemas.microsoft.com/office/powerpoint/2010/main">
        <p14:section name="Default Section" id="{071BC6BF-1110-4828-8B48-FFEA39478392}">
          <p14:sldIdLst>
            <p14:sldId id="632"/>
            <p14:sldId id="477"/>
            <p14:sldId id="621"/>
            <p14:sldId id="634"/>
            <p14:sldId id="639"/>
            <p14:sldId id="653"/>
            <p14:sldId id="642"/>
            <p14:sldId id="640"/>
            <p14:sldId id="643"/>
            <p14:sldId id="644"/>
            <p14:sldId id="650"/>
            <p14:sldId id="651"/>
            <p14:sldId id="648"/>
            <p14:sldId id="652"/>
            <p14:sldId id="649"/>
            <p14:sldId id="654"/>
            <p14:sldId id="645"/>
          </p14:sldIdLst>
        </p14:section>
      </p14:sectionLst>
    </p:ext>
    <p:ext uri="{EFAFB233-063F-42B5-8137-9DF3F51BA10A}">
      <p15:sldGuideLst xmlns:p15="http://schemas.microsoft.com/office/powerpoint/2012/main">
        <p15:guide id="1" orient="horz" pos="1620">
          <p15:clr>
            <a:srgbClr val="A4A3A4"/>
          </p15:clr>
        </p15:guide>
        <p15:guide id="2" pos="289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6" autoAdjust="0"/>
    <p:restoredTop sz="69912" autoAdjust="0"/>
  </p:normalViewPr>
  <p:slideViewPr>
    <p:cSldViewPr>
      <p:cViewPr varScale="1">
        <p:scale>
          <a:sx n="107" d="100"/>
          <a:sy n="107" d="100"/>
        </p:scale>
        <p:origin x="608" y="168"/>
      </p:cViewPr>
      <p:guideLst>
        <p:guide orient="horz" pos="1620"/>
        <p:guide pos="2892"/>
      </p:guideLst>
    </p:cSldViewPr>
  </p:slideViewPr>
  <p:outlineViewPr>
    <p:cViewPr>
      <p:scale>
        <a:sx n="33" d="100"/>
        <a:sy n="33" d="100"/>
      </p:scale>
      <p:origin x="0" y="11844"/>
    </p:cViewPr>
  </p:outlineViewPr>
  <p:notesTextViewPr>
    <p:cViewPr>
      <p:scale>
        <a:sx n="1" d="1"/>
        <a:sy n="1" d="1"/>
      </p:scale>
      <p:origin x="0" y="0"/>
    </p:cViewPr>
  </p:notesTextViewPr>
  <p:sorterViewPr>
    <p:cViewPr>
      <p:scale>
        <a:sx n="100" d="100"/>
        <a:sy n="100" d="100"/>
      </p:scale>
      <p:origin x="0" y="1734"/>
    </p:cViewPr>
  </p:sorterViewPr>
  <p:notesViewPr>
    <p:cSldViewPr>
      <p:cViewPr varScale="1">
        <p:scale>
          <a:sx n="82" d="100"/>
          <a:sy n="82" d="100"/>
        </p:scale>
        <p:origin x="39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4"/>
          </a:xfrm>
          <a:prstGeom prst="rect">
            <a:avLst/>
          </a:prstGeom>
        </p:spPr>
        <p:txBody>
          <a:bodyPr vert="horz" lIns="91440" tIns="45720" rIns="91440" bIns="45720" rtlCol="0"/>
          <a:lstStyle>
            <a:lvl1pPr algn="r">
              <a:defRPr sz="1200"/>
            </a:lvl1pPr>
          </a:lstStyle>
          <a:p>
            <a:fld id="{A0C2F2A0-ADCD-4485-9CFD-0005716CB2A6}" type="datetimeFigureOut">
              <a:rPr lang="en-GB" smtClean="0"/>
              <a:t>08/07/2019</a:t>
            </a:fld>
            <a:endParaRPr lang="en-GB"/>
          </a:p>
        </p:txBody>
      </p:sp>
      <p:sp>
        <p:nvSpPr>
          <p:cNvPr id="4" name="Footer Placeholder 3"/>
          <p:cNvSpPr>
            <a:spLocks noGrp="1"/>
          </p:cNvSpPr>
          <p:nvPr>
            <p:ph type="ftr" sz="quarter" idx="2"/>
          </p:nvPr>
        </p:nvSpPr>
        <p:spPr>
          <a:xfrm>
            <a:off x="0" y="9377316"/>
            <a:ext cx="2889938" cy="4936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4"/>
          </a:xfrm>
          <a:prstGeom prst="rect">
            <a:avLst/>
          </a:prstGeom>
        </p:spPr>
        <p:txBody>
          <a:bodyPr vert="horz" lIns="91440" tIns="45720" rIns="91440" bIns="45720" rtlCol="0" anchor="b"/>
          <a:lstStyle>
            <a:lvl1pPr algn="r">
              <a:defRPr sz="1200"/>
            </a:lvl1pPr>
          </a:lstStyle>
          <a:p>
            <a:fld id="{B82C1D42-864F-440B-9008-23BAD45B6581}" type="slidenum">
              <a:rPr lang="en-GB" smtClean="0"/>
              <a:t>‹#›</a:t>
            </a:fld>
            <a:endParaRPr lang="en-GB"/>
          </a:p>
        </p:txBody>
      </p:sp>
    </p:spTree>
    <p:extLst>
      <p:ext uri="{BB962C8B-B14F-4D97-AF65-F5344CB8AC3E}">
        <p14:creationId xmlns:p14="http://schemas.microsoft.com/office/powerpoint/2010/main" val="274992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7AA8EB29-6D03-4235-A9EC-58296AAC886A}" type="datetimeFigureOut">
              <a:rPr lang="en-GB" smtClean="0"/>
              <a:t>08/07/2019</a:t>
            </a:fld>
            <a:endParaRPr lang="en-GB"/>
          </a:p>
        </p:txBody>
      </p:sp>
      <p:sp>
        <p:nvSpPr>
          <p:cNvPr id="4" name="Slide Image Placeholder 3"/>
          <p:cNvSpPr>
            <a:spLocks noGrp="1" noRot="1" noChangeAspect="1"/>
          </p:cNvSpPr>
          <p:nvPr>
            <p:ph type="sldImg" idx="2"/>
          </p:nvPr>
        </p:nvSpPr>
        <p:spPr>
          <a:xfrm>
            <a:off x="30163" y="739775"/>
            <a:ext cx="660876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1A73E418-422F-4AE8-B3EF-B6352446880A}" type="slidenum">
              <a:rPr lang="en-GB" smtClean="0"/>
              <a:t>‹#›</a:t>
            </a:fld>
            <a:endParaRPr lang="en-GB"/>
          </a:p>
        </p:txBody>
      </p:sp>
    </p:spTree>
    <p:extLst>
      <p:ext uri="{BB962C8B-B14F-4D97-AF65-F5344CB8AC3E}">
        <p14:creationId xmlns:p14="http://schemas.microsoft.com/office/powerpoint/2010/main" val="356113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A73E418-422F-4AE8-B3EF-B6352446880A}" type="slidenum">
              <a:rPr lang="en-GB" smtClean="0"/>
              <a:t>1</a:t>
            </a:fld>
            <a:endParaRPr lang="en-GB"/>
          </a:p>
        </p:txBody>
      </p:sp>
    </p:spTree>
    <p:extLst>
      <p:ext uri="{BB962C8B-B14F-4D97-AF65-F5344CB8AC3E}">
        <p14:creationId xmlns:p14="http://schemas.microsoft.com/office/powerpoint/2010/main" val="104133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One of the challenges around the use of language is found in academia. Where language focuses on managing, avoiding or eradicating HIV, rather than enhancing health and wellness.</a:t>
            </a:r>
          </a:p>
        </p:txBody>
      </p:sp>
      <p:sp>
        <p:nvSpPr>
          <p:cNvPr id="4" name="Slide Number Placeholder 3"/>
          <p:cNvSpPr>
            <a:spLocks noGrp="1"/>
          </p:cNvSpPr>
          <p:nvPr>
            <p:ph type="sldNum" sz="quarter" idx="5"/>
          </p:nvPr>
        </p:nvSpPr>
        <p:spPr/>
        <p:txBody>
          <a:bodyPr/>
          <a:lstStyle/>
          <a:p>
            <a:fld id="{1A73E418-422F-4AE8-B3EF-B6352446880A}" type="slidenum">
              <a:rPr lang="en-GB" smtClean="0"/>
              <a:t>10</a:t>
            </a:fld>
            <a:endParaRPr lang="en-GB"/>
          </a:p>
        </p:txBody>
      </p:sp>
    </p:spTree>
    <p:extLst>
      <p:ext uri="{BB962C8B-B14F-4D97-AF65-F5344CB8AC3E}">
        <p14:creationId xmlns:p14="http://schemas.microsoft.com/office/powerpoint/2010/main" val="59911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Mother to Child transmission puts the onus and responsibility of transmission on the mother alone. Blame.</a:t>
            </a:r>
          </a:p>
          <a:p>
            <a:endParaRPr lang="en-US" sz="2000" dirty="0"/>
          </a:p>
          <a:p>
            <a:r>
              <a:rPr lang="en-US" sz="2000" dirty="0"/>
              <a:t>‘</a:t>
            </a:r>
            <a:r>
              <a:rPr lang="en-US" sz="2000" dirty="0" err="1"/>
              <a:t>Sero</a:t>
            </a:r>
            <a:r>
              <a:rPr lang="en-US" sz="2000" dirty="0"/>
              <a:t>-discordant’ implies negativity whereas all the term is trying to describe is the fact that the couple have different HIV status.</a:t>
            </a:r>
          </a:p>
        </p:txBody>
      </p:sp>
      <p:sp>
        <p:nvSpPr>
          <p:cNvPr id="4" name="Slide Number Placeholder 3"/>
          <p:cNvSpPr>
            <a:spLocks noGrp="1"/>
          </p:cNvSpPr>
          <p:nvPr>
            <p:ph type="sldNum" sz="quarter" idx="5"/>
          </p:nvPr>
        </p:nvSpPr>
        <p:spPr/>
        <p:txBody>
          <a:bodyPr/>
          <a:lstStyle/>
          <a:p>
            <a:fld id="{1A73E418-422F-4AE8-B3EF-B6352446880A}" type="slidenum">
              <a:rPr lang="en-GB" smtClean="0"/>
              <a:t>11</a:t>
            </a:fld>
            <a:endParaRPr lang="en-GB"/>
          </a:p>
        </p:txBody>
      </p:sp>
    </p:spTree>
    <p:extLst>
      <p:ext uri="{BB962C8B-B14F-4D97-AF65-F5344CB8AC3E}">
        <p14:creationId xmlns:p14="http://schemas.microsoft.com/office/powerpoint/2010/main" val="146386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A73E418-422F-4AE8-B3EF-B6352446880A}" type="slidenum">
              <a:rPr lang="en-GB" smtClean="0"/>
              <a:t>12</a:t>
            </a:fld>
            <a:endParaRPr lang="en-GB"/>
          </a:p>
        </p:txBody>
      </p:sp>
    </p:spTree>
    <p:extLst>
      <p:ext uri="{BB962C8B-B14F-4D97-AF65-F5344CB8AC3E}">
        <p14:creationId xmlns:p14="http://schemas.microsoft.com/office/powerpoint/2010/main" val="165938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73E418-422F-4AE8-B3EF-B6352446880A}" type="slidenum">
              <a:rPr lang="en-GB" smtClean="0"/>
              <a:t>13</a:t>
            </a:fld>
            <a:endParaRPr lang="en-GB"/>
          </a:p>
        </p:txBody>
      </p:sp>
    </p:spTree>
    <p:extLst>
      <p:ext uri="{BB962C8B-B14F-4D97-AF65-F5344CB8AC3E}">
        <p14:creationId xmlns:p14="http://schemas.microsoft.com/office/powerpoint/2010/main" val="11868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 good example is when communicating about U=U. Undetectable = </a:t>
            </a:r>
            <a:r>
              <a:rPr lang="en-US" sz="2000" dirty="0" err="1"/>
              <a:t>Untransmittable</a:t>
            </a:r>
            <a:r>
              <a:rPr lang="en-US" sz="2000" dirty="0"/>
              <a:t>. The language we use and the decisions nurses make around how, why and whom to share this message of hope, can have a far reaching impact (both positive and not so positive) depending on how well it is delivered.</a:t>
            </a:r>
          </a:p>
          <a:p>
            <a:endParaRPr lang="en-US" sz="2000" dirty="0"/>
          </a:p>
          <a:p>
            <a:r>
              <a:rPr lang="en-US" sz="2000" dirty="0"/>
              <a:t>The message should go beyond U=U and ideally be Uplifting</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73E418-422F-4AE8-B3EF-B6352446880A}" type="slidenum">
              <a:rPr lang="en-GB" smtClean="0"/>
              <a:t>14</a:t>
            </a:fld>
            <a:endParaRPr lang="en-GB"/>
          </a:p>
        </p:txBody>
      </p:sp>
    </p:spTree>
    <p:extLst>
      <p:ext uri="{BB962C8B-B14F-4D97-AF65-F5344CB8AC3E}">
        <p14:creationId xmlns:p14="http://schemas.microsoft.com/office/powerpoint/2010/main" val="189347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2216" y="4689475"/>
            <a:ext cx="5904656" cy="4443413"/>
          </a:xfrm>
        </p:spPr>
        <p:txBody>
          <a:bodyPr/>
          <a:lstStyle/>
          <a:p>
            <a:r>
              <a:rPr lang="en-US" sz="1800" dirty="0"/>
              <a:t>Pick up a copy  of our guide  for more </a:t>
            </a:r>
            <a:r>
              <a:rPr lang="en-US" sz="1800" dirty="0">
                <a:sym typeface="Wingdings" pitchFamily="2" charset="2"/>
              </a:rPr>
              <a:t></a:t>
            </a:r>
          </a:p>
          <a:p>
            <a:endParaRPr lang="en-US" sz="1800" dirty="0">
              <a:sym typeface="Wingdings" pitchFamily="2" charset="2"/>
            </a:endParaRPr>
          </a:p>
          <a:p>
            <a:r>
              <a:rPr lang="en-US" sz="1800" dirty="0">
                <a:sym typeface="Wingdings" pitchFamily="2" charset="2"/>
              </a:rPr>
              <a:t>People living with HIV are leading campaigns aimed at tackling stigma around language.</a:t>
            </a:r>
          </a:p>
          <a:p>
            <a:endParaRPr lang="en-US" sz="1800" dirty="0">
              <a:sym typeface="Wingdings" pitchFamily="2" charset="2"/>
            </a:endParaRPr>
          </a:p>
          <a:p>
            <a:r>
              <a:rPr lang="en-US" sz="1800" dirty="0">
                <a:sym typeface="Wingdings" pitchFamily="2" charset="2"/>
              </a:rPr>
              <a:t>Use of positive affirming language</a:t>
            </a:r>
          </a:p>
          <a:p>
            <a:r>
              <a:rPr lang="en-US" sz="1800" dirty="0">
                <a:sym typeface="Wingdings" pitchFamily="2" charset="2"/>
              </a:rPr>
              <a:t>A good example is the Positive Affirmation Day – a campaign (set up by my good friend and colleague Mel </a:t>
            </a:r>
            <a:r>
              <a:rPr lang="en-US" sz="1800" dirty="0" err="1">
                <a:sym typeface="Wingdings" pitchFamily="2" charset="2"/>
              </a:rPr>
              <a:t>Rattue</a:t>
            </a:r>
            <a:r>
              <a:rPr lang="en-US" sz="1800" dirty="0">
                <a:sym typeface="Wingdings" pitchFamily="2" charset="2"/>
              </a:rPr>
              <a:t>) it is focused on redefining the term HIV. PAD happens on the 2nd of December and follows WAD, when HIV is in the spotlight. </a:t>
            </a:r>
          </a:p>
          <a:p>
            <a:r>
              <a:rPr lang="en-US" sz="1800" dirty="0">
                <a:sym typeface="Wingdings" pitchFamily="2" charset="2"/>
              </a:rPr>
              <a:t>However, HIV is still often associated with loss, death and suffering.</a:t>
            </a:r>
          </a:p>
          <a:p>
            <a:r>
              <a:rPr lang="en-US" sz="1800" dirty="0">
                <a:sym typeface="Wingdings" pitchFamily="2" charset="2"/>
              </a:rPr>
              <a:t>Having inspiring statements connected with HIV helps redefine what it means, tackles perceptions and offers an alternative view.</a:t>
            </a:r>
          </a:p>
          <a:p>
            <a:r>
              <a:rPr lang="en-US" sz="1800" dirty="0">
                <a:sym typeface="Wingdings" pitchFamily="2" charset="2"/>
              </a:rPr>
              <a:t>I am Healthy, Intelligent, Vibrant’, declares a status and so much more, it challenges understanding and supports a sense of self-worth and respect.</a:t>
            </a:r>
          </a:p>
          <a:p>
            <a:endParaRPr lang="en-US" sz="1800" dirty="0"/>
          </a:p>
        </p:txBody>
      </p:sp>
      <p:sp>
        <p:nvSpPr>
          <p:cNvPr id="4" name="Slide Number Placeholder 3"/>
          <p:cNvSpPr>
            <a:spLocks noGrp="1"/>
          </p:cNvSpPr>
          <p:nvPr>
            <p:ph type="sldNum" sz="quarter" idx="5"/>
          </p:nvPr>
        </p:nvSpPr>
        <p:spPr/>
        <p:txBody>
          <a:bodyPr/>
          <a:lstStyle/>
          <a:p>
            <a:fld id="{1A73E418-422F-4AE8-B3EF-B6352446880A}" type="slidenum">
              <a:rPr lang="en-GB" smtClean="0"/>
              <a:t>15</a:t>
            </a:fld>
            <a:endParaRPr lang="en-GB"/>
          </a:p>
        </p:txBody>
      </p:sp>
    </p:spTree>
    <p:extLst>
      <p:ext uri="{BB962C8B-B14F-4D97-AF65-F5344CB8AC3E}">
        <p14:creationId xmlns:p14="http://schemas.microsoft.com/office/powerpoint/2010/main" val="5275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you are wondering where to start  in terms of using positive language:</a:t>
            </a:r>
          </a:p>
          <a:p>
            <a:endParaRPr lang="en-US" sz="1600" dirty="0"/>
          </a:p>
          <a:p>
            <a:r>
              <a:rPr lang="en-US" sz="1600" dirty="0"/>
              <a:t>Here are 144 alternative inspiring statements describing  the term HIV, shared by 144 people living with IHV from across the Globe.</a:t>
            </a:r>
          </a:p>
          <a:p>
            <a:endParaRPr lang="en-US" sz="1600" dirty="0"/>
          </a:p>
          <a:p>
            <a:r>
              <a:rPr lang="en-US" sz="1600" dirty="0"/>
              <a:t>When Mel started the campaign just a few years ago, there were only a handful of us willing to use our images publicly on social media.</a:t>
            </a:r>
          </a:p>
          <a:p>
            <a:endParaRPr lang="en-US" sz="1600" dirty="0"/>
          </a:p>
          <a:p>
            <a:r>
              <a:rPr lang="en-US" sz="1600" dirty="0"/>
              <a:t>In order to be inclusive, people can share their statements in any language. As long as they describe the letters HIV.</a:t>
            </a:r>
          </a:p>
          <a:p>
            <a:endParaRPr lang="en-US" sz="1600" dirty="0"/>
          </a:p>
          <a:p>
            <a:endParaRPr lang="en-US" sz="1600" dirty="0"/>
          </a:p>
          <a:p>
            <a:r>
              <a:rPr lang="en-US" sz="1600" dirty="0"/>
              <a:t>Now, and I guess largely in connection with the positive affirmation, she has hundreds of people living with HIV across the globe willing to share their positive affirmations, and photographs on social media platforms.</a:t>
            </a:r>
          </a:p>
          <a:p>
            <a:endParaRPr lang="en-US" sz="1600" dirty="0"/>
          </a:p>
          <a:p>
            <a:r>
              <a:rPr lang="en-US" sz="1600" b="1" dirty="0"/>
              <a:t>The power of language.</a:t>
            </a:r>
          </a:p>
        </p:txBody>
      </p:sp>
      <p:sp>
        <p:nvSpPr>
          <p:cNvPr id="4" name="Slide Number Placeholder 3"/>
          <p:cNvSpPr>
            <a:spLocks noGrp="1"/>
          </p:cNvSpPr>
          <p:nvPr>
            <p:ph type="sldNum" sz="quarter" idx="5"/>
          </p:nvPr>
        </p:nvSpPr>
        <p:spPr/>
        <p:txBody>
          <a:bodyPr/>
          <a:lstStyle/>
          <a:p>
            <a:fld id="{1A73E418-422F-4AE8-B3EF-B6352446880A}" type="slidenum">
              <a:rPr lang="en-GB" smtClean="0"/>
              <a:t>16</a:t>
            </a:fld>
            <a:endParaRPr lang="en-GB" dirty="0"/>
          </a:p>
        </p:txBody>
      </p:sp>
    </p:spTree>
    <p:extLst>
      <p:ext uri="{BB962C8B-B14F-4D97-AF65-F5344CB8AC3E}">
        <p14:creationId xmlns:p14="http://schemas.microsoft.com/office/powerpoint/2010/main" val="1570197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www.nhivna.org</a:t>
            </a:r>
            <a:r>
              <a:rPr lang="en-US" dirty="0"/>
              <a:t>/NHIVNA-Best-Practice </a:t>
            </a:r>
          </a:p>
        </p:txBody>
      </p:sp>
      <p:sp>
        <p:nvSpPr>
          <p:cNvPr id="4" name="Slide Number Placeholder 3"/>
          <p:cNvSpPr>
            <a:spLocks noGrp="1"/>
          </p:cNvSpPr>
          <p:nvPr>
            <p:ph type="sldNum" sz="quarter" idx="5"/>
          </p:nvPr>
        </p:nvSpPr>
        <p:spPr/>
        <p:txBody>
          <a:bodyPr/>
          <a:lstStyle/>
          <a:p>
            <a:fld id="{1A73E418-422F-4AE8-B3EF-B6352446880A}" type="slidenum">
              <a:rPr lang="en-GB" smtClean="0"/>
              <a:t>17</a:t>
            </a:fld>
            <a:endParaRPr lang="en-GB"/>
          </a:p>
        </p:txBody>
      </p:sp>
    </p:spTree>
    <p:extLst>
      <p:ext uri="{BB962C8B-B14F-4D97-AF65-F5344CB8AC3E}">
        <p14:creationId xmlns:p14="http://schemas.microsoft.com/office/powerpoint/2010/main" val="128164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A73E418-422F-4AE8-B3EF-B6352446880A}" type="slidenum">
              <a:rPr lang="en-GB" smtClean="0"/>
              <a:t>2</a:t>
            </a:fld>
            <a:endParaRPr lang="en-GB"/>
          </a:p>
        </p:txBody>
      </p:sp>
    </p:spTree>
    <p:extLst>
      <p:ext uri="{BB962C8B-B14F-4D97-AF65-F5344CB8AC3E}">
        <p14:creationId xmlns:p14="http://schemas.microsoft.com/office/powerpoint/2010/main" val="15994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A73E418-422F-4AE8-B3EF-B6352446880A}" type="slidenum">
              <a:rPr lang="en-GB" smtClean="0"/>
              <a:t>3</a:t>
            </a:fld>
            <a:endParaRPr lang="en-GB"/>
          </a:p>
        </p:txBody>
      </p:sp>
    </p:spTree>
    <p:extLst>
      <p:ext uri="{BB962C8B-B14F-4D97-AF65-F5344CB8AC3E}">
        <p14:creationId xmlns:p14="http://schemas.microsoft.com/office/powerpoint/2010/main" val="319193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Talk will cover:</a:t>
            </a:r>
          </a:p>
        </p:txBody>
      </p:sp>
      <p:sp>
        <p:nvSpPr>
          <p:cNvPr id="4" name="Slide Number Placeholder 3"/>
          <p:cNvSpPr>
            <a:spLocks noGrp="1"/>
          </p:cNvSpPr>
          <p:nvPr>
            <p:ph type="sldNum" sz="quarter" idx="5"/>
          </p:nvPr>
        </p:nvSpPr>
        <p:spPr/>
        <p:txBody>
          <a:bodyPr/>
          <a:lstStyle/>
          <a:p>
            <a:fld id="{1A73E418-422F-4AE8-B3EF-B6352446880A}" type="slidenum">
              <a:rPr lang="en-GB" smtClean="0"/>
              <a:t>4</a:t>
            </a:fld>
            <a:endParaRPr lang="en-GB"/>
          </a:p>
        </p:txBody>
      </p:sp>
    </p:spTree>
    <p:extLst>
      <p:ext uri="{BB962C8B-B14F-4D97-AF65-F5344CB8AC3E}">
        <p14:creationId xmlns:p14="http://schemas.microsoft.com/office/powerpoint/2010/main" val="402388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111125"/>
            <a:ext cx="5824538" cy="3263900"/>
          </a:xfrm>
        </p:spPr>
      </p:sp>
      <p:sp>
        <p:nvSpPr>
          <p:cNvPr id="3" name="Notes Placeholder 2"/>
          <p:cNvSpPr>
            <a:spLocks noGrp="1"/>
          </p:cNvSpPr>
          <p:nvPr>
            <p:ph type="body" idx="1"/>
          </p:nvPr>
        </p:nvSpPr>
        <p:spPr>
          <a:xfrm>
            <a:off x="382215" y="3568179"/>
            <a:ext cx="5680447" cy="5564709"/>
          </a:xfrm>
        </p:spPr>
        <p:txBody>
          <a:bodyPr/>
          <a:lstStyle/>
          <a:p>
            <a:r>
              <a:rPr lang="en-US" sz="2000" dirty="0"/>
              <a:t>Without communication, it would be difficult for us to exist.</a:t>
            </a:r>
          </a:p>
          <a:p>
            <a:endParaRPr lang="en-US" sz="2000" dirty="0"/>
          </a:p>
          <a:p>
            <a:r>
              <a:rPr lang="en-US" sz="2000" dirty="0"/>
              <a:t>And language plays a key role in how we communicate.</a:t>
            </a:r>
          </a:p>
          <a:p>
            <a:endParaRPr lang="en-US" sz="2000" dirty="0"/>
          </a:p>
          <a:p>
            <a:r>
              <a:rPr lang="en-US" sz="2000" dirty="0"/>
              <a:t>As nurses, verbal &amp; non-verbal communication including language, is an essential part of your training.</a:t>
            </a:r>
          </a:p>
          <a:p>
            <a:endParaRPr lang="en-US" sz="2000" dirty="0"/>
          </a:p>
          <a:p>
            <a:r>
              <a:rPr lang="en-US" sz="2000" dirty="0"/>
              <a:t>The ability to communicate well with patients and colleagues is vital to your work.</a:t>
            </a:r>
          </a:p>
          <a:p>
            <a:endParaRPr lang="en-US" sz="2000" dirty="0"/>
          </a:p>
          <a:p>
            <a:r>
              <a:rPr lang="en-US" sz="2000" dirty="0"/>
              <a:t>It allows you to assess, plan and evaluate care.</a:t>
            </a:r>
          </a:p>
          <a:p>
            <a:r>
              <a:rPr lang="en-US" sz="2000" dirty="0"/>
              <a:t>Listening to what patients tell and don’t tell you, or observing the nuances of body language communicates more than what we patients verbally tell you.</a:t>
            </a:r>
          </a:p>
          <a:p>
            <a:endParaRPr lang="en-US" sz="2000" dirty="0"/>
          </a:p>
          <a:p>
            <a:endParaRPr lang="en-US" sz="2000" dirty="0"/>
          </a:p>
        </p:txBody>
      </p:sp>
      <p:sp>
        <p:nvSpPr>
          <p:cNvPr id="4" name="Slide Number Placeholder 3"/>
          <p:cNvSpPr>
            <a:spLocks noGrp="1"/>
          </p:cNvSpPr>
          <p:nvPr>
            <p:ph type="sldNum" sz="quarter" idx="5"/>
          </p:nvPr>
        </p:nvSpPr>
        <p:spPr/>
        <p:txBody>
          <a:bodyPr/>
          <a:lstStyle/>
          <a:p>
            <a:fld id="{1A73E418-422F-4AE8-B3EF-B6352446880A}" type="slidenum">
              <a:rPr lang="en-GB" smtClean="0"/>
              <a:t>5</a:t>
            </a:fld>
            <a:endParaRPr lang="en-GB"/>
          </a:p>
        </p:txBody>
      </p:sp>
    </p:spTree>
    <p:extLst>
      <p:ext uri="{BB962C8B-B14F-4D97-AF65-F5344CB8AC3E}">
        <p14:creationId xmlns:p14="http://schemas.microsoft.com/office/powerpoint/2010/main" val="387124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255588"/>
            <a:ext cx="5680075" cy="3182937"/>
          </a:xfrm>
        </p:spPr>
      </p:sp>
      <p:sp>
        <p:nvSpPr>
          <p:cNvPr id="3" name="Notes Placeholder 2"/>
          <p:cNvSpPr>
            <a:spLocks noGrp="1"/>
          </p:cNvSpPr>
          <p:nvPr>
            <p:ph type="body" idx="1"/>
          </p:nvPr>
        </p:nvSpPr>
        <p:spPr>
          <a:xfrm>
            <a:off x="382216" y="3712195"/>
            <a:ext cx="5620122" cy="5420693"/>
          </a:xfrm>
        </p:spPr>
        <p:txBody>
          <a:bodyPr/>
          <a:lstStyle/>
          <a:p>
            <a:r>
              <a:rPr lang="en-US" sz="2000" dirty="0"/>
              <a:t>Language matters and has the power to </a:t>
            </a:r>
            <a:r>
              <a:rPr lang="en-US" sz="2000" dirty="0" err="1"/>
              <a:t>categorise</a:t>
            </a:r>
            <a:r>
              <a:rPr lang="en-US" sz="2000" dirty="0"/>
              <a:t> people in descriptive terms which can be either empowering or reductive.</a:t>
            </a:r>
          </a:p>
          <a:p>
            <a:endParaRPr lang="en-US" sz="2000" dirty="0"/>
          </a:p>
          <a:p>
            <a:r>
              <a:rPr lang="en-US" sz="2000" dirty="0"/>
              <a:t>It impacts on how we think about and see ourselves and others.</a:t>
            </a:r>
          </a:p>
          <a:p>
            <a:endParaRPr lang="en-US" sz="2000" dirty="0"/>
          </a:p>
          <a:p>
            <a:r>
              <a:rPr lang="en-US" sz="2000" dirty="0"/>
              <a:t>Language has also shaped person-centred care  and, on the whole many  of us people living with HIV have become empowered self-managers, informing the delivery of healthcare services.</a:t>
            </a:r>
          </a:p>
          <a:p>
            <a:endParaRPr lang="en-US" sz="2000" dirty="0"/>
          </a:p>
          <a:p>
            <a:r>
              <a:rPr lang="en-US" sz="2000" dirty="0"/>
              <a:t>Over the past 30 years, we people living with HIV have shaped….</a:t>
            </a:r>
          </a:p>
          <a:p>
            <a:endParaRPr lang="en-US" sz="2000" dirty="0"/>
          </a:p>
          <a:p>
            <a:r>
              <a:rPr lang="en-US" sz="2000" dirty="0"/>
              <a:t>Thereby ensuring that new discourse in the HIV field does not </a:t>
            </a:r>
            <a:r>
              <a:rPr lang="en-US" sz="2000" dirty="0" err="1"/>
              <a:t>stigmatise</a:t>
            </a:r>
            <a:r>
              <a:rPr lang="en-US" sz="2000" dirty="0"/>
              <a:t> but rather </a:t>
            </a:r>
            <a:r>
              <a:rPr lang="en-US" sz="2000" dirty="0" err="1"/>
              <a:t>catalyses</a:t>
            </a:r>
            <a:r>
              <a:rPr lang="en-US" sz="2000" dirty="0"/>
              <a:t> the empowerment of our community members.</a:t>
            </a:r>
          </a:p>
          <a:p>
            <a:endParaRPr lang="en-US" sz="1600" dirty="0"/>
          </a:p>
        </p:txBody>
      </p:sp>
      <p:sp>
        <p:nvSpPr>
          <p:cNvPr id="4" name="Slide Number Placeholder 3"/>
          <p:cNvSpPr>
            <a:spLocks noGrp="1"/>
          </p:cNvSpPr>
          <p:nvPr>
            <p:ph type="sldNum" sz="quarter" idx="5"/>
          </p:nvPr>
        </p:nvSpPr>
        <p:spPr/>
        <p:txBody>
          <a:bodyPr/>
          <a:lstStyle/>
          <a:p>
            <a:fld id="{1A73E418-422F-4AE8-B3EF-B6352446880A}" type="slidenum">
              <a:rPr lang="en-GB" smtClean="0"/>
              <a:t>6</a:t>
            </a:fld>
            <a:endParaRPr lang="en-GB"/>
          </a:p>
        </p:txBody>
      </p:sp>
    </p:spTree>
    <p:extLst>
      <p:ext uri="{BB962C8B-B14F-4D97-AF65-F5344CB8AC3E}">
        <p14:creationId xmlns:p14="http://schemas.microsoft.com/office/powerpoint/2010/main" val="66042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255588"/>
            <a:ext cx="4887912" cy="2738437"/>
          </a:xfrm>
        </p:spPr>
      </p:sp>
      <p:sp>
        <p:nvSpPr>
          <p:cNvPr id="3" name="Notes Placeholder 2"/>
          <p:cNvSpPr>
            <a:spLocks noGrp="1"/>
          </p:cNvSpPr>
          <p:nvPr>
            <p:ph type="body" idx="1"/>
          </p:nvPr>
        </p:nvSpPr>
        <p:spPr>
          <a:xfrm>
            <a:off x="30163" y="2992115"/>
            <a:ext cx="6472733" cy="5904656"/>
          </a:xfrm>
        </p:spPr>
        <p:txBody>
          <a:bodyPr/>
          <a:lstStyle/>
          <a:p>
            <a:r>
              <a:rPr lang="en-US" sz="1400" b="1" dirty="0"/>
              <a:t>CDC </a:t>
            </a:r>
            <a:r>
              <a:rPr lang="en-US" sz="1400" dirty="0"/>
              <a:t>(</a:t>
            </a:r>
            <a:r>
              <a:rPr lang="en-US" sz="1400" dirty="0" err="1"/>
              <a:t>Centres</a:t>
            </a:r>
            <a:r>
              <a:rPr lang="en-US" sz="1400" dirty="0"/>
              <a:t> for Disease Control and Prevention)</a:t>
            </a:r>
          </a:p>
          <a:p>
            <a:r>
              <a:rPr lang="en-US" sz="1400" b="1" dirty="0"/>
              <a:t>UNESCO</a:t>
            </a:r>
            <a:r>
              <a:rPr lang="en-US" sz="1400" dirty="0"/>
              <a:t> (United Nations Scientific &amp; Cultural </a:t>
            </a:r>
            <a:r>
              <a:rPr lang="en-US" sz="1400" dirty="0" err="1"/>
              <a:t>Organisation</a:t>
            </a:r>
            <a:r>
              <a:rPr lang="en-US" sz="1400" dirty="0"/>
              <a:t>)</a:t>
            </a:r>
          </a:p>
          <a:p>
            <a:r>
              <a:rPr lang="en-US" sz="1400" b="1" dirty="0"/>
              <a:t>UNAIDS</a:t>
            </a:r>
            <a:r>
              <a:rPr lang="en-US" sz="1400" dirty="0"/>
              <a:t> (The Joint United Nations Programme on HIV &amp; AIDS)</a:t>
            </a:r>
          </a:p>
          <a:p>
            <a:r>
              <a:rPr lang="en-US" sz="1400" dirty="0"/>
              <a:t>Please note year and use of the term AIDS. The use of this term has evolved since the development &amp; introduction  of Highly Active ARVs.</a:t>
            </a:r>
          </a:p>
          <a:p>
            <a:endParaRPr lang="en-US" sz="1400" dirty="0"/>
          </a:p>
          <a:p>
            <a:r>
              <a:rPr lang="en-US" sz="1800" b="1" dirty="0"/>
              <a:t>The Denver Principles (for the uninitiated):</a:t>
            </a:r>
          </a:p>
          <a:p>
            <a:r>
              <a:rPr lang="en-US" sz="1800" dirty="0"/>
              <a:t>1n 1983 just a few weeks after AIDS had been identified, a group of activists met in Denver as part of a gay and lesbian conference.</a:t>
            </a:r>
          </a:p>
          <a:p>
            <a:endParaRPr lang="en-US" sz="1800" dirty="0"/>
          </a:p>
          <a:p>
            <a:r>
              <a:rPr lang="en-US" sz="1800" dirty="0"/>
              <a:t>Little did they know that they were about to something that would change our response to the epidemic, and healthcare in general-forever.</a:t>
            </a:r>
          </a:p>
          <a:p>
            <a:endParaRPr lang="en-US" sz="1800" dirty="0"/>
          </a:p>
          <a:p>
            <a:r>
              <a:rPr lang="en-US" sz="1800" dirty="0"/>
              <a:t>As the conference drew to a close, the activists took it in turn to read a document they had just created themselves, during hours sitting in the hotel’s hospitality suite.</a:t>
            </a:r>
          </a:p>
          <a:p>
            <a:endParaRPr lang="en-US" sz="1800" dirty="0"/>
          </a:p>
          <a:p>
            <a:r>
              <a:rPr lang="en-US" sz="1800" dirty="0"/>
              <a:t>It was their Bill of Rights and Declaration of Independence rolled into one; and it would become known as the </a:t>
            </a:r>
            <a:r>
              <a:rPr lang="en-US" sz="1800" b="1" dirty="0"/>
              <a:t>Denver Principles</a:t>
            </a:r>
            <a:r>
              <a:rPr lang="en-US" sz="1800" dirty="0"/>
              <a:t>. The document begun with the quote above and outlined 17 principles which covered everything from health care decisions, to civil rights to sexual conduct.</a:t>
            </a:r>
          </a:p>
          <a:p>
            <a:endParaRPr lang="en-US" sz="1800" dirty="0"/>
          </a:p>
          <a:p>
            <a:r>
              <a:rPr lang="en-US" sz="1800" b="1" dirty="0"/>
              <a:t>These principles became  the foundation of GIPA &amp; MIPA – Greater and Meaningful involvement of People living with HIV.</a:t>
            </a:r>
          </a:p>
        </p:txBody>
      </p:sp>
      <p:sp>
        <p:nvSpPr>
          <p:cNvPr id="4" name="Slide Number Placeholder 3"/>
          <p:cNvSpPr>
            <a:spLocks noGrp="1"/>
          </p:cNvSpPr>
          <p:nvPr>
            <p:ph type="sldNum" sz="quarter" idx="5"/>
          </p:nvPr>
        </p:nvSpPr>
        <p:spPr/>
        <p:txBody>
          <a:bodyPr/>
          <a:lstStyle/>
          <a:p>
            <a:fld id="{1A73E418-422F-4AE8-B3EF-B6352446880A}" type="slidenum">
              <a:rPr lang="en-GB" smtClean="0"/>
              <a:t>7</a:t>
            </a:fld>
            <a:endParaRPr lang="en-GB"/>
          </a:p>
        </p:txBody>
      </p:sp>
    </p:spTree>
    <p:extLst>
      <p:ext uri="{BB962C8B-B14F-4D97-AF65-F5344CB8AC3E}">
        <p14:creationId xmlns:p14="http://schemas.microsoft.com/office/powerpoint/2010/main" val="132661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Best Practice Guide was jointly written and is a collaboration between us three authors. </a:t>
            </a:r>
          </a:p>
          <a:p>
            <a:endParaRPr lang="en-US" sz="2000" dirty="0"/>
          </a:p>
          <a:p>
            <a:r>
              <a:rPr lang="en-US" sz="2000" dirty="0"/>
              <a:t>Huge thank you to my co-authors: Shaun, the dynamic chair of NHIVNA and Vicky who is based  at the Florida School of Social Work .</a:t>
            </a:r>
          </a:p>
          <a:p>
            <a:endParaRPr lang="en-US" sz="2000" dirty="0"/>
          </a:p>
          <a:p>
            <a:r>
              <a:rPr lang="en-US" sz="2000" dirty="0"/>
              <a:t>Please share with colleagues and others</a:t>
            </a:r>
          </a:p>
          <a:p>
            <a:endParaRPr lang="en-US" sz="2000" dirty="0"/>
          </a:p>
          <a:p>
            <a:r>
              <a:rPr lang="en-US" sz="2000" dirty="0"/>
              <a:t>This is part of a series of NHIVNA’s  Best Guidance Papers and is aimed at nurses working in HIV, generic nurses and HCPs. It is of course a resource that can be used by HCPs outside  the  HIV sphere.</a:t>
            </a:r>
          </a:p>
        </p:txBody>
      </p:sp>
      <p:sp>
        <p:nvSpPr>
          <p:cNvPr id="4" name="Slide Number Placeholder 3"/>
          <p:cNvSpPr>
            <a:spLocks noGrp="1"/>
          </p:cNvSpPr>
          <p:nvPr>
            <p:ph type="sldNum" sz="quarter" idx="5"/>
          </p:nvPr>
        </p:nvSpPr>
        <p:spPr/>
        <p:txBody>
          <a:bodyPr/>
          <a:lstStyle/>
          <a:p>
            <a:fld id="{1A73E418-422F-4AE8-B3EF-B6352446880A}" type="slidenum">
              <a:rPr lang="en-GB" smtClean="0"/>
              <a:t>8</a:t>
            </a:fld>
            <a:endParaRPr lang="en-GB"/>
          </a:p>
        </p:txBody>
      </p:sp>
    </p:spTree>
    <p:extLst>
      <p:ext uri="{BB962C8B-B14F-4D97-AF65-F5344CB8AC3E}">
        <p14:creationId xmlns:p14="http://schemas.microsoft.com/office/powerpoint/2010/main" val="224024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328613"/>
            <a:ext cx="5465762" cy="3062287"/>
          </a:xfrm>
        </p:spPr>
      </p:sp>
      <p:sp>
        <p:nvSpPr>
          <p:cNvPr id="3" name="Notes Placeholder 2"/>
          <p:cNvSpPr>
            <a:spLocks noGrp="1"/>
          </p:cNvSpPr>
          <p:nvPr>
            <p:ph type="body" idx="1"/>
          </p:nvPr>
        </p:nvSpPr>
        <p:spPr>
          <a:xfrm>
            <a:off x="271029" y="3568179"/>
            <a:ext cx="6120680" cy="4443413"/>
          </a:xfrm>
        </p:spPr>
        <p:txBody>
          <a:bodyPr/>
          <a:lstStyle/>
          <a:p>
            <a:r>
              <a:rPr lang="en-US" sz="1400" dirty="0"/>
              <a:t>So why do we keep talking about the Language of HIV? </a:t>
            </a:r>
          </a:p>
          <a:p>
            <a:r>
              <a:rPr lang="en-US" sz="1400" dirty="0"/>
              <a:t>Well, one of the many reasons is that some of the terminology people use is medically inaccurate, and adds to the myths and stereotypes </a:t>
            </a:r>
            <a:r>
              <a:rPr lang="en-US" sz="1400" dirty="0" err="1"/>
              <a:t>sorrounding</a:t>
            </a:r>
            <a:r>
              <a:rPr lang="en-US" sz="1400" dirty="0"/>
              <a:t> HIV. </a:t>
            </a:r>
          </a:p>
          <a:p>
            <a:endParaRPr lang="en-US" sz="1400" dirty="0"/>
          </a:p>
          <a:p>
            <a:r>
              <a:rPr lang="en-US" sz="1400" dirty="0"/>
              <a:t>Negative terms can further add to the self-stigma for people living with HIV.</a:t>
            </a:r>
          </a:p>
          <a:p>
            <a:endParaRPr lang="en-US" sz="1400" dirty="0"/>
          </a:p>
          <a:p>
            <a:r>
              <a:rPr lang="en-US" sz="1400" dirty="0"/>
              <a:t>30 years into the epidemic, these stigmatizing terms are still being used. Both by people living with HIV and HCPs alike..</a:t>
            </a:r>
          </a:p>
          <a:p>
            <a:endParaRPr lang="en-US" sz="1400" dirty="0"/>
          </a:p>
          <a:p>
            <a:r>
              <a:rPr lang="en-US" sz="1400" dirty="0"/>
              <a:t>For many, it’s not intentional, just language that has been used over the years, however, it can and continues to have an impact on our lives. </a:t>
            </a:r>
          </a:p>
          <a:p>
            <a:endParaRPr lang="en-US" sz="1400" dirty="0"/>
          </a:p>
          <a:p>
            <a:r>
              <a:rPr lang="en-US" sz="1400" dirty="0"/>
              <a:t>These terms, amongst others, continue to fuel stigma, both self and societal.</a:t>
            </a:r>
          </a:p>
          <a:p>
            <a:endParaRPr lang="en-US" sz="1400" dirty="0"/>
          </a:p>
          <a:p>
            <a:r>
              <a:rPr lang="en-US" sz="1400" dirty="0"/>
              <a:t>Word cloud – stigmatizing words used to describe people living with HIV. Facebook mini survey 2016 (some terms in Swahili) note the term AIDS most  used.</a:t>
            </a:r>
          </a:p>
          <a:p>
            <a:endParaRPr lang="en-US" sz="1400" dirty="0"/>
          </a:p>
          <a:p>
            <a:r>
              <a:rPr lang="en-US" sz="1400" dirty="0"/>
              <a:t>Google Scholar search April 2019 – using the term ‘full blown AIDS’ revealed 11,000 results.</a:t>
            </a:r>
          </a:p>
          <a:p>
            <a:endParaRPr lang="en-US" sz="1400" dirty="0"/>
          </a:p>
          <a:p>
            <a:r>
              <a:rPr lang="en-US" sz="1400" dirty="0"/>
              <a:t>Limiting the search to the year 2018  revealed 180 results.  Now remember, there is no, and never has been,  a medical definition for ‘full blown AIDS’</a:t>
            </a:r>
          </a:p>
          <a:p>
            <a:endParaRPr lang="en-US" sz="1400" dirty="0"/>
          </a:p>
          <a:p>
            <a:r>
              <a:rPr lang="en-US" sz="1400" dirty="0"/>
              <a:t>Yet the phrase is still in use today.</a:t>
            </a:r>
          </a:p>
          <a:p>
            <a:endParaRPr lang="en-US" sz="1400" dirty="0"/>
          </a:p>
          <a:p>
            <a:r>
              <a:rPr lang="en-US" sz="1400" dirty="0"/>
              <a:t>As this general search a couple of weeks ago (June 2019),  revealed.</a:t>
            </a:r>
          </a:p>
          <a:p>
            <a:endParaRPr lang="en-US" sz="1400" dirty="0"/>
          </a:p>
          <a:p>
            <a:r>
              <a:rPr lang="en-US" sz="1400" dirty="0"/>
              <a:t>So we definitely need to keep talking about &amp; addressing the Language of HIV </a:t>
            </a:r>
          </a:p>
          <a:p>
            <a:endParaRPr lang="en-US" dirty="0"/>
          </a:p>
          <a:p>
            <a:endParaRPr lang="en-US" dirty="0"/>
          </a:p>
        </p:txBody>
      </p:sp>
      <p:sp>
        <p:nvSpPr>
          <p:cNvPr id="4" name="Slide Number Placeholder 3"/>
          <p:cNvSpPr>
            <a:spLocks noGrp="1"/>
          </p:cNvSpPr>
          <p:nvPr>
            <p:ph type="sldNum" sz="quarter" idx="5"/>
          </p:nvPr>
        </p:nvSpPr>
        <p:spPr/>
        <p:txBody>
          <a:bodyPr/>
          <a:lstStyle/>
          <a:p>
            <a:fld id="{1A73E418-422F-4AE8-B3EF-B6352446880A}" type="slidenum">
              <a:rPr lang="en-GB" smtClean="0"/>
              <a:t>9</a:t>
            </a:fld>
            <a:endParaRPr lang="en-GB"/>
          </a:p>
        </p:txBody>
      </p:sp>
    </p:spTree>
    <p:extLst>
      <p:ext uri="{BB962C8B-B14F-4D97-AF65-F5344CB8AC3E}">
        <p14:creationId xmlns:p14="http://schemas.microsoft.com/office/powerpoint/2010/main" val="426356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539" y="1597820"/>
            <a:ext cx="7803436"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7077" y="2914650"/>
            <a:ext cx="6426359"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5BB709-E03B-4FA2-B1D4-9E80E49E3B67}" type="datetimeFigureOut">
              <a:rPr lang="en-GB" smtClean="0"/>
              <a:t>08/07/2019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318788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5BB709-E03B-4FA2-B1D4-9E80E49E3B67}" type="datetimeFigureOut">
              <a:rPr lang="en-GB" smtClean="0"/>
              <a:t>08/07/2019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278592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872" y="205979"/>
            <a:ext cx="2065615"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9026" y="205979"/>
            <a:ext cx="6043838"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5BB709-E03B-4FA2-B1D4-9E80E49E3B67}" type="datetimeFigureOut">
              <a:rPr lang="en-GB" smtClean="0"/>
              <a:t>08/07/2019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257546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5BB709-E03B-4FA2-B1D4-9E80E49E3B67}" type="datetimeFigureOut">
              <a:rPr lang="en-GB" smtClean="0"/>
              <a:t>08/07/2019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275004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5197" y="3305176"/>
            <a:ext cx="7803436"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5197" y="2180035"/>
            <a:ext cx="7803436"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BB709-E03B-4FA2-B1D4-9E80E49E3B67}" type="datetimeFigureOut">
              <a:rPr lang="en-GB" smtClean="0"/>
              <a:t>08/07/2019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180187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9025" y="1200151"/>
            <a:ext cx="405472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66761" y="1200151"/>
            <a:ext cx="405472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5BB709-E03B-4FA2-B1D4-9E80E49E3B67}" type="datetimeFigureOut">
              <a:rPr lang="en-GB" smtClean="0"/>
              <a:t>08/07/2019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127388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9026" y="1151335"/>
            <a:ext cx="405632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9026" y="1631156"/>
            <a:ext cx="405632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63575" y="1151335"/>
            <a:ext cx="405791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575" y="1631156"/>
            <a:ext cx="405791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5BB709-E03B-4FA2-B1D4-9E80E49E3B67}" type="datetimeFigureOut">
              <a:rPr lang="en-GB" smtClean="0"/>
              <a:t>08/07/2019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413021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5BB709-E03B-4FA2-B1D4-9E80E49E3B67}" type="datetimeFigureOut">
              <a:rPr lang="en-GB" smtClean="0"/>
              <a:t>08/07/2019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9681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BB709-E03B-4FA2-B1D4-9E80E49E3B67}" type="datetimeFigureOut">
              <a:rPr lang="en-GB" smtClean="0"/>
              <a:t>08/07/2019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338018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027" y="204787"/>
            <a:ext cx="3020326"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89325" y="204789"/>
            <a:ext cx="5132162"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9027" y="1076327"/>
            <a:ext cx="3020326"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5BB709-E03B-4FA2-B1D4-9E80E49E3B67}" type="datetimeFigureOut">
              <a:rPr lang="en-GB" smtClean="0"/>
              <a:t>08/07/2019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109965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445" y="3600450"/>
            <a:ext cx="5508308"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9445" y="459581"/>
            <a:ext cx="5508308"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9445" y="4025504"/>
            <a:ext cx="5508308"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5BB709-E03B-4FA2-B1D4-9E80E49E3B67}" type="datetimeFigureOut">
              <a:rPr lang="en-GB" smtClean="0"/>
              <a:t>08/07/2019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D6C1C-C4A8-43BB-B119-5D9B2A28D4BC}" type="slidenum">
              <a:rPr lang="en-GB" smtClean="0"/>
              <a:t>‹#›</a:t>
            </a:fld>
            <a:endParaRPr lang="en-GB"/>
          </a:p>
        </p:txBody>
      </p:sp>
    </p:spTree>
    <p:extLst>
      <p:ext uri="{BB962C8B-B14F-4D97-AF65-F5344CB8AC3E}">
        <p14:creationId xmlns:p14="http://schemas.microsoft.com/office/powerpoint/2010/main" val="192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026" y="205979"/>
            <a:ext cx="8262462"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9026" y="1200151"/>
            <a:ext cx="826246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9026" y="4767263"/>
            <a:ext cx="214212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5BB709-E03B-4FA2-B1D4-9E80E49E3B67}" type="datetimeFigureOut">
              <a:rPr lang="en-GB" smtClean="0"/>
              <a:t>08/07/2019</a:t>
            </a:fld>
            <a:endParaRPr lang="en-GB"/>
          </a:p>
        </p:txBody>
      </p:sp>
      <p:sp>
        <p:nvSpPr>
          <p:cNvPr id="5" name="Footer Placeholder 4"/>
          <p:cNvSpPr>
            <a:spLocks noGrp="1"/>
          </p:cNvSpPr>
          <p:nvPr>
            <p:ph type="ftr" sz="quarter" idx="3"/>
          </p:nvPr>
        </p:nvSpPr>
        <p:spPr>
          <a:xfrm>
            <a:off x="3136676" y="4767263"/>
            <a:ext cx="290716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79368" y="4767263"/>
            <a:ext cx="214212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EAD6C1C-C4A8-43BB-B119-5D9B2A28D4BC}" type="slidenum">
              <a:rPr lang="en-GB" smtClean="0"/>
              <a:t>‹#›</a:t>
            </a:fld>
            <a:endParaRPr lang="en-GB"/>
          </a:p>
        </p:txBody>
      </p:sp>
    </p:spTree>
    <p:extLst>
      <p:ext uri="{BB962C8B-B14F-4D97-AF65-F5344CB8AC3E}">
        <p14:creationId xmlns:p14="http://schemas.microsoft.com/office/powerpoint/2010/main" val="160836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actagainstaids/pdf/campaigns/lsht/cdc-hiv-togetherstigmalanguageguid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hivn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alamandertrust.net/project/4m-health-choice-child-life-perinatal-peer-mentoring-project-women-living-hi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80513" cy="5164362"/>
          </a:xfrm>
        </p:spPr>
      </p:pic>
    </p:spTree>
    <p:extLst>
      <p:ext uri="{BB962C8B-B14F-4D97-AF65-F5344CB8AC3E}">
        <p14:creationId xmlns:p14="http://schemas.microsoft.com/office/powerpoint/2010/main" val="108824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r>
              <a:rPr lang="en-US" sz="2400" b="1" dirty="0"/>
              <a:t>Rule 1. </a:t>
            </a:r>
            <a:r>
              <a:rPr lang="en-US" sz="2400" b="1" dirty="0">
                <a:solidFill>
                  <a:schemeClr val="accent1"/>
                </a:solidFill>
              </a:rPr>
              <a:t>Positive Words</a:t>
            </a:r>
          </a:p>
          <a:p>
            <a:pPr marL="0" indent="0" algn="ctr">
              <a:buNone/>
            </a:pPr>
            <a:r>
              <a:rPr lang="en-US" sz="2400" dirty="0"/>
              <a:t>Focus on using positive words such as ‘</a:t>
            </a:r>
            <a:r>
              <a:rPr lang="en-US" sz="2400" dirty="0">
                <a:solidFill>
                  <a:schemeClr val="accent3">
                    <a:lumMod val="75000"/>
                  </a:schemeClr>
                </a:solidFill>
              </a:rPr>
              <a:t>Promoting Health</a:t>
            </a:r>
            <a:r>
              <a:rPr lang="en-US" sz="2400" dirty="0"/>
              <a:t>’ rather than ‘</a:t>
            </a:r>
            <a:r>
              <a:rPr lang="en-US" sz="2400" dirty="0">
                <a:solidFill>
                  <a:srgbClr val="FF0000"/>
                </a:solidFill>
              </a:rPr>
              <a:t>ending disease</a:t>
            </a:r>
            <a:r>
              <a:rPr lang="en-US" sz="2400" dirty="0"/>
              <a:t>’</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graphicFrame>
        <p:nvGraphicFramePr>
          <p:cNvPr id="4" name="Table 3">
            <a:extLst>
              <a:ext uri="{FF2B5EF4-FFF2-40B4-BE49-F238E27FC236}">
                <a16:creationId xmlns:a16="http://schemas.microsoft.com/office/drawing/2014/main" id="{29EC23FB-3260-DD45-9480-4D75230C49E6}"/>
              </a:ext>
            </a:extLst>
          </p:cNvPr>
          <p:cNvGraphicFramePr>
            <a:graphicFrameLocks noGrp="1"/>
          </p:cNvGraphicFramePr>
          <p:nvPr>
            <p:extLst>
              <p:ext uri="{D42A27DB-BD31-4B8C-83A1-F6EECF244321}">
                <p14:modId xmlns:p14="http://schemas.microsoft.com/office/powerpoint/2010/main" val="2099201355"/>
              </p:ext>
            </p:extLst>
          </p:nvPr>
        </p:nvGraphicFramePr>
        <p:xfrm>
          <a:off x="459026" y="2722974"/>
          <a:ext cx="8262462" cy="2225040"/>
        </p:xfrm>
        <a:graphic>
          <a:graphicData uri="http://schemas.openxmlformats.org/drawingml/2006/table">
            <a:tbl>
              <a:tblPr firstRow="1" bandRow="1">
                <a:tableStyleId>{5C22544A-7EE6-4342-B048-85BDC9FD1C3A}</a:tableStyleId>
              </a:tblPr>
              <a:tblGrid>
                <a:gridCol w="4131231">
                  <a:extLst>
                    <a:ext uri="{9D8B030D-6E8A-4147-A177-3AD203B41FA5}">
                      <a16:colId xmlns:a16="http://schemas.microsoft.com/office/drawing/2014/main" val="619618815"/>
                    </a:ext>
                  </a:extLst>
                </a:gridCol>
                <a:gridCol w="4131231">
                  <a:extLst>
                    <a:ext uri="{9D8B030D-6E8A-4147-A177-3AD203B41FA5}">
                      <a16:colId xmlns:a16="http://schemas.microsoft.com/office/drawing/2014/main" val="3427425569"/>
                    </a:ext>
                  </a:extLst>
                </a:gridCol>
              </a:tblGrid>
              <a:tr h="370840">
                <a:tc>
                  <a:txBody>
                    <a:bodyPr/>
                    <a:lstStyle/>
                    <a:p>
                      <a:r>
                        <a:rPr lang="en-US" dirty="0"/>
                        <a:t>Instead of</a:t>
                      </a:r>
                    </a:p>
                  </a:txBody>
                  <a:tcPr/>
                </a:tc>
                <a:tc>
                  <a:txBody>
                    <a:bodyPr/>
                    <a:lstStyle/>
                    <a:p>
                      <a:r>
                        <a:rPr lang="en-US" dirty="0"/>
                        <a:t>Use</a:t>
                      </a:r>
                    </a:p>
                  </a:txBody>
                  <a:tcPr/>
                </a:tc>
                <a:extLst>
                  <a:ext uri="{0D108BD9-81ED-4DB2-BD59-A6C34878D82A}">
                    <a16:rowId xmlns:a16="http://schemas.microsoft.com/office/drawing/2014/main" val="320743906"/>
                  </a:ext>
                </a:extLst>
              </a:tr>
              <a:tr h="370840">
                <a:tc>
                  <a:txBody>
                    <a:bodyPr/>
                    <a:lstStyle/>
                    <a:p>
                      <a:r>
                        <a:rPr lang="en-US" dirty="0"/>
                        <a:t>HIV/AIDS</a:t>
                      </a:r>
                    </a:p>
                  </a:txBody>
                  <a:tcPr/>
                </a:tc>
                <a:tc>
                  <a:txBody>
                    <a:bodyPr/>
                    <a:lstStyle/>
                    <a:p>
                      <a:r>
                        <a:rPr lang="en-US" dirty="0"/>
                        <a:t>To refer to Virus or Syndrome</a:t>
                      </a:r>
                    </a:p>
                  </a:txBody>
                  <a:tcPr/>
                </a:tc>
                <a:extLst>
                  <a:ext uri="{0D108BD9-81ED-4DB2-BD59-A6C34878D82A}">
                    <a16:rowId xmlns:a16="http://schemas.microsoft.com/office/drawing/2014/main" val="3050766339"/>
                  </a:ext>
                </a:extLst>
              </a:tr>
              <a:tr h="370840">
                <a:tc>
                  <a:txBody>
                    <a:bodyPr/>
                    <a:lstStyle/>
                    <a:p>
                      <a:r>
                        <a:rPr lang="en-US" dirty="0"/>
                        <a:t>Disclosure</a:t>
                      </a:r>
                    </a:p>
                  </a:txBody>
                  <a:tcPr/>
                </a:tc>
                <a:tc>
                  <a:txBody>
                    <a:bodyPr/>
                    <a:lstStyle/>
                    <a:p>
                      <a:r>
                        <a:rPr lang="en-US" dirty="0"/>
                        <a:t>Talking/Telling/Sharing</a:t>
                      </a:r>
                    </a:p>
                  </a:txBody>
                  <a:tcPr/>
                </a:tc>
                <a:extLst>
                  <a:ext uri="{0D108BD9-81ED-4DB2-BD59-A6C34878D82A}">
                    <a16:rowId xmlns:a16="http://schemas.microsoft.com/office/drawing/2014/main" val="3200044587"/>
                  </a:ext>
                </a:extLst>
              </a:tr>
              <a:tr h="370840">
                <a:tc>
                  <a:txBody>
                    <a:bodyPr/>
                    <a:lstStyle/>
                    <a:p>
                      <a:r>
                        <a:rPr lang="en-US" dirty="0"/>
                        <a:t>Infection/infectious/infect/</a:t>
                      </a:r>
                      <a:r>
                        <a:rPr lang="en-US" dirty="0" err="1"/>
                        <a:t>ed</a:t>
                      </a:r>
                      <a:endParaRPr lang="en-US" dirty="0"/>
                    </a:p>
                  </a:txBody>
                  <a:tcPr/>
                </a:tc>
                <a:tc>
                  <a:txBody>
                    <a:bodyPr/>
                    <a:lstStyle/>
                    <a:p>
                      <a:r>
                        <a:rPr lang="en-US" dirty="0"/>
                        <a:t>Acquire/Transmit/Pass On</a:t>
                      </a:r>
                    </a:p>
                  </a:txBody>
                  <a:tcPr/>
                </a:tc>
                <a:extLst>
                  <a:ext uri="{0D108BD9-81ED-4DB2-BD59-A6C34878D82A}">
                    <a16:rowId xmlns:a16="http://schemas.microsoft.com/office/drawing/2014/main" val="4266820672"/>
                  </a:ext>
                </a:extLst>
              </a:tr>
              <a:tr h="370840">
                <a:tc>
                  <a:txBody>
                    <a:bodyPr/>
                    <a:lstStyle/>
                    <a:p>
                      <a:r>
                        <a:rPr lang="en-US" dirty="0"/>
                        <a:t>Lost to follow-up</a:t>
                      </a:r>
                    </a:p>
                  </a:txBody>
                  <a:tcPr/>
                </a:tc>
                <a:tc>
                  <a:txBody>
                    <a:bodyPr/>
                    <a:lstStyle/>
                    <a:p>
                      <a:r>
                        <a:rPr lang="en-US" dirty="0"/>
                        <a:t>Need to find</a:t>
                      </a:r>
                    </a:p>
                  </a:txBody>
                  <a:tcPr/>
                </a:tc>
                <a:extLst>
                  <a:ext uri="{0D108BD9-81ED-4DB2-BD59-A6C34878D82A}">
                    <a16:rowId xmlns:a16="http://schemas.microsoft.com/office/drawing/2014/main" val="2655355273"/>
                  </a:ext>
                </a:extLst>
              </a:tr>
              <a:tr h="370840">
                <a:tc>
                  <a:txBody>
                    <a:bodyPr/>
                    <a:lstStyle/>
                    <a:p>
                      <a:r>
                        <a:rPr lang="en-US" dirty="0"/>
                        <a:t>PLWHIV/PWLH/PWH</a:t>
                      </a:r>
                    </a:p>
                  </a:txBody>
                  <a:tcPr/>
                </a:tc>
                <a:tc>
                  <a:txBody>
                    <a:bodyPr/>
                    <a:lstStyle/>
                    <a:p>
                      <a:r>
                        <a:rPr lang="en-US" dirty="0"/>
                        <a:t>People Living with HIV</a:t>
                      </a:r>
                    </a:p>
                  </a:txBody>
                  <a:tcPr/>
                </a:tc>
                <a:extLst>
                  <a:ext uri="{0D108BD9-81ED-4DB2-BD59-A6C34878D82A}">
                    <a16:rowId xmlns:a16="http://schemas.microsoft.com/office/drawing/2014/main" val="4258560271"/>
                  </a:ext>
                </a:extLst>
              </a:tr>
            </a:tbl>
          </a:graphicData>
        </a:graphic>
      </p:graphicFrame>
    </p:spTree>
    <p:extLst>
      <p:ext uri="{BB962C8B-B14F-4D97-AF65-F5344CB8AC3E}">
        <p14:creationId xmlns:p14="http://schemas.microsoft.com/office/powerpoint/2010/main" val="394863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r>
              <a:rPr lang="en-US" sz="2400" b="1" dirty="0"/>
              <a:t>Rule 2. </a:t>
            </a:r>
            <a:r>
              <a:rPr lang="en-US" sz="2400" b="1" dirty="0">
                <a:solidFill>
                  <a:schemeClr val="accent1"/>
                </a:solidFill>
              </a:rPr>
              <a:t>Person first language</a:t>
            </a:r>
          </a:p>
          <a:p>
            <a:pPr marL="0" indent="0" algn="ctr">
              <a:buNone/>
            </a:pPr>
            <a:r>
              <a:rPr lang="en-US" sz="2400" dirty="0"/>
              <a:t>Focus on using language that ‘</a:t>
            </a:r>
            <a:r>
              <a:rPr lang="en-US" sz="2400" dirty="0">
                <a:solidFill>
                  <a:schemeClr val="accent3">
                    <a:lumMod val="75000"/>
                  </a:schemeClr>
                </a:solidFill>
              </a:rPr>
              <a:t>Puts people first</a:t>
            </a:r>
            <a:r>
              <a:rPr lang="en-US" sz="2400" dirty="0"/>
              <a:t>’ and acknowledges people living with HIV as fellow human beings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graphicFrame>
        <p:nvGraphicFramePr>
          <p:cNvPr id="3" name="Table 2">
            <a:extLst>
              <a:ext uri="{FF2B5EF4-FFF2-40B4-BE49-F238E27FC236}">
                <a16:creationId xmlns:a16="http://schemas.microsoft.com/office/drawing/2014/main" id="{3DF9B414-2E8B-E842-8CD8-79292C454867}"/>
              </a:ext>
            </a:extLst>
          </p:cNvPr>
          <p:cNvGraphicFramePr>
            <a:graphicFrameLocks noGrp="1"/>
          </p:cNvGraphicFramePr>
          <p:nvPr>
            <p:extLst>
              <p:ext uri="{D42A27DB-BD31-4B8C-83A1-F6EECF244321}">
                <p14:modId xmlns:p14="http://schemas.microsoft.com/office/powerpoint/2010/main" val="1584509578"/>
              </p:ext>
            </p:extLst>
          </p:nvPr>
        </p:nvGraphicFramePr>
        <p:xfrm>
          <a:off x="629816" y="2827382"/>
          <a:ext cx="7776864" cy="111252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142803665"/>
                    </a:ext>
                  </a:extLst>
                </a:gridCol>
                <a:gridCol w="3888432">
                  <a:extLst>
                    <a:ext uri="{9D8B030D-6E8A-4147-A177-3AD203B41FA5}">
                      <a16:colId xmlns:a16="http://schemas.microsoft.com/office/drawing/2014/main" val="2512363301"/>
                    </a:ext>
                  </a:extLst>
                </a:gridCol>
              </a:tblGrid>
              <a:tr h="370840">
                <a:tc>
                  <a:txBody>
                    <a:bodyPr/>
                    <a:lstStyle/>
                    <a:p>
                      <a:r>
                        <a:rPr lang="en-US" dirty="0"/>
                        <a:t>Instead of</a:t>
                      </a:r>
                    </a:p>
                  </a:txBody>
                  <a:tcPr/>
                </a:tc>
                <a:tc>
                  <a:txBody>
                    <a:bodyPr/>
                    <a:lstStyle/>
                    <a:p>
                      <a:r>
                        <a:rPr lang="en-US" dirty="0"/>
                        <a:t>Use</a:t>
                      </a:r>
                    </a:p>
                  </a:txBody>
                  <a:tcPr/>
                </a:tc>
                <a:extLst>
                  <a:ext uri="{0D108BD9-81ED-4DB2-BD59-A6C34878D82A}">
                    <a16:rowId xmlns:a16="http://schemas.microsoft.com/office/drawing/2014/main" val="799588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Mother to Child transmission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Transmission</a:t>
                      </a:r>
                    </a:p>
                  </a:txBody>
                  <a:tcPr/>
                </a:tc>
                <a:extLst>
                  <a:ext uri="{0D108BD9-81ED-4DB2-BD59-A6C34878D82A}">
                    <a16:rowId xmlns:a16="http://schemas.microsoft.com/office/drawing/2014/main" val="17763441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Sero</a:t>
                      </a:r>
                      <a:r>
                        <a:rPr lang="en-US" dirty="0"/>
                        <a:t>-discordant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Sero</a:t>
                      </a:r>
                      <a:r>
                        <a:rPr lang="en-US" dirty="0"/>
                        <a:t>-different</a:t>
                      </a:r>
                    </a:p>
                  </a:txBody>
                  <a:tcPr/>
                </a:tc>
                <a:extLst>
                  <a:ext uri="{0D108BD9-81ED-4DB2-BD59-A6C34878D82A}">
                    <a16:rowId xmlns:a16="http://schemas.microsoft.com/office/drawing/2014/main" val="766300667"/>
                  </a:ext>
                </a:extLst>
              </a:tr>
            </a:tbl>
          </a:graphicData>
        </a:graphic>
      </p:graphicFrame>
    </p:spTree>
    <p:extLst>
      <p:ext uri="{BB962C8B-B14F-4D97-AF65-F5344CB8AC3E}">
        <p14:creationId xmlns:p14="http://schemas.microsoft.com/office/powerpoint/2010/main" val="141394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r>
              <a:rPr lang="en-US" sz="2400" b="1" dirty="0"/>
              <a:t>Rule 3. </a:t>
            </a:r>
            <a:r>
              <a:rPr lang="en-US" sz="2400" b="1" dirty="0">
                <a:solidFill>
                  <a:schemeClr val="accent1"/>
                </a:solidFill>
              </a:rPr>
              <a:t>Avoid using the language of war</a:t>
            </a:r>
          </a:p>
          <a:p>
            <a:pPr marL="0" indent="0" algn="ctr">
              <a:buNone/>
            </a:pPr>
            <a:r>
              <a:rPr lang="en-US" sz="2400" dirty="0"/>
              <a:t>Commonly used by researchers investigation the </a:t>
            </a:r>
            <a:r>
              <a:rPr lang="en-US" sz="2400" dirty="0">
                <a:solidFill>
                  <a:schemeClr val="accent3">
                    <a:lumMod val="75000"/>
                  </a:schemeClr>
                </a:solidFill>
              </a:rPr>
              <a:t>Possibility of a cure</a:t>
            </a:r>
            <a:r>
              <a:rPr lang="en-US" sz="2400" dirty="0"/>
              <a:t> or others to describe how immune cells work…</a:t>
            </a: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graphicFrame>
        <p:nvGraphicFramePr>
          <p:cNvPr id="3" name="Table 2">
            <a:extLst>
              <a:ext uri="{FF2B5EF4-FFF2-40B4-BE49-F238E27FC236}">
                <a16:creationId xmlns:a16="http://schemas.microsoft.com/office/drawing/2014/main" id="{3EA7D316-2424-BB44-97B1-517D2B6AC127}"/>
              </a:ext>
            </a:extLst>
          </p:cNvPr>
          <p:cNvGraphicFramePr>
            <a:graphicFrameLocks noGrp="1"/>
          </p:cNvGraphicFramePr>
          <p:nvPr>
            <p:extLst>
              <p:ext uri="{D42A27DB-BD31-4B8C-83A1-F6EECF244321}">
                <p14:modId xmlns:p14="http://schemas.microsoft.com/office/powerpoint/2010/main" val="1831018228"/>
              </p:ext>
            </p:extLst>
          </p:nvPr>
        </p:nvGraphicFramePr>
        <p:xfrm>
          <a:off x="557808" y="3054206"/>
          <a:ext cx="7992888" cy="741680"/>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val="1104154847"/>
                    </a:ext>
                  </a:extLst>
                </a:gridCol>
                <a:gridCol w="3996444">
                  <a:extLst>
                    <a:ext uri="{9D8B030D-6E8A-4147-A177-3AD203B41FA5}">
                      <a16:colId xmlns:a16="http://schemas.microsoft.com/office/drawing/2014/main" val="2124394109"/>
                    </a:ext>
                  </a:extLst>
                </a:gridCol>
              </a:tblGrid>
              <a:tr h="370840">
                <a:tc>
                  <a:txBody>
                    <a:bodyPr/>
                    <a:lstStyle/>
                    <a:p>
                      <a:r>
                        <a:rPr lang="en-US" dirty="0"/>
                        <a:t>Instead of</a:t>
                      </a:r>
                    </a:p>
                  </a:txBody>
                  <a:tcPr/>
                </a:tc>
                <a:tc>
                  <a:txBody>
                    <a:bodyPr/>
                    <a:lstStyle/>
                    <a:p>
                      <a:r>
                        <a:rPr lang="en-US" dirty="0"/>
                        <a:t>Use</a:t>
                      </a:r>
                    </a:p>
                  </a:txBody>
                  <a:tcPr/>
                </a:tc>
                <a:extLst>
                  <a:ext uri="{0D108BD9-81ED-4DB2-BD59-A6C34878D82A}">
                    <a16:rowId xmlns:a16="http://schemas.microsoft.com/office/drawing/2014/main" val="499974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Elimination/Eliminating/shock/ kill</a:t>
                      </a:r>
                    </a:p>
                  </a:txBody>
                  <a:tcPr/>
                </a:tc>
                <a:tc>
                  <a:txBody>
                    <a:bodyPr/>
                    <a:lstStyle/>
                    <a:p>
                      <a:r>
                        <a:rPr lang="en-US" dirty="0"/>
                        <a:t>Ending</a:t>
                      </a:r>
                    </a:p>
                  </a:txBody>
                  <a:tcPr/>
                </a:tc>
                <a:extLst>
                  <a:ext uri="{0D108BD9-81ED-4DB2-BD59-A6C34878D82A}">
                    <a16:rowId xmlns:a16="http://schemas.microsoft.com/office/drawing/2014/main" val="727093423"/>
                  </a:ext>
                </a:extLst>
              </a:tr>
            </a:tbl>
          </a:graphicData>
        </a:graphic>
      </p:graphicFrame>
    </p:spTree>
    <p:extLst>
      <p:ext uri="{BB962C8B-B14F-4D97-AF65-F5344CB8AC3E}">
        <p14:creationId xmlns:p14="http://schemas.microsoft.com/office/powerpoint/2010/main" val="274655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r>
              <a:rPr lang="en-US" sz="2400" b="1" dirty="0"/>
              <a:t>Good Practice – </a:t>
            </a:r>
            <a:r>
              <a:rPr lang="en-US" sz="2400" b="1" dirty="0">
                <a:solidFill>
                  <a:schemeClr val="accent1"/>
                </a:solidFill>
              </a:rPr>
              <a:t>What Nurses need to know</a:t>
            </a:r>
          </a:p>
          <a:p>
            <a:pPr marL="0" indent="0">
              <a:buNone/>
            </a:pPr>
            <a:endParaRPr lang="en-US" sz="2400" b="1" dirty="0"/>
          </a:p>
          <a:p>
            <a:r>
              <a:rPr lang="en-US" sz="2400" dirty="0">
                <a:solidFill>
                  <a:schemeClr val="accent3">
                    <a:lumMod val="75000"/>
                  </a:schemeClr>
                </a:solidFill>
              </a:rPr>
              <a:t>Keep it kind and simple</a:t>
            </a:r>
            <a:r>
              <a:rPr lang="en-US" sz="2400" dirty="0"/>
              <a:t>:  Easy to understand medically correct language</a:t>
            </a:r>
          </a:p>
          <a:p>
            <a:r>
              <a:rPr lang="en-US" sz="2400" dirty="0">
                <a:solidFill>
                  <a:schemeClr val="accent3">
                    <a:lumMod val="75000"/>
                  </a:schemeClr>
                </a:solidFill>
              </a:rPr>
              <a:t>Use people-first language</a:t>
            </a:r>
            <a:r>
              <a:rPr lang="en-US" sz="2400" dirty="0"/>
              <a:t>: Person before disease</a:t>
            </a:r>
          </a:p>
          <a:p>
            <a:r>
              <a:rPr lang="en-US" sz="2400" dirty="0">
                <a:solidFill>
                  <a:schemeClr val="accent3">
                    <a:lumMod val="75000"/>
                  </a:schemeClr>
                </a:solidFill>
              </a:rPr>
              <a:t>Educate</a:t>
            </a:r>
            <a:r>
              <a:rPr lang="en-US" sz="2400" dirty="0"/>
              <a:t>: Challenge misinformation</a:t>
            </a:r>
          </a:p>
          <a:p>
            <a:r>
              <a:rPr lang="en-US" sz="2400" dirty="0">
                <a:solidFill>
                  <a:schemeClr val="accent3">
                    <a:lumMod val="75000"/>
                  </a:schemeClr>
                </a:solidFill>
              </a:rPr>
              <a:t>Think about your audience</a:t>
            </a:r>
            <a:r>
              <a:rPr lang="en-US" sz="2400" dirty="0"/>
              <a:t>: Avoid acronyms that may </a:t>
            </a:r>
            <a:r>
              <a:rPr lang="en-US" sz="2400" dirty="0" err="1"/>
              <a:t>stigmatise</a:t>
            </a:r>
            <a:endParaRPr lang="en-US" sz="2400" dirty="0"/>
          </a:p>
          <a:p>
            <a:pPr marL="0" indent="0">
              <a:buNone/>
            </a:pPr>
            <a:endParaRPr lang="en-US" sz="2400" dirty="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9315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915566"/>
            <a:ext cx="8262462" cy="4032448"/>
          </a:xfrm>
        </p:spPr>
        <p:txBody>
          <a:bodyPr>
            <a:normAutofit fontScale="92500" lnSpcReduction="20000"/>
          </a:bodyPr>
          <a:lstStyle/>
          <a:p>
            <a:pPr marL="0" indent="0">
              <a:buNone/>
            </a:pPr>
            <a:r>
              <a:rPr lang="en-US" sz="2400" b="1" dirty="0"/>
              <a:t>Good Practice – </a:t>
            </a:r>
            <a:r>
              <a:rPr lang="en-US" sz="2400" b="1" dirty="0">
                <a:solidFill>
                  <a:schemeClr val="accent1"/>
                </a:solidFill>
              </a:rPr>
              <a:t>What Nurses need to know</a:t>
            </a:r>
          </a:p>
          <a:p>
            <a:pPr marL="0" indent="0">
              <a:buNone/>
            </a:pPr>
            <a:endParaRPr lang="en-US" sz="2400" b="1" dirty="0">
              <a:solidFill>
                <a:schemeClr val="accent1"/>
              </a:solidFill>
            </a:endParaRPr>
          </a:p>
          <a:p>
            <a:r>
              <a:rPr lang="en-US" sz="2400" dirty="0">
                <a:solidFill>
                  <a:schemeClr val="accent3">
                    <a:lumMod val="75000"/>
                  </a:schemeClr>
                </a:solidFill>
              </a:rPr>
              <a:t>Use empathy</a:t>
            </a:r>
            <a:r>
              <a:rPr lang="en-US" sz="2400" dirty="0"/>
              <a:t>: Supportive &amp; sensitive language is critical in our goal to achieve an HIV-free generation and support those living with HIV. </a:t>
            </a:r>
            <a:r>
              <a:rPr lang="en-US" sz="2400" dirty="0" err="1">
                <a:solidFill>
                  <a:schemeClr val="accent1"/>
                </a:solidFill>
              </a:rPr>
              <a:t>Eg</a:t>
            </a:r>
            <a:r>
              <a:rPr lang="en-US" sz="2400" dirty="0">
                <a:solidFill>
                  <a:schemeClr val="accent1"/>
                </a:solidFill>
              </a:rPr>
              <a:t> when communicating about U=U (=U) </a:t>
            </a:r>
          </a:p>
          <a:p>
            <a:pPr marL="0" indent="0">
              <a:buNone/>
            </a:pPr>
            <a:endParaRPr lang="en-US" sz="2400" dirty="0"/>
          </a:p>
          <a:p>
            <a:pPr marL="0" indent="0">
              <a:buNone/>
            </a:pPr>
            <a:r>
              <a:rPr lang="en-US" sz="2000" i="1" dirty="0"/>
              <a:t>”Using such words or language may result in real or perceived stigma, discrimination, fear and anxiety. Which may prevent some people from getting tested or treated for HIV. We can do our part by being thoughtful when choosing our words and choosing to use supportive rather than stigmatizing – language when talking about HIV.”*</a:t>
            </a:r>
          </a:p>
          <a:p>
            <a:pPr marL="0" indent="0">
              <a:buNone/>
            </a:pPr>
            <a:endParaRPr lang="en-US" sz="1800" i="1" dirty="0"/>
          </a:p>
          <a:p>
            <a:pPr marL="0" indent="0">
              <a:buNone/>
            </a:pPr>
            <a:r>
              <a:rPr lang="en-US" sz="1800" dirty="0">
                <a:hlinkClick r:id="rId3"/>
              </a:rPr>
              <a:t>*CDC. Let’s stop HIV together: a guide to talking about HIV</a:t>
            </a:r>
            <a:r>
              <a:rPr lang="en-US" sz="1800" dirty="0"/>
              <a:t>. (Accessed April 2019)</a:t>
            </a:r>
          </a:p>
          <a:p>
            <a:pPr marL="0" indent="0">
              <a:buNone/>
            </a:pPr>
            <a:endParaRPr lang="en-US" sz="2400" dirty="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02740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998FB-E061-5448-BC7B-3705A300E1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68" y="211293"/>
            <a:ext cx="5514097" cy="4736721"/>
          </a:xfrm>
          <a:prstGeom prst="rect">
            <a:avLst/>
          </a:prstGeom>
        </p:spPr>
      </p:pic>
      <p:pic>
        <p:nvPicPr>
          <p:cNvPr id="9" name="Picture 8">
            <a:extLst>
              <a:ext uri="{FF2B5EF4-FFF2-40B4-BE49-F238E27FC236}">
                <a16:creationId xmlns:a16="http://schemas.microsoft.com/office/drawing/2014/main" id="{F886CC29-09EC-BA44-9351-A871AD0AA223}"/>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6400" y="1808574"/>
            <a:ext cx="3086100" cy="3139440"/>
          </a:xfrm>
          <a:prstGeom prst="rect">
            <a:avLst/>
          </a:prstGeom>
          <a:noFill/>
          <a:ln>
            <a:noFill/>
          </a:ln>
        </p:spPr>
      </p:pic>
    </p:spTree>
    <p:extLst>
      <p:ext uri="{BB962C8B-B14F-4D97-AF65-F5344CB8AC3E}">
        <p14:creationId xmlns:p14="http://schemas.microsoft.com/office/powerpoint/2010/main" val="138049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02EB8-F7F4-B947-B7E6-F40D269803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960" y="504057"/>
            <a:ext cx="5334680" cy="4227933"/>
          </a:xfrm>
          <a:prstGeom prst="rect">
            <a:avLst/>
          </a:prstGeom>
        </p:spPr>
      </p:pic>
    </p:spTree>
    <p:extLst>
      <p:ext uri="{BB962C8B-B14F-4D97-AF65-F5344CB8AC3E}">
        <p14:creationId xmlns:p14="http://schemas.microsoft.com/office/powerpoint/2010/main" val="241881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3598"/>
            <a:ext cx="8262462" cy="4104456"/>
          </a:xfrm>
        </p:spPr>
        <p:txBody>
          <a:bodyPr>
            <a:normAutofit fontScale="85000" lnSpcReduction="20000"/>
          </a:bodyPr>
          <a:lstStyle/>
          <a:p>
            <a:pPr marL="0" indent="0" algn="ctr">
              <a:buNone/>
            </a:pPr>
            <a:r>
              <a:rPr lang="en-US" sz="5700" dirty="0">
                <a:solidFill>
                  <a:schemeClr val="accent1"/>
                </a:solidFill>
              </a:rPr>
              <a:t>Thank you</a:t>
            </a:r>
          </a:p>
          <a:p>
            <a:pPr marL="0" indent="0" algn="ctr">
              <a:buNone/>
            </a:pPr>
            <a:endParaRPr lang="en-US" sz="2800" dirty="0"/>
          </a:p>
          <a:p>
            <a:pPr marL="0" indent="0" algn="ctr">
              <a:buNone/>
            </a:pPr>
            <a:r>
              <a:rPr lang="en-US" sz="2400" b="1" dirty="0"/>
              <a:t>Shaun Watson</a:t>
            </a:r>
            <a:r>
              <a:rPr lang="en-US" sz="2400" dirty="0"/>
              <a:t>: Clinical Nurse Specialist HIV community, Chelsea and Westminster NHS Trust.</a:t>
            </a:r>
          </a:p>
          <a:p>
            <a:pPr marL="0" indent="0" algn="ctr">
              <a:buNone/>
            </a:pPr>
            <a:endParaRPr lang="en-US" sz="2400" dirty="0"/>
          </a:p>
          <a:p>
            <a:pPr marL="0" indent="0" algn="ctr">
              <a:buNone/>
            </a:pPr>
            <a:r>
              <a:rPr lang="en-US" sz="2400" b="1" dirty="0"/>
              <a:t>Vickie Lynn</a:t>
            </a:r>
            <a:r>
              <a:rPr lang="en-US" sz="2400" dirty="0"/>
              <a:t>: Well Project &amp; School of Social Work, University of Florida, USA </a:t>
            </a:r>
          </a:p>
          <a:p>
            <a:pPr marL="0" indent="0" algn="ctr">
              <a:buNone/>
            </a:pPr>
            <a:endParaRPr lang="en-US" sz="2400" dirty="0"/>
          </a:p>
          <a:p>
            <a:pPr marL="0" indent="0" algn="ctr">
              <a:buNone/>
            </a:pPr>
            <a:r>
              <a:rPr lang="en-US" sz="2400" dirty="0"/>
              <a:t>People Living with HIV in all your diversity</a:t>
            </a:r>
          </a:p>
          <a:p>
            <a:pPr marL="0" indent="0" algn="ctr">
              <a:buNone/>
            </a:pPr>
            <a:endParaRPr lang="en-US" sz="2800" dirty="0"/>
          </a:p>
          <a:p>
            <a:pPr marL="0" indent="0" algn="ctr">
              <a:buNone/>
            </a:pPr>
            <a:endParaRPr lang="en-US" sz="2800" dirty="0"/>
          </a:p>
          <a:p>
            <a:pPr marL="0" indent="0" algn="ctr">
              <a:buNone/>
            </a:pPr>
            <a:r>
              <a:rPr lang="en-US" sz="1800" dirty="0"/>
              <a:t>Watson S, Namiba A, Lynn V. </a:t>
            </a:r>
            <a:r>
              <a:rPr lang="en-US" sz="1800" b="1" dirty="0"/>
              <a:t>The language of HIV: a guide for nurses</a:t>
            </a:r>
            <a:r>
              <a:rPr lang="en-US" sz="1800" dirty="0"/>
              <a:t>. HIV Nursing 2019; 19(2)</a:t>
            </a:r>
          </a:p>
          <a:p>
            <a:pPr marL="0" indent="0" algn="ctr">
              <a:buNone/>
            </a:pPr>
            <a:r>
              <a:rPr lang="en-US" sz="1800" dirty="0"/>
              <a:t>Available free to download from the </a:t>
            </a:r>
            <a:r>
              <a:rPr lang="en-US" sz="1800" dirty="0">
                <a:hlinkClick r:id="rId3"/>
              </a:rPr>
              <a:t>NHIVNA</a:t>
            </a:r>
            <a:r>
              <a:rPr lang="en-US" sz="1800" dirty="0"/>
              <a:t> Website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90407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42" y="0"/>
            <a:ext cx="9143429" cy="5143500"/>
          </a:xfrm>
          <a:prstGeom prst="rect">
            <a:avLst/>
          </a:prstGeom>
        </p:spPr>
      </p:pic>
      <p:sp>
        <p:nvSpPr>
          <p:cNvPr id="7" name="Content Placeholder 2"/>
          <p:cNvSpPr>
            <a:spLocks noGrp="1"/>
          </p:cNvSpPr>
          <p:nvPr>
            <p:ph idx="1"/>
          </p:nvPr>
        </p:nvSpPr>
        <p:spPr>
          <a:xfrm>
            <a:off x="870942" y="3651870"/>
            <a:ext cx="8262462" cy="1584176"/>
          </a:xfrm>
        </p:spPr>
        <p:txBody>
          <a:bodyPr>
            <a:normAutofit fontScale="62500" lnSpcReduction="20000"/>
          </a:bodyPr>
          <a:lstStyle/>
          <a:p>
            <a:pPr marL="0" indent="0" algn="r">
              <a:spcBef>
                <a:spcPts val="500"/>
              </a:spcBef>
              <a:buNone/>
            </a:pPr>
            <a:endParaRPr lang="en-GB" sz="1800" b="1" dirty="0">
              <a:solidFill>
                <a:schemeClr val="tx2"/>
              </a:solidFill>
            </a:endParaRPr>
          </a:p>
          <a:p>
            <a:pPr marL="0" indent="0" algn="r">
              <a:spcBef>
                <a:spcPts val="500"/>
              </a:spcBef>
              <a:buNone/>
            </a:pPr>
            <a:endParaRPr lang="en-GB" sz="1800" b="1" dirty="0">
              <a:solidFill>
                <a:schemeClr val="tx2"/>
              </a:solidFill>
            </a:endParaRPr>
          </a:p>
          <a:p>
            <a:pPr marL="0" indent="0" algn="r">
              <a:spcBef>
                <a:spcPts val="500"/>
              </a:spcBef>
              <a:buNone/>
            </a:pPr>
            <a:r>
              <a:rPr lang="en-GB" sz="1800" b="1" dirty="0">
                <a:solidFill>
                  <a:schemeClr val="tx2"/>
                </a:solidFill>
              </a:rPr>
              <a:t>Angelina Namiba</a:t>
            </a:r>
          </a:p>
          <a:p>
            <a:pPr marL="0" indent="0" algn="r">
              <a:spcBef>
                <a:spcPts val="500"/>
              </a:spcBef>
              <a:buNone/>
            </a:pPr>
            <a:r>
              <a:rPr lang="en-GB" sz="1800" b="1" dirty="0">
                <a:solidFill>
                  <a:schemeClr val="tx2"/>
                </a:solidFill>
              </a:rPr>
              <a:t>Associate Project Manager. </a:t>
            </a:r>
            <a:r>
              <a:rPr lang="en-GB" sz="1800" b="1" dirty="0">
                <a:solidFill>
                  <a:schemeClr val="tx2"/>
                </a:solidFill>
                <a:hlinkClick r:id="rId4"/>
              </a:rPr>
              <a:t>Salamander Trust</a:t>
            </a:r>
            <a:endParaRPr lang="en-GB" sz="1800" b="1" dirty="0">
              <a:solidFill>
                <a:schemeClr val="tx2"/>
              </a:solidFill>
            </a:endParaRPr>
          </a:p>
          <a:p>
            <a:pPr marL="0" indent="0" algn="r">
              <a:spcBef>
                <a:spcPts val="500"/>
              </a:spcBef>
              <a:buNone/>
            </a:pPr>
            <a:r>
              <a:rPr lang="en-GB" sz="1800" b="1" dirty="0">
                <a:solidFill>
                  <a:schemeClr val="tx2"/>
                </a:solidFill>
              </a:rPr>
              <a:t>anamiba15@gmail.com</a:t>
            </a:r>
          </a:p>
          <a:p>
            <a:pPr marL="0" indent="0" algn="r">
              <a:spcBef>
                <a:spcPts val="500"/>
              </a:spcBef>
              <a:buNone/>
            </a:pPr>
            <a:r>
              <a:rPr lang="en-GB" sz="1800" b="1" dirty="0">
                <a:solidFill>
                  <a:schemeClr val="tx2"/>
                </a:solidFill>
              </a:rPr>
              <a:t>@</a:t>
            </a:r>
            <a:r>
              <a:rPr lang="en-GB" sz="1800" b="1" dirty="0" err="1">
                <a:solidFill>
                  <a:schemeClr val="tx2"/>
                </a:solidFill>
              </a:rPr>
              <a:t>angelina_namiba</a:t>
            </a:r>
            <a:endParaRPr lang="en-GB" sz="1800" b="1" dirty="0">
              <a:solidFill>
                <a:schemeClr val="tx2"/>
              </a:solidFill>
            </a:endParaRPr>
          </a:p>
          <a:p>
            <a:pPr marL="0" indent="0" algn="r">
              <a:spcBef>
                <a:spcPts val="500"/>
              </a:spcBef>
              <a:buNone/>
            </a:pPr>
            <a:r>
              <a:rPr lang="en-GB" sz="1800" b="1" dirty="0">
                <a:solidFill>
                  <a:schemeClr val="tx2"/>
                </a:solidFill>
              </a:rPr>
              <a:t>@4Mproject</a:t>
            </a:r>
          </a:p>
        </p:txBody>
      </p:sp>
      <p:sp>
        <p:nvSpPr>
          <p:cNvPr id="3" name="TextBox 2"/>
          <p:cNvSpPr txBox="1"/>
          <p:nvPr/>
        </p:nvSpPr>
        <p:spPr>
          <a:xfrm>
            <a:off x="557808" y="1896963"/>
            <a:ext cx="8064896" cy="2154436"/>
          </a:xfrm>
          <a:prstGeom prst="rect">
            <a:avLst/>
          </a:prstGeom>
          <a:noFill/>
        </p:spPr>
        <p:txBody>
          <a:bodyPr wrap="square" rtlCol="0">
            <a:spAutoFit/>
          </a:bodyPr>
          <a:lstStyle/>
          <a:p>
            <a:pPr algn="ctr"/>
            <a:r>
              <a:rPr lang="en-GB" sz="5400" b="1" dirty="0">
                <a:solidFill>
                  <a:schemeClr val="tx2"/>
                </a:solidFill>
              </a:rPr>
              <a:t>The Language of HIV: </a:t>
            </a:r>
            <a:r>
              <a:rPr lang="en-GB" sz="4000" b="1" dirty="0">
                <a:solidFill>
                  <a:schemeClr val="tx2"/>
                </a:solidFill>
              </a:rPr>
              <a:t>a NHIVNA Best practice guide for nurses</a:t>
            </a:r>
          </a:p>
        </p:txBody>
      </p:sp>
    </p:spTree>
    <p:extLst>
      <p:ext uri="{BB962C8B-B14F-4D97-AF65-F5344CB8AC3E}">
        <p14:creationId xmlns:p14="http://schemas.microsoft.com/office/powerpoint/2010/main" val="37637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04" y="0"/>
            <a:ext cx="9143429" cy="5143500"/>
          </a:xfrm>
          <a:prstGeom prst="rect">
            <a:avLst/>
          </a:prstGeom>
        </p:spPr>
      </p:pic>
      <p:sp>
        <p:nvSpPr>
          <p:cNvPr id="4" name="Content Placeholder 2"/>
          <p:cNvSpPr>
            <a:spLocks noGrp="1"/>
          </p:cNvSpPr>
          <p:nvPr>
            <p:ph idx="1"/>
          </p:nvPr>
        </p:nvSpPr>
        <p:spPr>
          <a:xfrm>
            <a:off x="-1" y="915566"/>
            <a:ext cx="9121425" cy="648072"/>
          </a:xfrm>
        </p:spPr>
        <p:txBody>
          <a:bodyPr>
            <a:normAutofit/>
          </a:bodyPr>
          <a:lstStyle/>
          <a:p>
            <a:pPr marL="0" indent="0" algn="ctr">
              <a:buNone/>
            </a:pPr>
            <a:r>
              <a:rPr lang="en-GB" b="1" dirty="0">
                <a:solidFill>
                  <a:schemeClr val="tx2"/>
                </a:solidFill>
              </a:rPr>
              <a:t>Declaration of interests relating to this presentation</a:t>
            </a:r>
            <a:endParaRPr lang="en-GB" sz="3600" b="1" dirty="0"/>
          </a:p>
        </p:txBody>
      </p:sp>
      <p:sp>
        <p:nvSpPr>
          <p:cNvPr id="7" name="TextBox 6"/>
          <p:cNvSpPr txBox="1"/>
          <p:nvPr/>
        </p:nvSpPr>
        <p:spPr>
          <a:xfrm>
            <a:off x="485800" y="1779662"/>
            <a:ext cx="6624736" cy="1231106"/>
          </a:xfrm>
          <a:prstGeom prst="rect">
            <a:avLst/>
          </a:prstGeom>
          <a:noFill/>
        </p:spPr>
        <p:txBody>
          <a:bodyPr wrap="square" rtlCol="0">
            <a:spAutoFit/>
          </a:bodyPr>
          <a:lstStyle/>
          <a:p>
            <a:pPr marL="285750" indent="-285750">
              <a:buFont typeface="Arial" panose="020B0604020202020204" pitchFamily="34" charset="0"/>
              <a:buChar char="•"/>
            </a:pPr>
            <a:r>
              <a:rPr lang="en-GB" sz="2800" b="1" dirty="0">
                <a:solidFill>
                  <a:schemeClr val="tx2"/>
                </a:solidFill>
              </a:rPr>
              <a:t>None</a:t>
            </a:r>
          </a:p>
          <a:p>
            <a:pPr marL="285750" indent="-285750">
              <a:buFont typeface="Arial" panose="020B0604020202020204" pitchFamily="34" charset="0"/>
              <a:buChar char="•"/>
            </a:pPr>
            <a:endParaRPr lang="en-GB" sz="2800" b="1" dirty="0">
              <a:solidFill>
                <a:schemeClr val="tx2"/>
              </a:solidFill>
            </a:endParaRPr>
          </a:p>
          <a:p>
            <a:endParaRPr lang="en-GB" dirty="0"/>
          </a:p>
        </p:txBody>
      </p:sp>
    </p:spTree>
    <p:extLst>
      <p:ext uri="{BB962C8B-B14F-4D97-AF65-F5344CB8AC3E}">
        <p14:creationId xmlns:p14="http://schemas.microsoft.com/office/powerpoint/2010/main" val="372171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r>
              <a:rPr lang="en-US" sz="2400" dirty="0"/>
              <a:t>Background</a:t>
            </a:r>
          </a:p>
          <a:p>
            <a:pPr marL="0" indent="0">
              <a:buNone/>
            </a:pPr>
            <a:r>
              <a:rPr lang="en-US" sz="2400" dirty="0"/>
              <a:t>Aim </a:t>
            </a:r>
          </a:p>
          <a:p>
            <a:pPr marL="0" indent="0">
              <a:buNone/>
            </a:pPr>
            <a:r>
              <a:rPr lang="en-US" sz="2400"/>
              <a:t>Some stigmatizing </a:t>
            </a:r>
            <a:r>
              <a:rPr lang="en-US" sz="2400" dirty="0"/>
              <a:t>terms</a:t>
            </a:r>
          </a:p>
          <a:p>
            <a:pPr marL="0" indent="0">
              <a:buNone/>
            </a:pPr>
            <a:r>
              <a:rPr lang="en-US" sz="2400" dirty="0"/>
              <a:t>Good Practice – The rules</a:t>
            </a:r>
          </a:p>
          <a:p>
            <a:pPr marL="0" indent="0">
              <a:buNone/>
            </a:pPr>
            <a:r>
              <a:rPr lang="en-US" sz="2400" dirty="0"/>
              <a:t>What nurses need to know</a:t>
            </a:r>
          </a:p>
          <a:p>
            <a:pPr marL="0" indent="0">
              <a:buNone/>
            </a:pPr>
            <a:r>
              <a:rPr lang="en-US" sz="2400" dirty="0"/>
              <a:t>Acknowledgements</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413095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595726" cy="3675856"/>
          </a:xfrm>
        </p:spPr>
        <p:txBody>
          <a:bodyPr>
            <a:normAutofit/>
          </a:bodyPr>
          <a:lstStyle/>
          <a:p>
            <a:pPr marL="0" indent="0">
              <a:buNone/>
            </a:pPr>
            <a:r>
              <a:rPr lang="en-US" sz="2400" b="1" dirty="0"/>
              <a:t>Background</a:t>
            </a:r>
          </a:p>
          <a:p>
            <a:r>
              <a:rPr lang="en-US" sz="2400" dirty="0">
                <a:solidFill>
                  <a:schemeClr val="accent1"/>
                </a:solidFill>
              </a:rPr>
              <a:t>Communication</a:t>
            </a:r>
            <a:r>
              <a:rPr lang="en-US" sz="2400" dirty="0"/>
              <a:t>: an important part of existence</a:t>
            </a:r>
          </a:p>
          <a:p>
            <a:r>
              <a:rPr lang="en-US" sz="2400" dirty="0">
                <a:solidFill>
                  <a:schemeClr val="accent1"/>
                </a:solidFill>
              </a:rPr>
              <a:t>Language</a:t>
            </a:r>
            <a:r>
              <a:rPr lang="en-US" sz="2400" dirty="0"/>
              <a:t>: plays a key role in how we communicate</a:t>
            </a:r>
          </a:p>
          <a:p>
            <a:r>
              <a:rPr lang="en-US" sz="2400" dirty="0">
                <a:solidFill>
                  <a:schemeClr val="accent1"/>
                </a:solidFill>
              </a:rPr>
              <a:t>Verbal &amp; non-verbal communication</a:t>
            </a:r>
            <a:r>
              <a:rPr lang="en-US" sz="2400" dirty="0"/>
              <a:t>: Essential in nursing training</a:t>
            </a:r>
          </a:p>
          <a:p>
            <a:r>
              <a:rPr lang="en-US" sz="2400" dirty="0">
                <a:solidFill>
                  <a:schemeClr val="accent1"/>
                </a:solidFill>
              </a:rPr>
              <a:t>Communicating well with patients &amp; colleagues</a:t>
            </a:r>
            <a:r>
              <a:rPr lang="en-US" sz="2400" dirty="0"/>
              <a:t>: vital to nursing helps assess, plan and evaluate care</a:t>
            </a:r>
          </a:p>
          <a:p>
            <a:r>
              <a:rPr lang="en-US" sz="2400" dirty="0">
                <a:solidFill>
                  <a:schemeClr val="accent1"/>
                </a:solidFill>
              </a:rPr>
              <a:t>Listening &amp; observing body language </a:t>
            </a:r>
            <a:r>
              <a:rPr lang="en-US" sz="2400" dirty="0"/>
              <a:t>complements verbal communication</a:t>
            </a:r>
          </a:p>
          <a:p>
            <a:pPr marL="0" indent="0">
              <a:buNone/>
            </a:pPr>
            <a:endParaRPr lang="en-US" sz="2400" dirty="0"/>
          </a:p>
          <a:p>
            <a:pPr marL="0" indent="0">
              <a:buNone/>
            </a:pPr>
            <a:endParaRPr lang="en-US" sz="24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60324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595726" cy="3675856"/>
          </a:xfrm>
        </p:spPr>
        <p:txBody>
          <a:bodyPr>
            <a:normAutofit/>
          </a:bodyPr>
          <a:lstStyle/>
          <a:p>
            <a:pPr marL="0" indent="0">
              <a:buNone/>
            </a:pPr>
            <a:r>
              <a:rPr lang="en-US" sz="2400" b="1" dirty="0"/>
              <a:t>Background</a:t>
            </a:r>
          </a:p>
          <a:p>
            <a:pPr marL="0" indent="0">
              <a:buNone/>
            </a:pPr>
            <a:r>
              <a:rPr lang="en-US" sz="2400" dirty="0">
                <a:solidFill>
                  <a:schemeClr val="accent1"/>
                </a:solidFill>
              </a:rPr>
              <a:t>Language matters: </a:t>
            </a:r>
          </a:p>
          <a:p>
            <a:r>
              <a:rPr lang="en-US" sz="2400" dirty="0"/>
              <a:t>Power to </a:t>
            </a:r>
            <a:r>
              <a:rPr lang="en-US" sz="2400" dirty="0" err="1"/>
              <a:t>categorise</a:t>
            </a:r>
            <a:r>
              <a:rPr lang="en-US" sz="2400" dirty="0"/>
              <a:t> people</a:t>
            </a:r>
          </a:p>
          <a:p>
            <a:r>
              <a:rPr lang="en-US" sz="2400" dirty="0"/>
              <a:t>Impacts on how we think about ourselves &amp; see others</a:t>
            </a:r>
          </a:p>
          <a:p>
            <a:r>
              <a:rPr lang="en-US" sz="2400" dirty="0"/>
              <a:t>Has shaped person-centred care</a:t>
            </a:r>
          </a:p>
          <a:p>
            <a:endParaRPr lang="en-US" sz="2400" dirty="0"/>
          </a:p>
          <a:p>
            <a:pPr marL="0" indent="0">
              <a:buNone/>
            </a:pPr>
            <a:r>
              <a:rPr lang="en-US" sz="2400" dirty="0">
                <a:solidFill>
                  <a:schemeClr val="accent1"/>
                </a:solidFill>
              </a:rPr>
              <a:t>People living with HIV have shaped the language we use &amp; the way we discuss death, dying, sex &amp; sexuality.</a:t>
            </a:r>
          </a:p>
          <a:p>
            <a:endParaRPr lang="en-US" sz="2400" dirty="0"/>
          </a:p>
          <a:p>
            <a:pPr marL="0" indent="0">
              <a:buNone/>
            </a:pPr>
            <a:endParaRPr lang="en-US" sz="24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43782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3598"/>
            <a:ext cx="8262462" cy="4032448"/>
          </a:xfrm>
        </p:spPr>
        <p:txBody>
          <a:bodyPr>
            <a:normAutofit fontScale="85000" lnSpcReduction="20000"/>
          </a:bodyPr>
          <a:lstStyle/>
          <a:p>
            <a:pPr marL="0" indent="0">
              <a:buNone/>
            </a:pPr>
            <a:r>
              <a:rPr lang="en-US" sz="2400" b="1" dirty="0"/>
              <a:t>Background</a:t>
            </a:r>
          </a:p>
          <a:p>
            <a:pPr marL="0" indent="0">
              <a:buNone/>
            </a:pPr>
            <a:r>
              <a:rPr lang="en-US" sz="2400" dirty="0">
                <a:solidFill>
                  <a:schemeClr val="accent1"/>
                </a:solidFill>
              </a:rPr>
              <a:t>Discussing HIV &amp; Language is not new</a:t>
            </a:r>
          </a:p>
          <a:p>
            <a:r>
              <a:rPr lang="en-US" sz="2400" dirty="0"/>
              <a:t>Guidance builds on work done by the CDC;</a:t>
            </a:r>
          </a:p>
          <a:p>
            <a:pPr marL="0" indent="0">
              <a:buNone/>
            </a:pPr>
            <a:r>
              <a:rPr lang="en-US" sz="2400" dirty="0"/>
              <a:t>UNESCO; UNAIDS; Kerr DL &amp; </a:t>
            </a:r>
            <a:r>
              <a:rPr lang="en-US" sz="2400" dirty="0" err="1"/>
              <a:t>Dilmitis</a:t>
            </a:r>
            <a:r>
              <a:rPr lang="en-US" sz="2400" dirty="0"/>
              <a:t> et al…</a:t>
            </a:r>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t>“</a:t>
            </a:r>
            <a:r>
              <a:rPr lang="en-US" sz="2000" i="1" dirty="0"/>
              <a:t>We condemn attempts to label us as ‘victims’, a term</a:t>
            </a:r>
          </a:p>
          <a:p>
            <a:pPr marL="0" indent="0">
              <a:buNone/>
            </a:pPr>
            <a:r>
              <a:rPr lang="en-US" sz="2000" i="1" dirty="0"/>
              <a:t>which implies defeat, and we are only occasionally </a:t>
            </a:r>
          </a:p>
          <a:p>
            <a:pPr marL="0" indent="0">
              <a:buNone/>
            </a:pPr>
            <a:r>
              <a:rPr lang="en-US" sz="2000" i="1" dirty="0"/>
              <a:t>‘patients’, a term which implies passivity, helplessness,</a:t>
            </a:r>
          </a:p>
          <a:p>
            <a:pPr marL="0" indent="0">
              <a:buNone/>
            </a:pPr>
            <a:r>
              <a:rPr lang="en-US" sz="2000" i="1" dirty="0"/>
              <a:t>And dependence upon the care of others. We are people</a:t>
            </a:r>
          </a:p>
          <a:p>
            <a:pPr marL="0" indent="0">
              <a:buNone/>
            </a:pPr>
            <a:r>
              <a:rPr lang="en-US" sz="2000" i="1" dirty="0"/>
              <a:t> with AIDS”*</a:t>
            </a:r>
          </a:p>
          <a:p>
            <a:pPr marL="0" indent="0">
              <a:buNone/>
            </a:pPr>
            <a:endParaRPr lang="en-US" sz="2000" i="1" dirty="0"/>
          </a:p>
          <a:p>
            <a:pPr marL="0" indent="0">
              <a:buNone/>
            </a:pPr>
            <a:r>
              <a:rPr lang="en-US" sz="2000" dirty="0"/>
              <a:t>*The Denver principles. 1983</a:t>
            </a:r>
          </a:p>
          <a:p>
            <a:pPr marL="0" indent="0">
              <a:buNone/>
            </a:pPr>
            <a:endParaRPr lang="en-US" sz="2800" dirty="0"/>
          </a:p>
          <a:p>
            <a:pPr marL="0" indent="0">
              <a:buNone/>
            </a:pPr>
            <a:endParaRPr lang="en-US" sz="2800" dirty="0"/>
          </a:p>
        </p:txBody>
      </p:sp>
      <p:pic>
        <p:nvPicPr>
          <p:cNvPr id="4" name="Content Placeholder 3">
            <a:extLst>
              <a:ext uri="{FF2B5EF4-FFF2-40B4-BE49-F238E27FC236}">
                <a16:creationId xmlns:a16="http://schemas.microsoft.com/office/drawing/2014/main" id="{18601E50-339C-884C-A01D-A3B15BB2F7EF}"/>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401" y="1128986"/>
            <a:ext cx="2736304" cy="3819028"/>
          </a:xfrm>
          <a:prstGeom prst="rect">
            <a:avLst/>
          </a:prstGeom>
          <a:noFill/>
          <a:ln>
            <a:noFill/>
          </a:ln>
        </p:spPr>
      </p:pic>
    </p:spTree>
    <p:extLst>
      <p:ext uri="{BB962C8B-B14F-4D97-AF65-F5344CB8AC3E}">
        <p14:creationId xmlns:p14="http://schemas.microsoft.com/office/powerpoint/2010/main" val="4345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lgn="ctr">
              <a:buNone/>
            </a:pPr>
            <a:endParaRPr lang="en-US" sz="2800" dirty="0"/>
          </a:p>
          <a:p>
            <a:pPr marL="0" indent="0" algn="ctr">
              <a:buNone/>
            </a:pPr>
            <a:r>
              <a:rPr lang="en-US" sz="2800" dirty="0"/>
              <a:t>Watson S, Namiba A, Lynn V. </a:t>
            </a:r>
            <a:r>
              <a:rPr lang="en-US" sz="2800" b="1" dirty="0"/>
              <a:t>The language of HIV: a guide for nurses</a:t>
            </a:r>
            <a:r>
              <a:rPr lang="en-US" sz="2800" dirty="0"/>
              <a:t>. HIV Nursing 2019; 19(2)</a:t>
            </a:r>
          </a:p>
          <a:p>
            <a:pPr marL="0" indent="0" algn="ctr">
              <a:buNone/>
            </a:pPr>
            <a:endParaRPr lang="en-US" sz="2800" dirty="0"/>
          </a:p>
          <a:p>
            <a:pPr marL="0" indent="0" algn="ctr">
              <a:buNone/>
            </a:pPr>
            <a:r>
              <a:rPr lang="en-US" sz="2800" dirty="0">
                <a:solidFill>
                  <a:schemeClr val="accent1"/>
                </a:solidFill>
              </a:rPr>
              <a:t>This guidance is aimed at nurses working in HIV, generic nurses and other healthcare professionals.</a:t>
            </a:r>
          </a:p>
          <a:p>
            <a:pPr marL="0" indent="0" algn="ctr">
              <a:buNone/>
            </a:pPr>
            <a:r>
              <a:rPr lang="en-US" sz="2800" dirty="0"/>
              <a:t>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21165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Language of HIV: A NHIVNA Best practice guide for nurses</a:t>
            </a:r>
          </a:p>
        </p:txBody>
      </p:sp>
      <p:sp>
        <p:nvSpPr>
          <p:cNvPr id="7" name="Content Placeholder 6">
            <a:extLst>
              <a:ext uri="{FF2B5EF4-FFF2-40B4-BE49-F238E27FC236}">
                <a16:creationId xmlns:a16="http://schemas.microsoft.com/office/drawing/2014/main" id="{6E99F82D-73EB-5C4B-9C27-F427B37F1EBC}"/>
              </a:ext>
            </a:extLst>
          </p:cNvPr>
          <p:cNvSpPr>
            <a:spLocks noGrp="1"/>
          </p:cNvSpPr>
          <p:nvPr>
            <p:ph idx="1"/>
          </p:nvPr>
        </p:nvSpPr>
        <p:spPr>
          <a:xfrm>
            <a:off x="459026" y="1200150"/>
            <a:ext cx="8262462" cy="3675856"/>
          </a:xfrm>
        </p:spPr>
        <p:txBody>
          <a:bodyPr>
            <a:normAutofit/>
          </a:bodyPr>
          <a:lstStyle/>
          <a:p>
            <a:pPr marL="0" indent="0">
              <a:buNone/>
            </a:pPr>
            <a:endParaRPr lang="en-US" sz="2800" dirty="0"/>
          </a:p>
          <a:p>
            <a:pPr marL="0" indent="0">
              <a:buNone/>
            </a:pPr>
            <a:endParaRPr lang="en-US" sz="2800" dirty="0"/>
          </a:p>
        </p:txBody>
      </p:sp>
      <p:pic>
        <p:nvPicPr>
          <p:cNvPr id="4" name="Picture 3">
            <a:extLst>
              <a:ext uri="{FF2B5EF4-FFF2-40B4-BE49-F238E27FC236}">
                <a16:creationId xmlns:a16="http://schemas.microsoft.com/office/drawing/2014/main" id="{E15A6CC3-F4CB-D84C-AFAD-E11B166FE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2077" y="1063230"/>
            <a:ext cx="3826371" cy="2444626"/>
          </a:xfrm>
          <a:prstGeom prst="rect">
            <a:avLst/>
          </a:prstGeom>
        </p:spPr>
      </p:pic>
      <p:pic>
        <p:nvPicPr>
          <p:cNvPr id="6" name="Content Placeholder 4">
            <a:extLst>
              <a:ext uri="{FF2B5EF4-FFF2-40B4-BE49-F238E27FC236}">
                <a16:creationId xmlns:a16="http://schemas.microsoft.com/office/drawing/2014/main" id="{F32781C7-3B3C-3946-A970-ADC01B20A9E7}"/>
              </a:ext>
            </a:extLst>
          </p:cNvPr>
          <p:cNvPicPr>
            <a:picLocks noChangeAspect="1"/>
          </p:cNvPicPr>
          <p:nvPr/>
        </p:nvPicPr>
        <p:blipFill>
          <a:blip r:embed="rId4"/>
          <a:stretch>
            <a:fillRect/>
          </a:stretch>
        </p:blipFill>
        <p:spPr>
          <a:xfrm>
            <a:off x="602803" y="3291830"/>
            <a:ext cx="7947893" cy="1794344"/>
          </a:xfrm>
          <a:prstGeom prst="rect">
            <a:avLst/>
          </a:prstGeom>
        </p:spPr>
      </p:pic>
    </p:spTree>
    <p:extLst>
      <p:ext uri="{BB962C8B-B14F-4D97-AF65-F5344CB8AC3E}">
        <p14:creationId xmlns:p14="http://schemas.microsoft.com/office/powerpoint/2010/main" val="2052405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1999</Words>
  <Application>Microsoft Macintosh PowerPoint</Application>
  <PresentationFormat>Custom</PresentationFormat>
  <Paragraphs>244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PowerPoint Presentation</vt:lpstr>
      <vt:lpstr>PowerPoint Presentation</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The Language of HIV: A NHIVNA Best Practice guide for nurses</vt:lpstr>
      <vt:lpstr>PowerPoint Presentation</vt:lpstr>
      <vt:lpstr>PowerPoint Presentation</vt:lpstr>
      <vt:lpstr>The Language of HIV: A NHIVNA Best Practice guide for nurses</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 Conf Holding Slide</dc:title>
  <dc:creator>Danielle Howe</dc:creator>
  <cp:lastModifiedBy>Alice</cp:lastModifiedBy>
  <cp:revision>266</cp:revision>
  <cp:lastPrinted>2018-06-20T09:32:40Z</cp:lastPrinted>
  <dcterms:created xsi:type="dcterms:W3CDTF">2016-06-02T13:39:46Z</dcterms:created>
  <dcterms:modified xsi:type="dcterms:W3CDTF">2019-07-08T08:19:33Z</dcterms:modified>
</cp:coreProperties>
</file>