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318" r:id="rId2"/>
    <p:sldId id="328" r:id="rId3"/>
    <p:sldId id="327" r:id="rId4"/>
    <p:sldId id="319" r:id="rId5"/>
    <p:sldId id="260" r:id="rId6"/>
    <p:sldId id="320" r:id="rId7"/>
    <p:sldId id="256" r:id="rId8"/>
    <p:sldId id="257" r:id="rId9"/>
    <p:sldId id="258" r:id="rId10"/>
    <p:sldId id="321" r:id="rId11"/>
    <p:sldId id="259" r:id="rId12"/>
    <p:sldId id="322" r:id="rId13"/>
    <p:sldId id="323" r:id="rId14"/>
    <p:sldId id="265" r:id="rId15"/>
    <p:sldId id="297" r:id="rId16"/>
    <p:sldId id="317" r:id="rId17"/>
    <p:sldId id="324" r:id="rId18"/>
    <p:sldId id="264" r:id="rId19"/>
    <p:sldId id="325" r:id="rId20"/>
    <p:sldId id="326" r:id="rId21"/>
    <p:sldId id="26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488B"/>
    <a:srgbClr val="5AAA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/>
    <p:restoredTop sz="93215"/>
  </p:normalViewPr>
  <p:slideViewPr>
    <p:cSldViewPr snapToGrid="0" snapToObjects="1">
      <p:cViewPr varScale="1">
        <p:scale>
          <a:sx n="109" d="100"/>
          <a:sy n="109" d="100"/>
        </p:scale>
        <p:origin x="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F56A6-75FC-6E49-9548-92B8E4F105E8}" type="datetimeFigureOut">
              <a:rPr lang="en-US" smtClean="0"/>
              <a:t>6/13/19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CE422-200E-8B4F-BC78-728FA3855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2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CE422-200E-8B4F-BC78-728FA3855A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71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CE422-200E-8B4F-BC78-728FA3855A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45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CE422-200E-8B4F-BC78-728FA3855A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86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https://static1.squarespace.com/static/5a29b53af9a61e9d04a1cb10/t/5ac3bbaa8a922dc64d9f7bc9/1522777005644/Job+Aids+v2+-+</a:t>
            </a:r>
            <a:r>
              <a:rPr lang="en-US" dirty="0" err="1"/>
              <a:t>clean.pdf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CE422-200E-8B4F-BC78-728FA3855A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78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http://</a:t>
            </a:r>
            <a:r>
              <a:rPr lang="en-US" dirty="0" err="1"/>
              <a:t>www.unaids.org</a:t>
            </a:r>
            <a:r>
              <a:rPr lang="en-US" dirty="0"/>
              <a:t>/sites/default/files/</a:t>
            </a:r>
            <a:r>
              <a:rPr lang="en-US" dirty="0" err="1"/>
              <a:t>media_asset</a:t>
            </a:r>
            <a:r>
              <a:rPr lang="en-US" dirty="0"/>
              <a:t>/2017ZeroDiscriminationHealthCare.pdf </a:t>
            </a:r>
          </a:p>
          <a:p>
            <a:endParaRPr lang="en-US" dirty="0"/>
          </a:p>
          <a:p>
            <a:r>
              <a:rPr lang="en-US" dirty="0"/>
              <a:t>See</a:t>
            </a:r>
            <a:r>
              <a:rPr lang="en-US" baseline="0" dirty="0"/>
              <a:t> also Global Commission on HIV and the Law: https://</a:t>
            </a:r>
            <a:r>
              <a:rPr lang="en-US" baseline="0" dirty="0" err="1"/>
              <a:t>hivlawcommission.org</a:t>
            </a:r>
            <a:r>
              <a:rPr lang="en-US" baseline="0" dirty="0"/>
              <a:t>/</a:t>
            </a:r>
            <a:r>
              <a:rPr lang="en-US" baseline="0" dirty="0" err="1"/>
              <a:t>wp</a:t>
            </a:r>
            <a:r>
              <a:rPr lang="en-US" baseline="0" dirty="0"/>
              <a:t>-content/uploads/2017/06/</a:t>
            </a:r>
            <a:r>
              <a:rPr lang="en-US" baseline="0" dirty="0" err="1"/>
              <a:t>FinalReport-RisksRightsHealth-EN.pdf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And HIV Justice Network: http://</a:t>
            </a:r>
            <a:r>
              <a:rPr lang="en-US" baseline="0" dirty="0" err="1"/>
              <a:t>www.hivjustice.net</a:t>
            </a:r>
            <a:r>
              <a:rPr lang="en-US" baseline="0" dirty="0"/>
              <a:t>/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E47EB-D508-4A40-871A-2730524DBC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90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you feel</a:t>
            </a:r>
            <a:r>
              <a:rPr lang="en-US" baseline="0" dirty="0"/>
              <a:t> happy with these standards?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E47EB-D508-4A40-871A-2730524DBC3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4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CE422-200E-8B4F-BC78-728FA3855A9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61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375F2-A3A2-6B4B-A0A8-01290F99E3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80DA5B-B2FF-7F4B-8A23-1D0BFFD46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45E94-082F-804E-8219-EEA265F3A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BD7C-F1BA-E849-8BE8-0815336E0CCE}" type="datetimeFigureOut">
              <a:rPr lang="en-US" smtClean="0"/>
              <a:t>6/13/19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63CB9-334E-4D40-953C-BC75542CB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1584D-EF48-D144-B913-1E0127FE8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D78C2-9A0B-8249-BEF5-4D936C450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08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14682-888E-934B-810D-820CFB05C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98241E-85B4-1E40-B3D3-D3A206752D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74736-FB58-9E4E-BFE7-DBEA1A1A7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BD7C-F1BA-E849-8BE8-0815336E0CCE}" type="datetimeFigureOut">
              <a:rPr lang="en-US" smtClean="0"/>
              <a:t>6/13/19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4E12C-CBD3-6B4E-9568-E396CA81B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0CC7D-6BB5-5B4F-8E24-7600B12D0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D78C2-9A0B-8249-BEF5-4D936C450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05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D1C59C-11FA-F144-9A09-F1405A140F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837454-C5B6-C647-ADD5-9C0446864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9805E-29FC-6B48-9D99-7C92B6F0A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BD7C-F1BA-E849-8BE8-0815336E0CCE}" type="datetimeFigureOut">
              <a:rPr lang="en-US" smtClean="0"/>
              <a:t>6/13/19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0A708-13C3-0E4D-BAB4-4AAB45B53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56310-90C0-1141-BC56-DB676A1A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D78C2-9A0B-8249-BEF5-4D936C450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39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B040D-FE89-5A43-9B67-68F4171A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426F4-067B-034F-90EF-48BCEC560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5CF6C-6E6F-2E49-8DAC-2751FADC7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BD7C-F1BA-E849-8BE8-0815336E0CCE}" type="datetimeFigureOut">
              <a:rPr lang="en-US" smtClean="0"/>
              <a:t>6/13/19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B9972-E0FA-4348-8F69-93CD25D20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C5310-8DB6-BD4A-A557-475AEC65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D78C2-9A0B-8249-BEF5-4D936C450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1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72E4-E9BB-624B-8EFB-8D3D5C5E4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D9A09-785C-AA44-BE0C-A50C937CB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50817-7B0D-C949-BAA0-6134D7849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BD7C-F1BA-E849-8BE8-0815336E0CCE}" type="datetimeFigureOut">
              <a:rPr lang="en-US" smtClean="0"/>
              <a:t>6/13/19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7BD3D-7493-6244-A631-6C177CC47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45B09-38EE-484C-B44D-16D174105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D78C2-9A0B-8249-BEF5-4D936C450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5BF6-606D-324A-9C53-82D05FF2F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03C5A-935E-5D4D-A991-4D21434FE6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A1DEE4-EA54-2A49-949C-B5B8CD5FF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EBB945-2342-5843-93EF-B054A23B1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BD7C-F1BA-E849-8BE8-0815336E0CCE}" type="datetimeFigureOut">
              <a:rPr lang="en-US" smtClean="0"/>
              <a:t>6/13/19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6518B-D79D-9B48-8DE9-154DD3F32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1387F-469E-8044-8573-879A2124A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D78C2-9A0B-8249-BEF5-4D936C450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87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BA2C2-C1C6-7742-9196-A093A555A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88EEC-3D59-2B4C-A4B3-AEED3E986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45E0BF-DD1D-1B4F-AF20-5FB31D89C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C921B3-2A96-6F4C-B7CC-7743F85D7A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0CBD7A-B793-F648-80B9-4CC4230C41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0493BD-BB12-3348-9BCF-00316012C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BD7C-F1BA-E849-8BE8-0815336E0CCE}" type="datetimeFigureOut">
              <a:rPr lang="en-US" smtClean="0"/>
              <a:t>6/13/19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BB0C23-067D-AF4E-8C1A-0308B6AF2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679B92-197D-3D4E-ABB7-A106336DC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D78C2-9A0B-8249-BEF5-4D936C450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17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10B75-552C-9C4C-A6DE-4B66454D5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228683-B76E-354A-9FE1-F2D23970C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BD7C-F1BA-E849-8BE8-0815336E0CCE}" type="datetimeFigureOut">
              <a:rPr lang="en-US" smtClean="0"/>
              <a:t>6/13/19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5EB612-CA65-F74B-A783-5CE3735EA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1CB7AA-4D72-5D4F-8C1B-2C67E2AE6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D78C2-9A0B-8249-BEF5-4D936C450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6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692136-2AA7-D040-B903-B7B2ECAEC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BD7C-F1BA-E849-8BE8-0815336E0CCE}" type="datetimeFigureOut">
              <a:rPr lang="en-US" smtClean="0"/>
              <a:t>6/13/19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D22D00-56B5-6244-983B-F6FDBFD7E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E25DA-8065-784B-84E8-782C2554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D78C2-9A0B-8249-BEF5-4D936C450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1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83EFF-3C78-7749-A371-9B5A153B9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96BC0-48E5-1544-BF12-6582E0D50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E42483-88AF-5B4D-B7D5-8ED80E1CE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A6F28-3666-CA43-9685-0C96FEF29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BD7C-F1BA-E849-8BE8-0815336E0CCE}" type="datetimeFigureOut">
              <a:rPr lang="en-US" smtClean="0"/>
              <a:t>6/13/19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EF2661-A098-EC43-A675-6F50C299E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FAE8D-868B-D848-BA3E-6879DD15C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D78C2-9A0B-8249-BEF5-4D936C450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0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E9470-555F-3F4A-B692-087856C2D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9FDBA0-3A24-4846-A627-F8201431F1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025F21-9D4B-5D44-B5D5-6DEAE48FB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E0BF63-1217-0845-BF65-F6C0916C0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BD7C-F1BA-E849-8BE8-0815336E0CCE}" type="datetimeFigureOut">
              <a:rPr lang="en-US" smtClean="0"/>
              <a:t>6/13/19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3233C8-1216-8549-9D31-EDC74B5EA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2CD3E-4BDA-BC45-97E1-E3D6BAD01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D78C2-9A0B-8249-BEF5-4D936C450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69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C34883-771C-DD4B-B735-7221AD72E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EBA6B-2691-5F47-9BCF-57CBB3D0D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F0624-34ED-0347-A3C0-48A655D05A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7BD7C-F1BA-E849-8BE8-0815336E0CCE}" type="datetimeFigureOut">
              <a:rPr lang="en-US" smtClean="0"/>
              <a:t>6/13/19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549D5-3851-7E46-87A3-EE658A2401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4BD3B-DFB2-2346-93F6-A7530C67F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D78C2-9A0B-8249-BEF5-4D936C450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4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83478-7BB3-FB47-88A9-62776A128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020" y="383001"/>
            <a:ext cx="8493760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en-GB" dirty="0"/>
              <a:t>Defining Abuse </a:t>
            </a:r>
            <a:br>
              <a:rPr lang="en-GB" dirty="0"/>
            </a:br>
            <a:r>
              <a:rPr lang="en-GB" dirty="0"/>
              <a:t>in Assisted Reproductive Technology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00C7A6-9331-014A-A80A-AE854CCDC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824" y="4737093"/>
            <a:ext cx="2422144" cy="19377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4C3E6E-AC58-E241-A1B8-6464F22CFC77}"/>
              </a:ext>
            </a:extLst>
          </p:cNvPr>
          <p:cNvSpPr txBox="1"/>
          <p:nvPr/>
        </p:nvSpPr>
        <p:spPr>
          <a:xfrm>
            <a:off x="2211107" y="1922953"/>
            <a:ext cx="7214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Some thoughts from the world of women living with HIV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007FEC-1F1F-8C46-9870-14F2B1891214}"/>
              </a:ext>
            </a:extLst>
          </p:cNvPr>
          <p:cNvSpPr txBox="1"/>
          <p:nvPr/>
        </p:nvSpPr>
        <p:spPr>
          <a:xfrm>
            <a:off x="3667752" y="2568355"/>
            <a:ext cx="4518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Alice Welbourn PhD, FRCOG (Hon)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47DB96-BE08-2A48-811D-DFFB931CC7CB}"/>
              </a:ext>
            </a:extLst>
          </p:cNvPr>
          <p:cNvSpPr txBox="1"/>
          <p:nvPr/>
        </p:nvSpPr>
        <p:spPr>
          <a:xfrm>
            <a:off x="5272712" y="3387112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June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E72009-AA65-DC43-81F5-496F5E0D33D2}"/>
              </a:ext>
            </a:extLst>
          </p:cNvPr>
          <p:cNvSpPr txBox="1"/>
          <p:nvPr/>
        </p:nvSpPr>
        <p:spPr>
          <a:xfrm>
            <a:off x="4476371" y="4008964"/>
            <a:ext cx="290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www.salamandertrust.net</a:t>
            </a:r>
            <a:r>
              <a:rPr lang="en-US" dirty="0"/>
              <a:t>     </a:t>
            </a:r>
          </a:p>
          <a:p>
            <a:r>
              <a:rPr lang="en-US" dirty="0"/>
              <a:t>      @</a:t>
            </a:r>
            <a:r>
              <a:rPr lang="en-US" dirty="0" err="1"/>
              <a:t>SalamanderTrust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205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CD8DA-FD58-B84B-89EE-4777F4A81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🚩 Getting the </a:t>
            </a:r>
            <a:r>
              <a:rPr lang="en-US" dirty="0" err="1"/>
              <a:t>programmes</a:t>
            </a:r>
            <a:r>
              <a:rPr lang="en-US" dirty="0"/>
              <a:t> right….  (</a:t>
            </a:r>
            <a:r>
              <a:rPr lang="en-US" dirty="0" err="1"/>
              <a:t>i</a:t>
            </a:r>
            <a:r>
              <a:rPr lang="en-US" dirty="0"/>
              <a:t>)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198C4-3095-BB49-81E0-1205AA204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examples of violence against women and girls in healthcare settings globally – a huge treatment access barrier</a:t>
            </a:r>
          </a:p>
          <a:p>
            <a:r>
              <a:rPr lang="en-US" dirty="0"/>
              <a:t>Forced / coerced sterilization – just one example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21C845-3B0A-074B-97E6-6352736A51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4568" y="5765408"/>
            <a:ext cx="1247321" cy="99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66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FB25A2-66E0-454D-9DE5-0E2057DF21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6091" y="2329543"/>
            <a:ext cx="2055538" cy="12899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26C16E-2091-1F42-BBD8-428EF8940D1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4568" y="5765408"/>
            <a:ext cx="1247321" cy="997857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FBF85F8-00AA-6C49-99C2-6DF2EE3B1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C903D456-FD0B-2441-8022-758F725D6D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111" y="473983"/>
            <a:ext cx="9546133" cy="50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21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CD8DA-FD58-B84B-89EE-4777F4A81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🚩 Getting the </a:t>
            </a:r>
            <a:r>
              <a:rPr lang="en-US" dirty="0" err="1"/>
              <a:t>programmes</a:t>
            </a:r>
            <a:r>
              <a:rPr lang="en-US" dirty="0"/>
              <a:t> right…. (ii)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198C4-3095-BB49-81E0-1205AA204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/>
              <a:t>Partner notification</a:t>
            </a:r>
          </a:p>
          <a:p>
            <a:r>
              <a:rPr lang="en-US" dirty="0"/>
              <a:t>HIV testing of girls</a:t>
            </a:r>
          </a:p>
          <a:p>
            <a:endParaRPr lang="en-US" dirty="0"/>
          </a:p>
          <a:p>
            <a:r>
              <a:rPr lang="en-US" dirty="0"/>
              <a:t>These are examples </a:t>
            </a:r>
          </a:p>
          <a:p>
            <a:pPr marL="0" indent="0">
              <a:buNone/>
            </a:pPr>
            <a:r>
              <a:rPr lang="en-US" dirty="0"/>
              <a:t>   of ignoring and </a:t>
            </a:r>
          </a:p>
          <a:p>
            <a:pPr marL="0" indent="0">
              <a:buNone/>
            </a:pPr>
            <a:r>
              <a:rPr lang="en-US" dirty="0"/>
              <a:t>   violating rights to </a:t>
            </a:r>
          </a:p>
          <a:p>
            <a:pPr marL="0" indent="0">
              <a:buNone/>
            </a:pPr>
            <a:r>
              <a:rPr lang="en-US" dirty="0"/>
              <a:t>   confidentiality and</a:t>
            </a:r>
          </a:p>
          <a:p>
            <a:pPr marL="0" indent="0">
              <a:buNone/>
            </a:pPr>
            <a:r>
              <a:rPr lang="en-US" dirty="0"/>
              <a:t>   increasing danger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D3C153-38B2-A34C-8913-42E109EEFA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4448" y="1752809"/>
            <a:ext cx="7514836" cy="422709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4300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CD8DA-FD58-B84B-89EE-4777F4A81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the policies </a:t>
            </a:r>
            <a:r>
              <a:rPr lang="en-US" b="1" i="1" dirty="0"/>
              <a:t>right</a:t>
            </a:r>
            <a:r>
              <a:rPr lang="en-US" dirty="0"/>
              <a:t>……!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660BBB-0100-1649-B77C-5F3F4F9EF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1DBFC4F9-11B4-4D41-9598-499D6C53C3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4020" y="5059003"/>
            <a:ext cx="1973179" cy="157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28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9C2C8-0510-314B-8D96-3E29B4955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21860AE-AF51-6F4F-BEE0-5B38E2E4E9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779" y="619972"/>
            <a:ext cx="4018705" cy="4626942"/>
          </a:xfrm>
          <a:prstGeom prst="rect">
            <a:avLst/>
          </a:prstGeom>
          <a:solidFill>
            <a:srgbClr val="D7488B"/>
          </a:solidFill>
          <a:ln>
            <a:solidFill>
              <a:srgbClr val="D7488B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00A7DC-28F5-7047-B486-F1B5E07AC7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75" y="1300050"/>
            <a:ext cx="3514390" cy="4968875"/>
          </a:xfrm>
          <a:prstGeom prst="rect">
            <a:avLst/>
          </a:prstGeom>
          <a:ln>
            <a:solidFill>
              <a:srgbClr val="5AAA8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67616D-D715-4842-A660-E6EA7904E4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197" y="816882"/>
            <a:ext cx="3330296" cy="4718504"/>
          </a:xfrm>
          <a:prstGeom prst="rect">
            <a:avLst/>
          </a:prstGeom>
          <a:ln>
            <a:solidFill>
              <a:srgbClr val="D7488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A9A65A-50DE-4A42-B8A4-F8E73174B211}"/>
              </a:ext>
            </a:extLst>
          </p:cNvPr>
          <p:cNvSpPr txBox="1"/>
          <p:nvPr/>
        </p:nvSpPr>
        <p:spPr>
          <a:xfrm>
            <a:off x="323541" y="6346371"/>
            <a:ext cx="3156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Global V&amp;P Survey 2013 - 2015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5106C3-696B-8F45-925F-8439998150B1}"/>
              </a:ext>
            </a:extLst>
          </p:cNvPr>
          <p:cNvSpPr txBox="1"/>
          <p:nvPr/>
        </p:nvSpPr>
        <p:spPr>
          <a:xfrm>
            <a:off x="4738897" y="6346371"/>
            <a:ext cx="271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WHO SRHR Guideline 2017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AB0DAD-00BF-4749-AF76-66C294C216FD}"/>
              </a:ext>
            </a:extLst>
          </p:cNvPr>
          <p:cNvSpPr txBox="1"/>
          <p:nvPr/>
        </p:nvSpPr>
        <p:spPr>
          <a:xfrm>
            <a:off x="9222224" y="6346371"/>
            <a:ext cx="1538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Checklist 2018</a:t>
            </a:r>
          </a:p>
        </p:txBody>
      </p:sp>
    </p:spTree>
    <p:extLst>
      <p:ext uri="{BB962C8B-B14F-4D97-AF65-F5344CB8AC3E}">
        <p14:creationId xmlns:p14="http://schemas.microsoft.com/office/powerpoint/2010/main" val="1780062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9368" y="365125"/>
            <a:ext cx="3974432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WHO Zero Discrimination in Healthcare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3725" y="2322931"/>
            <a:ext cx="4808621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“An effective and integrated health system that is based on the human rights principles of equality and non-discrimination, transparency, accountability and participation is at the heart of the right to health. </a:t>
            </a:r>
          </a:p>
          <a:p>
            <a:pPr marL="0" indent="0">
              <a:buNone/>
            </a:pPr>
            <a:r>
              <a:rPr lang="en-US" dirty="0"/>
              <a:t>As we celebrate Zero Discrimination Day, UNAIDS and WHO are calling for the elimination of discrimination in health care settings which prevents people from accessing and delivering essential health care services.”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11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45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0"/>
            <a:ext cx="5238863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7063" y="158128"/>
            <a:ext cx="5848237" cy="529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93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CD8DA-FD58-B84B-89EE-4777F4A81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95" y="101552"/>
            <a:ext cx="10515600" cy="1325563"/>
          </a:xfrm>
        </p:spPr>
        <p:txBody>
          <a:bodyPr/>
          <a:lstStyle/>
          <a:p>
            <a:r>
              <a:rPr lang="en-US" dirty="0"/>
              <a:t>Getting our </a:t>
            </a:r>
            <a:r>
              <a:rPr lang="en-US" i="1" dirty="0"/>
              <a:t>involvement</a:t>
            </a:r>
            <a:r>
              <a:rPr lang="en-US" dirty="0"/>
              <a:t> right……!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98AF2ED-35BD-5A4F-AEE1-6A5705C4C0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0905" y="1427115"/>
            <a:ext cx="5343024" cy="45356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9D344F0-12D0-B549-BC79-71FAA0ABD7D9}"/>
              </a:ext>
            </a:extLst>
          </p:cNvPr>
          <p:cNvSpPr/>
          <p:nvPr/>
        </p:nvSpPr>
        <p:spPr>
          <a:xfrm>
            <a:off x="930002" y="5991639"/>
            <a:ext cx="8744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Principles of WHO Sexual &amp; Reproductive Health &amp; Rights Guideline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1294648-CCE4-F14C-88F6-43AE09B53B38}"/>
              </a:ext>
            </a:extLst>
          </p:cNvPr>
          <p:cNvSpPr txBox="1">
            <a:spLocks/>
          </p:cNvSpPr>
          <p:nvPr/>
        </p:nvSpPr>
        <p:spPr>
          <a:xfrm>
            <a:off x="3635271" y="2752678"/>
            <a:ext cx="3389981" cy="2375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Woman-centred approach</a:t>
            </a:r>
          </a:p>
          <a:p>
            <a:pPr lvl="1">
              <a:buFont typeface="Arial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promotion of human rights </a:t>
            </a:r>
          </a:p>
          <a:p>
            <a:pPr lvl="1">
              <a:buFont typeface="Arial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gender equality 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EAAD414-A4A3-B642-A73F-7C06615460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4020" y="5059003"/>
            <a:ext cx="1973179" cy="157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94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ECCAB-FFD6-9341-9B1D-6E22F0F2D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05063B-FA9C-084C-8683-F9BFAC226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778" y="561068"/>
            <a:ext cx="3777360" cy="53498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557BAA-18B1-1D44-B1B9-EBC521AA6A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623" y="561066"/>
            <a:ext cx="3758176" cy="5349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FDD323-B6BC-7E4B-9997-1CF00AEDA5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257" y="561066"/>
            <a:ext cx="3809246" cy="5349875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9598F4-E7D6-BC4C-BF97-72B9ACD1585C}"/>
              </a:ext>
            </a:extLst>
          </p:cNvPr>
          <p:cNvSpPr txBox="1"/>
          <p:nvPr/>
        </p:nvSpPr>
        <p:spPr>
          <a:xfrm>
            <a:off x="183778" y="6106882"/>
            <a:ext cx="10305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Recent examples of advocacy briefs around our SRHR and our rights to meaningful involvement at all stages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545F7C-180F-3048-B511-B19669C1B38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5457" y="6010729"/>
            <a:ext cx="1059089" cy="84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56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CD8DA-FD58-B84B-89EE-4777F4A81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62" y="6990"/>
            <a:ext cx="10515600" cy="1325563"/>
          </a:xfrm>
        </p:spPr>
        <p:txBody>
          <a:bodyPr/>
          <a:lstStyle/>
          <a:p>
            <a:r>
              <a:rPr lang="en-US" dirty="0"/>
              <a:t>🚩 Getting our funding right……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5019A659-F275-9842-9620-1EF0333D02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959970"/>
            <a:ext cx="5354054" cy="58203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C8788E-51C1-9847-BC2B-350B94E824F5}"/>
              </a:ext>
            </a:extLst>
          </p:cNvPr>
          <p:cNvSpPr txBox="1"/>
          <p:nvPr/>
        </p:nvSpPr>
        <p:spPr>
          <a:xfrm>
            <a:off x="8165432" y="375586"/>
            <a:ext cx="3188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www.theguardian.com</a:t>
            </a:r>
            <a:r>
              <a:rPr lang="en-US" dirty="0"/>
              <a:t>/money/2019/</a:t>
            </a:r>
            <a:r>
              <a:rPr lang="en-US" dirty="0" err="1"/>
              <a:t>apr</a:t>
            </a:r>
            <a:r>
              <a:rPr lang="en-US" dirty="0"/>
              <a:t>/07/tampon-tax-women-charities-urge-government-to-ring-fence-cash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91AB38-6D52-E84C-ADE6-00C45B23D91F}"/>
              </a:ext>
            </a:extLst>
          </p:cNvPr>
          <p:cNvSpPr txBox="1"/>
          <p:nvPr/>
        </p:nvSpPr>
        <p:spPr>
          <a:xfrm>
            <a:off x="8165431" y="2115832"/>
            <a:ext cx="36094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Htun</a:t>
            </a:r>
            <a:r>
              <a:rPr lang="en-GB" dirty="0"/>
              <a:t> M, Weldon S. The Civic Origins of Progressive Policy Change: </a:t>
            </a:r>
            <a:r>
              <a:rPr lang="en-GB" b="1" i="1" dirty="0"/>
              <a:t>Combating Violence against Women in Global Perspective</a:t>
            </a:r>
            <a:r>
              <a:rPr lang="en-GB" dirty="0"/>
              <a:t>, 1975–2005. Am Polit Sci Rev. 2012;106(03):548-569.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AA2E91-6DBF-3C4A-9EB7-80D3F28934F2}"/>
              </a:ext>
            </a:extLst>
          </p:cNvPr>
          <p:cNvSpPr txBox="1"/>
          <p:nvPr/>
        </p:nvSpPr>
        <p:spPr>
          <a:xfrm rot="10800000" flipV="1">
            <a:off x="8165431" y="4238754"/>
            <a:ext cx="34971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AWID </a:t>
            </a:r>
            <a:r>
              <a:rPr lang="en-GB" b="1" i="1" dirty="0"/>
              <a:t>20 years of Shamefully Scarce Funding for Feminists and Women’s Rights Movements </a:t>
            </a:r>
            <a:r>
              <a:rPr lang="en-GB" dirty="0"/>
              <a:t>2015 http://</a:t>
            </a:r>
            <a:r>
              <a:rPr lang="en-GB" dirty="0" err="1"/>
              <a:t>www.awid.org</a:t>
            </a:r>
            <a:r>
              <a:rPr lang="en-GB" dirty="0"/>
              <a:t>/news-and-analysis/20-years-shamefully-scarce-funding-feminists-and-womens-rights-movements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83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C2175-E91F-CB47-9A63-9F279FB36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definition of abuse from the world of HIV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2CCB2-A8CA-EB46-B8FA-AD6978FD2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013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i="1" dirty="0"/>
              <a:t>"Violence against positive women is any act, structure or process in which power is exerted in such a way as to cause physical, sexual, psychological, financial or legal harm to women living with HIV.” </a:t>
            </a:r>
          </a:p>
          <a:p>
            <a:pPr marL="0" indent="0" algn="ctr">
              <a:buNone/>
            </a:pPr>
            <a:r>
              <a:rPr lang="en-US" dirty="0"/>
              <a:t>Hale and Vazquez, 2011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153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CD8DA-FD58-B84B-89EE-4777F4A81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🚩 Getting the media right……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994BA707-9273-2C46-9A87-A2352367B2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398" y="-2743973"/>
            <a:ext cx="4106780" cy="88693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B45973-3CA3-6846-AF17-0FF97C445DFF}"/>
              </a:ext>
            </a:extLst>
          </p:cNvPr>
          <p:cNvSpPr txBox="1"/>
          <p:nvPr/>
        </p:nvSpPr>
        <p:spPr>
          <a:xfrm>
            <a:off x="7391398" y="-3406755"/>
            <a:ext cx="4251158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F45B00-80E2-0E4B-8BA2-4079975CAC9C}"/>
              </a:ext>
            </a:extLst>
          </p:cNvPr>
          <p:cNvSpPr txBox="1"/>
          <p:nvPr/>
        </p:nvSpPr>
        <p:spPr>
          <a:xfrm>
            <a:off x="1636295" y="2518610"/>
            <a:ext cx="2536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#</a:t>
            </a:r>
            <a:r>
              <a:rPr lang="en-US" sz="2400" dirty="0" err="1"/>
              <a:t>cheersforsmears</a:t>
            </a:r>
            <a:r>
              <a:rPr lang="en-US" sz="2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00446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A4AF0-3D24-1140-921F-8FAD417DB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🚩  The way forward….. Getting it right….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D9E7A-29E3-E340-81FB-F08320E58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Getting the language right</a:t>
            </a:r>
          </a:p>
          <a:p>
            <a:r>
              <a:rPr lang="en-US" dirty="0"/>
              <a:t>Getting the research right</a:t>
            </a:r>
          </a:p>
          <a:p>
            <a:r>
              <a:rPr lang="en-US" dirty="0"/>
              <a:t>Getting the programs right</a:t>
            </a:r>
          </a:p>
          <a:p>
            <a:r>
              <a:rPr lang="en-US" dirty="0"/>
              <a:t>Getting the policies right</a:t>
            </a:r>
          </a:p>
          <a:p>
            <a:r>
              <a:rPr lang="en-US" dirty="0"/>
              <a:t>Getting our involvement right</a:t>
            </a:r>
          </a:p>
          <a:p>
            <a:r>
              <a:rPr lang="en-US" dirty="0"/>
              <a:t>Getting the funding right</a:t>
            </a:r>
          </a:p>
          <a:p>
            <a:r>
              <a:rPr lang="en-US" dirty="0"/>
              <a:t>Getting the media right</a:t>
            </a:r>
          </a:p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6069875-F7B4-2F43-88A9-EA78C68E8C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4020" y="5059003"/>
            <a:ext cx="1973179" cy="15785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017561-FFD6-8845-AD9C-87262F9E347E}"/>
              </a:ext>
            </a:extLst>
          </p:cNvPr>
          <p:cNvSpPr txBox="1"/>
          <p:nvPr/>
        </p:nvSpPr>
        <p:spPr>
          <a:xfrm>
            <a:off x="4689231" y="5727125"/>
            <a:ext cx="2040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990768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A4AF0-3D24-1140-921F-8FAD417DB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key ingredients…. examples of where abuse can – and has - occur(red)….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D9E7A-29E3-E340-81FB-F08320E58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1809"/>
            <a:ext cx="10515600" cy="4351338"/>
          </a:xfrm>
        </p:spPr>
        <p:txBody>
          <a:bodyPr/>
          <a:lstStyle/>
          <a:p>
            <a:pPr>
              <a:buFont typeface=".Apple Color Emoji UI"/>
              <a:buChar char="🚩"/>
            </a:pPr>
            <a:r>
              <a:rPr lang="en-US" dirty="0"/>
              <a:t> Language</a:t>
            </a:r>
          </a:p>
          <a:p>
            <a:pPr>
              <a:buFont typeface=".Apple Color Emoji UI"/>
              <a:buChar char="🚩"/>
            </a:pPr>
            <a:r>
              <a:rPr lang="en-US" dirty="0"/>
              <a:t> Research</a:t>
            </a:r>
          </a:p>
          <a:p>
            <a:pPr>
              <a:buFont typeface=".Apple Color Emoji UI"/>
              <a:buChar char="🚩"/>
            </a:pPr>
            <a:r>
              <a:rPr lang="en-US" dirty="0"/>
              <a:t> </a:t>
            </a:r>
            <a:r>
              <a:rPr lang="en-US" dirty="0" err="1"/>
              <a:t>Programmes</a:t>
            </a:r>
            <a:endParaRPr lang="en-US" dirty="0"/>
          </a:p>
          <a:p>
            <a:pPr>
              <a:buFont typeface=".Apple Color Emoji UI"/>
              <a:buChar char="🚩"/>
            </a:pPr>
            <a:r>
              <a:rPr lang="en-US" dirty="0"/>
              <a:t> Policies</a:t>
            </a:r>
          </a:p>
          <a:p>
            <a:pPr>
              <a:buFont typeface=".Apple Color Emoji UI"/>
              <a:buChar char="🚩"/>
            </a:pPr>
            <a:r>
              <a:rPr lang="en-US" dirty="0"/>
              <a:t> Meaningful Involvement</a:t>
            </a:r>
          </a:p>
          <a:p>
            <a:pPr>
              <a:buFont typeface=".Apple Color Emoji UI"/>
              <a:buChar char="🚩"/>
            </a:pPr>
            <a:r>
              <a:rPr lang="en-US" dirty="0"/>
              <a:t> Funding </a:t>
            </a:r>
          </a:p>
          <a:p>
            <a:pPr>
              <a:buFont typeface=".Apple Color Emoji UI"/>
              <a:buChar char="🚩"/>
            </a:pPr>
            <a:r>
              <a:rPr lang="en-US" dirty="0"/>
              <a:t> Media </a:t>
            </a:r>
          </a:p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8A34A3C-6F95-894C-B174-D98245E103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9361" y="5149516"/>
            <a:ext cx="1759775" cy="140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4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5892F-A60F-7C4B-9483-88999A29D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🚩 Getting the language right….?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56C1C4-3240-024B-A66D-4BDF54B5AD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9361" y="5149516"/>
            <a:ext cx="1759775" cy="14078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792224-5D87-564E-A752-20E719E12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73" y="1690688"/>
            <a:ext cx="4780869" cy="39349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A7BF69-43C6-C442-9227-2B1702633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6048" y="1690688"/>
            <a:ext cx="4509525" cy="3934994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48676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lobal plan towards the elimination of new HIV infections among children by 2015 and keeping their mothers alive">
            <a:extLst>
              <a:ext uri="{FF2B5EF4-FFF2-40B4-BE49-F238E27FC236}">
                <a16:creationId xmlns:a16="http://schemas.microsoft.com/office/drawing/2014/main" id="{9BAD6F37-AB54-0140-ADB8-07B5E5482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359" y="2356093"/>
            <a:ext cx="3111373" cy="440404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71CFCA-8068-3041-A98F-1A27C779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664" y="-200839"/>
            <a:ext cx="10515600" cy="1325563"/>
          </a:xfrm>
        </p:spPr>
        <p:txBody>
          <a:bodyPr/>
          <a:lstStyle/>
          <a:p>
            <a:r>
              <a:rPr lang="en-US" b="1" dirty="0"/>
              <a:t>Prongs or pillars? Problems or possibilities?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7AE13-5223-A949-8AA6-C40656CF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28" y="827647"/>
            <a:ext cx="11260200" cy="148153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3800" dirty="0"/>
              <a:t>Prong 1: “Preventing HIV among women of reproductive age”</a:t>
            </a:r>
          </a:p>
          <a:p>
            <a:pPr marL="0" indent="0">
              <a:buNone/>
            </a:pPr>
            <a:r>
              <a:rPr lang="en-GB" sz="3800" dirty="0"/>
              <a:t>Prong 2: “Meeting unmet Family Planning needs of women with HIV”</a:t>
            </a:r>
          </a:p>
          <a:p>
            <a:pPr marL="0" indent="0">
              <a:buNone/>
            </a:pPr>
            <a:r>
              <a:rPr lang="en-GB" sz="3800" dirty="0"/>
              <a:t>Prong 3 “Preventing HIV transmission to Infants”</a:t>
            </a:r>
          </a:p>
          <a:p>
            <a:pPr marL="0" indent="0">
              <a:buNone/>
            </a:pPr>
            <a:r>
              <a:rPr lang="en-GB" sz="3800" dirty="0"/>
              <a:t>Prong 4: “Treatment, care and support for women and families”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46D0BB-BECC-C44F-8D96-311B6D8243BA}"/>
              </a:ext>
            </a:extLst>
          </p:cNvPr>
          <p:cNvSpPr txBox="1"/>
          <p:nvPr/>
        </p:nvSpPr>
        <p:spPr>
          <a:xfrm>
            <a:off x="8048154" y="1984251"/>
            <a:ext cx="39837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Pillar 1: My Health </a:t>
            </a:r>
          </a:p>
          <a:p>
            <a:r>
              <a:rPr lang="en-GB" sz="3200" b="1" dirty="0"/>
              <a:t>Pillar 2: My Choice</a:t>
            </a:r>
          </a:p>
          <a:p>
            <a:r>
              <a:rPr lang="en-GB" sz="3200" b="1" dirty="0"/>
              <a:t>Pillar 3: My Child </a:t>
            </a:r>
          </a:p>
          <a:p>
            <a:r>
              <a:rPr lang="en-GB" sz="3200" b="1" dirty="0"/>
              <a:t>Pillar 4: My Life</a:t>
            </a:r>
            <a:endParaRPr lang="en-US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3744BE-4E10-3B4B-90A6-51A627FA3C7E}"/>
              </a:ext>
            </a:extLst>
          </p:cNvPr>
          <p:cNvSpPr txBox="1"/>
          <p:nvPr/>
        </p:nvSpPr>
        <p:spPr>
          <a:xfrm>
            <a:off x="740664" y="6314797"/>
            <a:ext cx="10789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From “The Elimination Plan”………….. to “Our SRHR through perinatal care”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64CD91-A712-0340-A3C8-36E6095658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4568" y="5765408"/>
            <a:ext cx="1247321" cy="9978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A47F10-3C00-7249-9315-B24341533A7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5129" y="4022428"/>
            <a:ext cx="1729783" cy="172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68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5892F-A60F-7C4B-9483-88999A29D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🚩 Getting the research right….?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0E605A4-3C95-6542-A3C2-3F034B373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4020" y="5059003"/>
            <a:ext cx="1973179" cy="157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2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B85DF-24B1-A344-B6F3-0228CBC5C6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3635828"/>
            <a:ext cx="3973286" cy="1719943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/>
              <a:t>The Guardian 31 May 2019 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https://</a:t>
            </a:r>
            <a:r>
              <a:rPr lang="en-US" sz="1800" dirty="0" err="1"/>
              <a:t>www.theguardian.com</a:t>
            </a:r>
            <a:r>
              <a:rPr lang="en-US" sz="1800" dirty="0"/>
              <a:t>/science/2019/may/31/sexist-research-means-drugs-more-tailored-to-men-says-scientist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EE38D8-76B3-7E44-888C-7FFB1A170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88108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20AF57-2F53-C14C-BB71-2DBD2ED9F4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4568" y="5765408"/>
            <a:ext cx="1247321" cy="99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885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CF7F1F7-045A-2A42-8512-250A7FB28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884" y="134630"/>
            <a:ext cx="8178800" cy="38227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28232A-12CC-1744-ADBB-733AC16D089F}"/>
              </a:ext>
            </a:extLst>
          </p:cNvPr>
          <p:cNvSpPr txBox="1"/>
          <p:nvPr/>
        </p:nvSpPr>
        <p:spPr>
          <a:xfrm>
            <a:off x="8534399" y="2762933"/>
            <a:ext cx="25363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York Times</a:t>
            </a:r>
          </a:p>
          <a:p>
            <a:r>
              <a:rPr lang="en-US" dirty="0"/>
              <a:t>28 May 2019</a:t>
            </a:r>
          </a:p>
          <a:p>
            <a:r>
              <a:rPr lang="en-US" dirty="0"/>
              <a:t> https://</a:t>
            </a:r>
            <a:r>
              <a:rPr lang="en-US" dirty="0" err="1"/>
              <a:t>www.nytimes.com</a:t>
            </a:r>
            <a:r>
              <a:rPr lang="en-US" dirty="0"/>
              <a:t>/2019/05/28/health/</a:t>
            </a:r>
            <a:r>
              <a:rPr lang="en-US" dirty="0" err="1"/>
              <a:t>women-hiv-trials.html?fbclid</a:t>
            </a:r>
            <a:r>
              <a:rPr lang="en-US" dirty="0"/>
              <a:t>=IwAR0r09XYDQXNjnYWNBOEZ8nx2qvFEoITdVPlCLav4HZ1aWOG9uylQkifUZE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FDE744-9AD0-764D-80A0-72766F939B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4568" y="5765408"/>
            <a:ext cx="1247321" cy="9978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7AA2FE-7D3F-E042-911E-8B6A85088BA5}"/>
              </a:ext>
            </a:extLst>
          </p:cNvPr>
          <p:cNvSpPr txBox="1"/>
          <p:nvPr/>
        </p:nvSpPr>
        <p:spPr>
          <a:xfrm>
            <a:off x="441191" y="4194094"/>
            <a:ext cx="72332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dirty="0">
                <a:latin typeface="Baskerville" panose="02020502070401020303" pitchFamily="18" charset="0"/>
                <a:ea typeface="Baskerville" panose="02020502070401020303" pitchFamily="18" charset="0"/>
              </a:rPr>
              <a:t>“……The response to H.I.V. infection seems also to differ. The immune system in women initially responds forcefully, maintaining tight control over the virus for five to seven years. </a:t>
            </a:r>
          </a:p>
          <a:p>
            <a:pPr fontAlgn="base"/>
            <a:r>
              <a:rPr lang="en-GB" dirty="0">
                <a:latin typeface="Baskerville" panose="02020502070401020303" pitchFamily="18" charset="0"/>
                <a:ea typeface="Baskerville" panose="02020502070401020303" pitchFamily="18" charset="0"/>
              </a:rPr>
              <a:t>But over the long term, this state of high alert takes a toll. Women progress faster to AIDS than infected men, and are more likely to have heart attacks and strokes……”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708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61E14-1713-5747-A1CB-63469E61A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Top-down biomedical language and research from PEPFAR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BE959-4A42-2143-A47D-9D7106EBF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‘Elimination by 2030’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D636AA8-41DC-944E-808E-F8416EB127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411" y="1825625"/>
            <a:ext cx="6498389" cy="3892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7F48C7-F3E9-824E-BE2D-2695FA326D63}"/>
              </a:ext>
            </a:extLst>
          </p:cNvPr>
          <p:cNvSpPr txBox="1"/>
          <p:nvPr/>
        </p:nvSpPr>
        <p:spPr>
          <a:xfrm>
            <a:off x="5869057" y="5991447"/>
            <a:ext cx="5313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See more at  https://</a:t>
            </a:r>
            <a:r>
              <a:rPr lang="en-US" dirty="0" err="1"/>
              <a:t>tinyurl.com</a:t>
            </a:r>
            <a:r>
              <a:rPr lang="en-US" dirty="0"/>
              <a:t>/SalTICWSatAIDS2018</a:t>
            </a:r>
          </a:p>
        </p:txBody>
      </p:sp>
    </p:spTree>
    <p:extLst>
      <p:ext uri="{BB962C8B-B14F-4D97-AF65-F5344CB8AC3E}">
        <p14:creationId xmlns:p14="http://schemas.microsoft.com/office/powerpoint/2010/main" val="2096804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</TotalTime>
  <Words>742</Words>
  <Application>Microsoft Macintosh PowerPoint</Application>
  <PresentationFormat>Widescreen</PresentationFormat>
  <Paragraphs>107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.Apple Color Emoji UI</vt:lpstr>
      <vt:lpstr>Arial</vt:lpstr>
      <vt:lpstr>Baskerville</vt:lpstr>
      <vt:lpstr>Calibri</vt:lpstr>
      <vt:lpstr>Calibri Light</vt:lpstr>
      <vt:lpstr>Office Theme</vt:lpstr>
      <vt:lpstr>Defining Abuse  in Assisted Reproductive Technology</vt:lpstr>
      <vt:lpstr>A definition of abuse from the world of HIV</vt:lpstr>
      <vt:lpstr>Some key ingredients…. examples of where abuse can – and has - occur(red)….</vt:lpstr>
      <vt:lpstr>🚩 Getting the language right….?</vt:lpstr>
      <vt:lpstr>Prongs or pillars? Problems or possibilities? </vt:lpstr>
      <vt:lpstr>🚩 Getting the research right….?</vt:lpstr>
      <vt:lpstr>The Guardian 31 May 2019   https://www.theguardian.com/science/2019/may/31/sexist-research-means-drugs-more-tailored-to-men-says-scientist</vt:lpstr>
      <vt:lpstr>PowerPoint Presentation</vt:lpstr>
      <vt:lpstr>Top-down biomedical language and research from PEPFAR</vt:lpstr>
      <vt:lpstr>🚩 Getting the programmes right….  (i) ?</vt:lpstr>
      <vt:lpstr>PowerPoint Presentation</vt:lpstr>
      <vt:lpstr>🚩 Getting the programmes right…. (ii) ?</vt:lpstr>
      <vt:lpstr>Getting the policies right……!</vt:lpstr>
      <vt:lpstr>PowerPoint Presentation</vt:lpstr>
      <vt:lpstr>WHO Zero Discrimination in Healthcare 2017</vt:lpstr>
      <vt:lpstr>PowerPoint Presentation</vt:lpstr>
      <vt:lpstr>Getting our involvement right……!</vt:lpstr>
      <vt:lpstr>PowerPoint Presentation</vt:lpstr>
      <vt:lpstr>🚩 Getting our funding right……</vt:lpstr>
      <vt:lpstr>🚩 Getting the media right……</vt:lpstr>
      <vt:lpstr>🚩  The way forward….. Getting it right….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Mice</dc:title>
  <dc:creator>Alice</dc:creator>
  <cp:lastModifiedBy>Alice</cp:lastModifiedBy>
  <cp:revision>106</cp:revision>
  <dcterms:created xsi:type="dcterms:W3CDTF">2019-06-01T07:57:21Z</dcterms:created>
  <dcterms:modified xsi:type="dcterms:W3CDTF">2019-06-12T23:12:11Z</dcterms:modified>
</cp:coreProperties>
</file>