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14"/>
  </p:notesMasterIdLst>
  <p:sldIdLst>
    <p:sldId id="266" r:id="rId2"/>
    <p:sldId id="267" r:id="rId3"/>
    <p:sldId id="273" r:id="rId4"/>
    <p:sldId id="268" r:id="rId5"/>
    <p:sldId id="256" r:id="rId6"/>
    <p:sldId id="257" r:id="rId7"/>
    <p:sldId id="264" r:id="rId8"/>
    <p:sldId id="265" r:id="rId9"/>
    <p:sldId id="269" r:id="rId10"/>
    <p:sldId id="270" r:id="rId11"/>
    <p:sldId id="271" r:id="rId12"/>
    <p:sldId id="272"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540"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ZA"/>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309B497-6FFA-4C31-90A2-8C5ACEB42541}" type="datetimeFigureOut">
              <a:rPr lang="en-ZA" smtClean="0"/>
              <a:pPr/>
              <a:t>2012/12/04</a:t>
            </a:fld>
            <a:endParaRPr lang="en-Z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Z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ZA"/>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951064B-E4B1-4361-90FF-103CAB801983}" type="slidenum">
              <a:rPr lang="en-ZA" smtClean="0"/>
              <a:pPr/>
              <a:t>‹#›</a:t>
            </a:fld>
            <a:endParaRPr lang="en-ZA"/>
          </a:p>
        </p:txBody>
      </p:sp>
    </p:spTree>
    <p:extLst>
      <p:ext uri="{BB962C8B-B14F-4D97-AF65-F5344CB8AC3E}">
        <p14:creationId xmlns:p14="http://schemas.microsoft.com/office/powerpoint/2010/main" val="7351291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a:ln/>
        </p:spPr>
      </p:sp>
      <p:sp>
        <p:nvSpPr>
          <p:cNvPr id="23555" name="Notes Placeholder 2"/>
          <p:cNvSpPr>
            <a:spLocks noGrp="1"/>
          </p:cNvSpPr>
          <p:nvPr>
            <p:ph type="body" idx="1"/>
          </p:nvPr>
        </p:nvSpPr>
        <p:spPr bwMode="auto">
          <a:noFill/>
        </p:spPr>
        <p:txBody>
          <a:bodyPr/>
          <a:lstStyle/>
          <a:p>
            <a:pPr>
              <a:spcBef>
                <a:spcPct val="0"/>
              </a:spcBef>
            </a:pPr>
            <a:endParaRPr lang="en-US" smtClean="0"/>
          </a:p>
        </p:txBody>
      </p:sp>
      <p:sp>
        <p:nvSpPr>
          <p:cNvPr id="23556" name="Slide Number Placeholder 3"/>
          <p:cNvSpPr txBox="1">
            <a:spLocks noGrp="1"/>
          </p:cNvSpPr>
          <p:nvPr/>
        </p:nvSpPr>
        <p:spPr bwMode="auto">
          <a:xfrm>
            <a:off x="3884076" y="8684826"/>
            <a:ext cx="2972289" cy="457711"/>
          </a:xfrm>
          <a:prstGeom prst="rect">
            <a:avLst/>
          </a:prstGeom>
          <a:noFill/>
          <a:ln w="9525">
            <a:noFill/>
            <a:miter lim="800000"/>
            <a:headEnd/>
            <a:tailEnd/>
          </a:ln>
        </p:spPr>
        <p:txBody>
          <a:bodyPr anchor="b"/>
          <a:lstStyle/>
          <a:p>
            <a:pPr algn="r" eaLnBrk="0" hangingPunct="0"/>
            <a:fld id="{1321E315-C622-4DD7-8227-ED2568663F05}" type="slidenum">
              <a:rPr lang="en-US" sz="1200"/>
              <a:pPr algn="r" eaLnBrk="0" hangingPunct="0"/>
              <a:t>1</a:t>
            </a:fld>
            <a:endParaRPr lang="en-US" sz="12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a:ln/>
        </p:spPr>
      </p:sp>
      <p:sp>
        <p:nvSpPr>
          <p:cNvPr id="26627" name="Notes Placeholder 2"/>
          <p:cNvSpPr>
            <a:spLocks noGrp="1"/>
          </p:cNvSpPr>
          <p:nvPr>
            <p:ph type="body" idx="1"/>
          </p:nvPr>
        </p:nvSpPr>
        <p:spPr bwMode="auto">
          <a:noFill/>
        </p:spPr>
        <p:txBody>
          <a:bodyPr/>
          <a:lstStyle/>
          <a:p>
            <a:r>
              <a:rPr lang="en-US" smtClean="0">
                <a:latin typeface="Arial" pitchFamily="34" charset="0"/>
                <a:cs typeface="Arial" pitchFamily="34" charset="0"/>
              </a:rPr>
              <a:t>Complete, except for the GBV section, and Burundi and Mozambique  due to translation challenges. </a:t>
            </a:r>
            <a:endParaRPr lang="en-US" smtClean="0"/>
          </a:p>
        </p:txBody>
      </p:sp>
      <p:sp>
        <p:nvSpPr>
          <p:cNvPr id="26628" name="Slide Number Placeholder 3"/>
          <p:cNvSpPr txBox="1">
            <a:spLocks noGrp="1"/>
          </p:cNvSpPr>
          <p:nvPr/>
        </p:nvSpPr>
        <p:spPr bwMode="auto">
          <a:xfrm>
            <a:off x="3884076" y="8684826"/>
            <a:ext cx="2972289" cy="457711"/>
          </a:xfrm>
          <a:prstGeom prst="rect">
            <a:avLst/>
          </a:prstGeom>
          <a:noFill/>
          <a:ln w="9525">
            <a:noFill/>
            <a:miter lim="800000"/>
            <a:headEnd/>
            <a:tailEnd/>
          </a:ln>
        </p:spPr>
        <p:txBody>
          <a:bodyPr anchor="b"/>
          <a:lstStyle/>
          <a:p>
            <a:pPr algn="r" eaLnBrk="0" hangingPunct="0"/>
            <a:fld id="{066345F5-2332-41F9-A286-62EE11247220}" type="slidenum">
              <a:rPr lang="en-US" sz="1200"/>
              <a:pPr algn="r" eaLnBrk="0" hangingPunct="0"/>
              <a:t>2</a:t>
            </a:fld>
            <a:endParaRPr lang="en-US" sz="120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a:ln/>
        </p:spPr>
      </p:sp>
      <p:sp>
        <p:nvSpPr>
          <p:cNvPr id="28675" name="Notes Placeholder 2"/>
          <p:cNvSpPr>
            <a:spLocks noGrp="1"/>
          </p:cNvSpPr>
          <p:nvPr>
            <p:ph type="body" idx="1"/>
          </p:nvPr>
        </p:nvSpPr>
        <p:spPr bwMode="auto">
          <a:noFill/>
        </p:spPr>
        <p:txBody>
          <a:bodyPr/>
          <a:lstStyle/>
          <a:p>
            <a:r>
              <a:rPr lang="en-US" smtClean="0">
                <a:latin typeface="Calibri" pitchFamily="34" charset="0"/>
                <a:ea typeface="Calibri" pitchFamily="34" charset="0"/>
                <a:cs typeface="Calibri" pitchFamily="34" charset="0"/>
              </a:rPr>
              <a:t>Results of Sonke Policy Scans find that very few NSPs engage with men. Most NSPs do acknowledge the importance of gender within HIV work, but very few expand this to include work with men. </a:t>
            </a:r>
          </a:p>
          <a:p>
            <a:r>
              <a:rPr lang="en-US" smtClean="0">
                <a:latin typeface="Calibri" pitchFamily="34" charset="0"/>
                <a:ea typeface="Calibri" pitchFamily="34" charset="0"/>
                <a:cs typeface="Calibri" pitchFamily="34" charset="0"/>
              </a:rPr>
              <a:t>NSPs are more likely to mention men in relation to PMTCT and Medical Male Circumcision, but men are hardly ever mentioned in terms of trying to affect their attitudes towards condom use; getting them involved in home-based care; and targeting them to increase their uptake of testing and treatment services. </a:t>
            </a:r>
          </a:p>
          <a:p>
            <a:r>
              <a:rPr lang="en-ZA" smtClean="0"/>
              <a:t>Mention the very limited conception of gender as women evident in almost all the NSPs and that we reviewed and make the claim that this represents 1) a conflation between the terms gender and women 2) it doesn’t serve women well if NSPs don’t engage men as potential partners in women’s health and wellbeing.</a:t>
            </a:r>
            <a:endParaRPr lang="en-US" smtClean="0"/>
          </a:p>
        </p:txBody>
      </p:sp>
      <p:sp>
        <p:nvSpPr>
          <p:cNvPr id="28676" name="Slide Number Placeholder 3"/>
          <p:cNvSpPr txBox="1">
            <a:spLocks noGrp="1"/>
          </p:cNvSpPr>
          <p:nvPr/>
        </p:nvSpPr>
        <p:spPr bwMode="auto">
          <a:xfrm>
            <a:off x="3884076" y="8684826"/>
            <a:ext cx="2972289" cy="457711"/>
          </a:xfrm>
          <a:prstGeom prst="rect">
            <a:avLst/>
          </a:prstGeom>
          <a:noFill/>
          <a:ln w="9525">
            <a:noFill/>
            <a:miter lim="800000"/>
            <a:headEnd/>
            <a:tailEnd/>
          </a:ln>
        </p:spPr>
        <p:txBody>
          <a:bodyPr anchor="b"/>
          <a:lstStyle/>
          <a:p>
            <a:pPr algn="r" eaLnBrk="0" hangingPunct="0"/>
            <a:fld id="{1B5AAADC-2A43-41F0-BDE2-E81D769DCBBE}" type="slidenum">
              <a:rPr lang="en-US" sz="1200"/>
              <a:pPr algn="r" eaLnBrk="0" hangingPunct="0"/>
              <a:t>4</a:t>
            </a:fld>
            <a:endParaRPr lang="en-US"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Z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ZA"/>
          </a:p>
        </p:txBody>
      </p:sp>
      <p:sp>
        <p:nvSpPr>
          <p:cNvPr id="4" name="Date Placeholder 3"/>
          <p:cNvSpPr>
            <a:spLocks noGrp="1"/>
          </p:cNvSpPr>
          <p:nvPr>
            <p:ph type="dt" sz="half" idx="10"/>
          </p:nvPr>
        </p:nvSpPr>
        <p:spPr/>
        <p:txBody>
          <a:bodyPr/>
          <a:lstStyle/>
          <a:p>
            <a:fld id="{053CEAC9-F7FF-45F9-8D12-02BE1AF63431}" type="datetimeFigureOut">
              <a:rPr lang="en-ZA" smtClean="0"/>
              <a:pPr/>
              <a:t>2012/12/04</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9FB7FAF3-D0E0-4AD2-9884-3491C1EF9F98}" type="slidenum">
              <a:rPr lang="en-ZA" smtClean="0"/>
              <a:pPr/>
              <a:t>‹#›</a:t>
            </a:fld>
            <a:endParaRPr lang="en-Z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p>
            <a:fld id="{053CEAC9-F7FF-45F9-8D12-02BE1AF63431}" type="datetimeFigureOut">
              <a:rPr lang="en-ZA" smtClean="0"/>
              <a:pPr/>
              <a:t>2012/12/04</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9FB7FAF3-D0E0-4AD2-9884-3491C1EF9F98}" type="slidenum">
              <a:rPr lang="en-ZA" smtClean="0"/>
              <a:pPr/>
              <a:t>‹#›</a:t>
            </a:fld>
            <a:endParaRPr lang="en-Z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Z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p>
            <a:fld id="{053CEAC9-F7FF-45F9-8D12-02BE1AF63431}" type="datetimeFigureOut">
              <a:rPr lang="en-ZA" smtClean="0"/>
              <a:pPr/>
              <a:t>2012/12/04</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9FB7FAF3-D0E0-4AD2-9884-3491C1EF9F98}" type="slidenum">
              <a:rPr lang="en-ZA" smtClean="0"/>
              <a:pPr/>
              <a:t>‹#›</a:t>
            </a:fld>
            <a:endParaRPr lang="en-Z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p>
            <a:fld id="{053CEAC9-F7FF-45F9-8D12-02BE1AF63431}" type="datetimeFigureOut">
              <a:rPr lang="en-ZA" smtClean="0"/>
              <a:pPr/>
              <a:t>2012/12/04</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9FB7FAF3-D0E0-4AD2-9884-3491C1EF9F98}" type="slidenum">
              <a:rPr lang="en-ZA" smtClean="0"/>
              <a:pPr/>
              <a:t>‹#›</a:t>
            </a:fld>
            <a:endParaRPr lang="en-Z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Z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53CEAC9-F7FF-45F9-8D12-02BE1AF63431}" type="datetimeFigureOut">
              <a:rPr lang="en-ZA" smtClean="0"/>
              <a:pPr/>
              <a:t>2012/12/04</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9FB7FAF3-D0E0-4AD2-9884-3491C1EF9F98}" type="slidenum">
              <a:rPr lang="en-ZA" smtClean="0"/>
              <a:pPr/>
              <a:t>‹#›</a:t>
            </a:fld>
            <a:endParaRPr lang="en-Z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Date Placeholder 4"/>
          <p:cNvSpPr>
            <a:spLocks noGrp="1"/>
          </p:cNvSpPr>
          <p:nvPr>
            <p:ph type="dt" sz="half" idx="10"/>
          </p:nvPr>
        </p:nvSpPr>
        <p:spPr/>
        <p:txBody>
          <a:bodyPr/>
          <a:lstStyle/>
          <a:p>
            <a:fld id="{053CEAC9-F7FF-45F9-8D12-02BE1AF63431}" type="datetimeFigureOut">
              <a:rPr lang="en-ZA" smtClean="0"/>
              <a:pPr/>
              <a:t>2012/12/04</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9FB7FAF3-D0E0-4AD2-9884-3491C1EF9F98}" type="slidenum">
              <a:rPr lang="en-ZA" smtClean="0"/>
              <a:pPr/>
              <a:t>‹#›</a:t>
            </a:fld>
            <a:endParaRPr lang="en-Z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Z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7" name="Date Placeholder 6"/>
          <p:cNvSpPr>
            <a:spLocks noGrp="1"/>
          </p:cNvSpPr>
          <p:nvPr>
            <p:ph type="dt" sz="half" idx="10"/>
          </p:nvPr>
        </p:nvSpPr>
        <p:spPr/>
        <p:txBody>
          <a:bodyPr/>
          <a:lstStyle/>
          <a:p>
            <a:fld id="{053CEAC9-F7FF-45F9-8D12-02BE1AF63431}" type="datetimeFigureOut">
              <a:rPr lang="en-ZA" smtClean="0"/>
              <a:pPr/>
              <a:t>2012/12/04</a:t>
            </a:fld>
            <a:endParaRPr lang="en-ZA"/>
          </a:p>
        </p:txBody>
      </p:sp>
      <p:sp>
        <p:nvSpPr>
          <p:cNvPr id="8" name="Footer Placeholder 7"/>
          <p:cNvSpPr>
            <a:spLocks noGrp="1"/>
          </p:cNvSpPr>
          <p:nvPr>
            <p:ph type="ftr" sz="quarter" idx="11"/>
          </p:nvPr>
        </p:nvSpPr>
        <p:spPr/>
        <p:txBody>
          <a:bodyPr/>
          <a:lstStyle/>
          <a:p>
            <a:endParaRPr lang="en-ZA"/>
          </a:p>
        </p:txBody>
      </p:sp>
      <p:sp>
        <p:nvSpPr>
          <p:cNvPr id="9" name="Slide Number Placeholder 8"/>
          <p:cNvSpPr>
            <a:spLocks noGrp="1"/>
          </p:cNvSpPr>
          <p:nvPr>
            <p:ph type="sldNum" sz="quarter" idx="12"/>
          </p:nvPr>
        </p:nvSpPr>
        <p:spPr/>
        <p:txBody>
          <a:bodyPr/>
          <a:lstStyle/>
          <a:p>
            <a:fld id="{9FB7FAF3-D0E0-4AD2-9884-3491C1EF9F98}" type="slidenum">
              <a:rPr lang="en-ZA" smtClean="0"/>
              <a:pPr/>
              <a:t>‹#›</a:t>
            </a:fld>
            <a:endParaRPr lang="en-Z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Date Placeholder 2"/>
          <p:cNvSpPr>
            <a:spLocks noGrp="1"/>
          </p:cNvSpPr>
          <p:nvPr>
            <p:ph type="dt" sz="half" idx="10"/>
          </p:nvPr>
        </p:nvSpPr>
        <p:spPr/>
        <p:txBody>
          <a:bodyPr/>
          <a:lstStyle/>
          <a:p>
            <a:fld id="{053CEAC9-F7FF-45F9-8D12-02BE1AF63431}" type="datetimeFigureOut">
              <a:rPr lang="en-ZA" smtClean="0"/>
              <a:pPr/>
              <a:t>2012/12/04</a:t>
            </a:fld>
            <a:endParaRPr lang="en-ZA"/>
          </a:p>
        </p:txBody>
      </p:sp>
      <p:sp>
        <p:nvSpPr>
          <p:cNvPr id="4" name="Footer Placeholder 3"/>
          <p:cNvSpPr>
            <a:spLocks noGrp="1"/>
          </p:cNvSpPr>
          <p:nvPr>
            <p:ph type="ftr" sz="quarter" idx="11"/>
          </p:nvPr>
        </p:nvSpPr>
        <p:spPr/>
        <p:txBody>
          <a:bodyPr/>
          <a:lstStyle/>
          <a:p>
            <a:endParaRPr lang="en-ZA"/>
          </a:p>
        </p:txBody>
      </p:sp>
      <p:sp>
        <p:nvSpPr>
          <p:cNvPr id="5" name="Slide Number Placeholder 4"/>
          <p:cNvSpPr>
            <a:spLocks noGrp="1"/>
          </p:cNvSpPr>
          <p:nvPr>
            <p:ph type="sldNum" sz="quarter" idx="12"/>
          </p:nvPr>
        </p:nvSpPr>
        <p:spPr/>
        <p:txBody>
          <a:bodyPr/>
          <a:lstStyle/>
          <a:p>
            <a:fld id="{9FB7FAF3-D0E0-4AD2-9884-3491C1EF9F98}" type="slidenum">
              <a:rPr lang="en-ZA" smtClean="0"/>
              <a:pPr/>
              <a:t>‹#›</a:t>
            </a:fld>
            <a:endParaRPr lang="en-Z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3CEAC9-F7FF-45F9-8D12-02BE1AF63431}" type="datetimeFigureOut">
              <a:rPr lang="en-ZA" smtClean="0"/>
              <a:pPr/>
              <a:t>2012/12/04</a:t>
            </a:fld>
            <a:endParaRPr lang="en-ZA"/>
          </a:p>
        </p:txBody>
      </p:sp>
      <p:sp>
        <p:nvSpPr>
          <p:cNvPr id="3" name="Footer Placeholder 2"/>
          <p:cNvSpPr>
            <a:spLocks noGrp="1"/>
          </p:cNvSpPr>
          <p:nvPr>
            <p:ph type="ftr" sz="quarter" idx="11"/>
          </p:nvPr>
        </p:nvSpPr>
        <p:spPr/>
        <p:txBody>
          <a:bodyPr/>
          <a:lstStyle/>
          <a:p>
            <a:endParaRPr lang="en-ZA"/>
          </a:p>
        </p:txBody>
      </p:sp>
      <p:sp>
        <p:nvSpPr>
          <p:cNvPr id="4" name="Slide Number Placeholder 3"/>
          <p:cNvSpPr>
            <a:spLocks noGrp="1"/>
          </p:cNvSpPr>
          <p:nvPr>
            <p:ph type="sldNum" sz="quarter" idx="12"/>
          </p:nvPr>
        </p:nvSpPr>
        <p:spPr/>
        <p:txBody>
          <a:bodyPr/>
          <a:lstStyle/>
          <a:p>
            <a:fld id="{9FB7FAF3-D0E0-4AD2-9884-3491C1EF9F98}" type="slidenum">
              <a:rPr lang="en-ZA" smtClean="0"/>
              <a:pPr/>
              <a:t>‹#›</a:t>
            </a:fld>
            <a:endParaRPr lang="en-Z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Z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3CEAC9-F7FF-45F9-8D12-02BE1AF63431}" type="datetimeFigureOut">
              <a:rPr lang="en-ZA" smtClean="0"/>
              <a:pPr/>
              <a:t>2012/12/04</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9FB7FAF3-D0E0-4AD2-9884-3491C1EF9F98}" type="slidenum">
              <a:rPr lang="en-ZA" smtClean="0"/>
              <a:pPr/>
              <a:t>‹#›</a:t>
            </a:fld>
            <a:endParaRPr lang="en-Z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Z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3CEAC9-F7FF-45F9-8D12-02BE1AF63431}" type="datetimeFigureOut">
              <a:rPr lang="en-ZA" smtClean="0"/>
              <a:pPr/>
              <a:t>2012/12/04</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9FB7FAF3-D0E0-4AD2-9884-3491C1EF9F98}" type="slidenum">
              <a:rPr lang="en-ZA" smtClean="0"/>
              <a:pPr/>
              <a:t>‹#›</a:t>
            </a:fld>
            <a:endParaRPr lang="en-Z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Z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53CEAC9-F7FF-45F9-8D12-02BE1AF63431}" type="datetimeFigureOut">
              <a:rPr lang="en-ZA" smtClean="0"/>
              <a:pPr/>
              <a:t>2012/12/04</a:t>
            </a:fld>
            <a:endParaRPr lang="en-Z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Z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B7FAF3-D0E0-4AD2-9884-3491C1EF9F98}" type="slidenum">
              <a:rPr lang="en-ZA" smtClean="0"/>
              <a:pPr/>
              <a:t>‹#›</a:t>
            </a:fld>
            <a:endParaRPr lang="en-Z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3.jpe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3"/>
          <p:cNvSpPr>
            <a:spLocks noChangeArrowheads="1"/>
          </p:cNvSpPr>
          <p:nvPr/>
        </p:nvSpPr>
        <p:spPr bwMode="auto">
          <a:xfrm>
            <a:off x="0" y="6781800"/>
            <a:ext cx="9144000" cy="76200"/>
          </a:xfrm>
          <a:prstGeom prst="rect">
            <a:avLst/>
          </a:prstGeom>
          <a:solidFill>
            <a:srgbClr val="FF8605"/>
          </a:solidFill>
          <a:ln w="9525">
            <a:noFill/>
            <a:miter lim="800000"/>
            <a:headEnd/>
            <a:tailEnd/>
          </a:ln>
        </p:spPr>
        <p:txBody>
          <a:bodyPr wrap="none" anchor="ctr"/>
          <a:lstStyle/>
          <a:p>
            <a:pPr eaLnBrk="0" hangingPunct="0"/>
            <a:endParaRPr lang="en-US"/>
          </a:p>
        </p:txBody>
      </p:sp>
      <p:pic>
        <p:nvPicPr>
          <p:cNvPr id="4099" name="Picture 6"/>
          <p:cNvPicPr>
            <a:picLocks noChangeAspect="1" noChangeArrowheads="1"/>
          </p:cNvPicPr>
          <p:nvPr/>
        </p:nvPicPr>
        <p:blipFill>
          <a:blip r:embed="rId3" cstate="print"/>
          <a:srcRect/>
          <a:stretch>
            <a:fillRect/>
          </a:stretch>
        </p:blipFill>
        <p:spPr bwMode="auto">
          <a:xfrm>
            <a:off x="6442075" y="0"/>
            <a:ext cx="2701925" cy="6858000"/>
          </a:xfrm>
          <a:prstGeom prst="rect">
            <a:avLst/>
          </a:prstGeom>
          <a:noFill/>
          <a:ln w="9525">
            <a:noFill/>
            <a:miter lim="800000"/>
            <a:headEnd/>
            <a:tailEnd/>
          </a:ln>
        </p:spPr>
      </p:pic>
      <p:pic>
        <p:nvPicPr>
          <p:cNvPr id="4100" name="Picture 9" descr="image002"/>
          <p:cNvPicPr>
            <a:picLocks noChangeAspect="1" noChangeArrowheads="1"/>
          </p:cNvPicPr>
          <p:nvPr/>
        </p:nvPicPr>
        <p:blipFill>
          <a:blip r:embed="rId4" cstate="print"/>
          <a:srcRect/>
          <a:stretch>
            <a:fillRect/>
          </a:stretch>
        </p:blipFill>
        <p:spPr bwMode="auto">
          <a:xfrm>
            <a:off x="1143000" y="304800"/>
            <a:ext cx="3733800" cy="1001713"/>
          </a:xfrm>
          <a:prstGeom prst="rect">
            <a:avLst/>
          </a:prstGeom>
          <a:noFill/>
          <a:ln w="9525">
            <a:noFill/>
            <a:miter lim="800000"/>
            <a:headEnd/>
            <a:tailEnd/>
          </a:ln>
        </p:spPr>
      </p:pic>
      <p:sp>
        <p:nvSpPr>
          <p:cNvPr id="5" name="Title 1"/>
          <p:cNvSpPr txBox="1">
            <a:spLocks/>
          </p:cNvSpPr>
          <p:nvPr/>
        </p:nvSpPr>
        <p:spPr>
          <a:xfrm>
            <a:off x="323528" y="1844824"/>
            <a:ext cx="5638800" cy="4272136"/>
          </a:xfrm>
          <a:prstGeom prst="rect">
            <a:avLst/>
          </a:prstGeom>
        </p:spPr>
        <p:txBody>
          <a:bodyPr/>
          <a:lstStyle/>
          <a:p>
            <a:pPr algn="ctr" fontAlgn="auto">
              <a:spcAft>
                <a:spcPts val="0"/>
              </a:spcAft>
              <a:defRPr/>
            </a:pPr>
            <a:r>
              <a:rPr lang="en-US" sz="4000" dirty="0" smtClean="0">
                <a:solidFill>
                  <a:srgbClr val="FF6600"/>
                </a:solidFill>
                <a:latin typeface="Cambria" pitchFamily="18" charset="0"/>
                <a:ea typeface="+mj-ea"/>
                <a:cs typeface="+mj-cs"/>
              </a:rPr>
              <a:t>MenEngage Africa Regional </a:t>
            </a:r>
            <a:r>
              <a:rPr lang="en-US" sz="4000" dirty="0">
                <a:solidFill>
                  <a:srgbClr val="FF6600"/>
                </a:solidFill>
                <a:latin typeface="Cambria" pitchFamily="18" charset="0"/>
                <a:ea typeface="+mj-ea"/>
                <a:cs typeface="+mj-cs"/>
              </a:rPr>
              <a:t>Policy </a:t>
            </a:r>
            <a:r>
              <a:rPr lang="en-US" sz="4000" dirty="0" smtClean="0">
                <a:solidFill>
                  <a:srgbClr val="FF6600"/>
                </a:solidFill>
                <a:latin typeface="Cambria" pitchFamily="18" charset="0"/>
                <a:ea typeface="+mj-ea"/>
                <a:cs typeface="+mj-cs"/>
              </a:rPr>
              <a:t>Scan</a:t>
            </a:r>
          </a:p>
          <a:p>
            <a:pPr algn="ctr" fontAlgn="auto">
              <a:spcAft>
                <a:spcPts val="0"/>
              </a:spcAft>
              <a:defRPr/>
            </a:pPr>
            <a:endParaRPr lang="en-US" sz="4000" dirty="0">
              <a:solidFill>
                <a:srgbClr val="FF6600"/>
              </a:solidFill>
              <a:latin typeface="Cambria" pitchFamily="18" charset="0"/>
              <a:ea typeface="+mj-ea"/>
              <a:cs typeface="+mj-cs"/>
            </a:endParaRPr>
          </a:p>
          <a:p>
            <a:pPr algn="ctr" fontAlgn="auto">
              <a:spcAft>
                <a:spcPts val="0"/>
              </a:spcAft>
              <a:defRPr/>
            </a:pPr>
            <a:r>
              <a:rPr lang="en-US" sz="2800" dirty="0" smtClean="0">
                <a:solidFill>
                  <a:srgbClr val="FF6600"/>
                </a:solidFill>
                <a:latin typeface="Cambria" pitchFamily="18" charset="0"/>
                <a:ea typeface="+mj-ea"/>
                <a:cs typeface="+mj-cs"/>
              </a:rPr>
              <a:t>Tim Shand</a:t>
            </a:r>
          </a:p>
          <a:p>
            <a:pPr algn="ctr" fontAlgn="auto">
              <a:spcAft>
                <a:spcPts val="0"/>
              </a:spcAft>
              <a:defRPr/>
            </a:pPr>
            <a:r>
              <a:rPr lang="en-US" sz="2000" dirty="0" smtClean="0">
                <a:solidFill>
                  <a:srgbClr val="FF6600"/>
                </a:solidFill>
                <a:latin typeface="Cambria" pitchFamily="18" charset="0"/>
                <a:ea typeface="+mj-ea"/>
                <a:cs typeface="+mj-cs"/>
              </a:rPr>
              <a:t>4 December 2012</a:t>
            </a:r>
            <a:endParaRPr lang="en-US" sz="2000" dirty="0">
              <a:solidFill>
                <a:srgbClr val="FF6600"/>
              </a:solidFill>
              <a:latin typeface="Cambria" pitchFamily="18" charset="0"/>
              <a:ea typeface="+mj-ea"/>
              <a:cs typeface="+mj-cs"/>
            </a:endParaRPr>
          </a:p>
          <a:p>
            <a:pPr algn="ctr" fontAlgn="auto">
              <a:spcAft>
                <a:spcPts val="0"/>
              </a:spcAft>
              <a:defRPr/>
            </a:pPr>
            <a:endParaRPr lang="en-US" sz="3600" dirty="0">
              <a:solidFill>
                <a:srgbClr val="FF6600"/>
              </a:solidFill>
              <a:latin typeface="Cambria" pitchFamily="18" charset="0"/>
              <a:ea typeface="+mj-ea"/>
              <a:cs typeface="+mj-cs"/>
            </a:endParaRPr>
          </a:p>
          <a:p>
            <a:pPr algn="ctr" fontAlgn="auto">
              <a:spcAft>
                <a:spcPts val="0"/>
              </a:spcAft>
              <a:defRPr/>
            </a:pPr>
            <a:endParaRPr lang="en-US" sz="4400" dirty="0">
              <a:solidFill>
                <a:srgbClr val="FF6600"/>
              </a:solidFill>
              <a:latin typeface="Cambria" pitchFamily="18" charset="0"/>
              <a:ea typeface="+mj-ea"/>
              <a:cs typeface="+mj-cs"/>
            </a:endParaRPr>
          </a:p>
        </p:txBody>
      </p:sp>
      <p:pic>
        <p:nvPicPr>
          <p:cNvPr id="4102" name="Picture 2" descr="02_dec_MenEngage Final logo 2020"/>
          <p:cNvPicPr>
            <a:picLocks noChangeAspect="1" noChangeArrowheads="1"/>
          </p:cNvPicPr>
          <p:nvPr/>
        </p:nvPicPr>
        <p:blipFill>
          <a:blip r:embed="rId5" cstate="print"/>
          <a:srcRect/>
          <a:stretch>
            <a:fillRect/>
          </a:stretch>
        </p:blipFill>
        <p:spPr bwMode="auto">
          <a:xfrm>
            <a:off x="2057400" y="5181600"/>
            <a:ext cx="2590800" cy="129698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381000" y="457200"/>
            <a:ext cx="8583613" cy="685800"/>
          </a:xfrm>
          <a:prstGeom prst="rect">
            <a:avLst/>
          </a:prstGeom>
        </p:spPr>
        <p:txBody>
          <a:bodyPr/>
          <a:lstStyle/>
          <a:p>
            <a:pPr marL="342900" indent="-342900" defTabSz="-13873163" eaLnBrk="0" hangingPunct="0">
              <a:defRPr/>
            </a:pPr>
            <a:r>
              <a:rPr lang="en-GB" sz="3200" b="1" dirty="0">
                <a:latin typeface="Calibri" pitchFamily="34" charset="0"/>
                <a:ea typeface="+mj-ea"/>
                <a:cs typeface="Calibri" pitchFamily="34" charset="0"/>
              </a:rPr>
              <a:t>Recommended language for NSPs cont.</a:t>
            </a:r>
          </a:p>
        </p:txBody>
      </p:sp>
      <p:graphicFrame>
        <p:nvGraphicFramePr>
          <p:cNvPr id="3" name="Table 2"/>
          <p:cNvGraphicFramePr>
            <a:graphicFrameLocks noGrp="1"/>
          </p:cNvGraphicFramePr>
          <p:nvPr/>
        </p:nvGraphicFramePr>
        <p:xfrm>
          <a:off x="457200" y="1612900"/>
          <a:ext cx="8229600" cy="4466217"/>
        </p:xfrm>
        <a:graphic>
          <a:graphicData uri="http://schemas.openxmlformats.org/drawingml/2006/table">
            <a:tbl>
              <a:tblPr firstRow="1" bandRow="1">
                <a:tableStyleId>{5C22544A-7EE6-4342-B048-85BDC9FD1C3A}</a:tableStyleId>
              </a:tblPr>
              <a:tblGrid>
                <a:gridCol w="1600200"/>
                <a:gridCol w="6629400"/>
              </a:tblGrid>
              <a:tr h="806824">
                <a:tc>
                  <a:txBody>
                    <a:bodyPr/>
                    <a:lstStyle/>
                    <a:p>
                      <a:r>
                        <a:rPr lang="en-ZA" sz="2000" b="1" dirty="0" smtClean="0">
                          <a:latin typeface="Calibri" pitchFamily="34" charset="0"/>
                          <a:cs typeface="Calibri" pitchFamily="34" charset="0"/>
                        </a:rPr>
                        <a:t>Condoms</a:t>
                      </a:r>
                      <a:endParaRPr lang="en-ZA" sz="2000" b="1" dirty="0">
                        <a:solidFill>
                          <a:schemeClr val="tx1"/>
                        </a:solidFill>
                        <a:latin typeface="Calibri" pitchFamily="34" charset="0"/>
                        <a:cs typeface="Calibri"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Char char="-"/>
                        <a:tabLst/>
                        <a:defRPr/>
                      </a:pPr>
                      <a:r>
                        <a:rPr lang="en-ZA" sz="2000" dirty="0" smtClean="0">
                          <a:latin typeface="Calibri" pitchFamily="34" charset="0"/>
                          <a:cs typeface="Calibri" pitchFamily="34" charset="0"/>
                        </a:rPr>
                        <a:t>Research on men’s attitudes towards condom</a:t>
                      </a:r>
                      <a:r>
                        <a:rPr lang="en-ZA" sz="2000" baseline="0" dirty="0" smtClean="0">
                          <a:latin typeface="Calibri" pitchFamily="34" charset="0"/>
                          <a:cs typeface="Calibri" pitchFamily="34" charset="0"/>
                        </a:rPr>
                        <a:t> use</a:t>
                      </a:r>
                    </a:p>
                    <a:p>
                      <a:pPr marL="0" marR="0" indent="0" algn="l" defTabSz="914400" rtl="0" eaLnBrk="1" fontAlgn="auto" latinLnBrk="0" hangingPunct="1">
                        <a:lnSpc>
                          <a:spcPct val="100000"/>
                        </a:lnSpc>
                        <a:spcBef>
                          <a:spcPts val="0"/>
                        </a:spcBef>
                        <a:spcAft>
                          <a:spcPts val="0"/>
                        </a:spcAft>
                        <a:buClrTx/>
                        <a:buSzTx/>
                        <a:buFontTx/>
                        <a:buChar char="-"/>
                        <a:tabLst/>
                        <a:defRPr/>
                      </a:pPr>
                      <a:r>
                        <a:rPr lang="en-ZA" sz="2000" baseline="0" dirty="0" smtClean="0">
                          <a:latin typeface="Calibri" pitchFamily="34" charset="0"/>
                          <a:cs typeface="Calibri" pitchFamily="34" charset="0"/>
                        </a:rPr>
                        <a:t> changing men’s attitudes towards condom use</a:t>
                      </a:r>
                      <a:endParaRPr lang="en-ZA" sz="2000" dirty="0" smtClean="0">
                        <a:latin typeface="Calibri" pitchFamily="34" charset="0"/>
                        <a:cs typeface="Calibri" pitchFamily="34" charset="0"/>
                      </a:endParaRPr>
                    </a:p>
                  </a:txBody>
                  <a:tcPr/>
                </a:tc>
              </a:tr>
              <a:tr h="80682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ZA" sz="2000" b="1" dirty="0" smtClean="0">
                          <a:latin typeface="Calibri" pitchFamily="34" charset="0"/>
                          <a:cs typeface="Calibri" pitchFamily="34" charset="0"/>
                        </a:rPr>
                        <a:t>Testing</a:t>
                      </a:r>
                    </a:p>
                  </a:txBody>
                  <a:tcPr/>
                </a:tc>
                <a:tc>
                  <a:txBody>
                    <a:bodyPr/>
                    <a:lstStyle/>
                    <a:p>
                      <a:pPr>
                        <a:buFontTx/>
                        <a:buChar char="-"/>
                      </a:pPr>
                      <a:r>
                        <a:rPr lang="en-ZA" sz="2000" dirty="0" smtClean="0">
                          <a:latin typeface="Calibri" pitchFamily="34" charset="0"/>
                          <a:cs typeface="Calibri" pitchFamily="34" charset="0"/>
                        </a:rPr>
                        <a:t> Understand why</a:t>
                      </a:r>
                      <a:r>
                        <a:rPr lang="en-ZA" sz="2000" baseline="0" dirty="0" smtClean="0">
                          <a:latin typeface="Calibri" pitchFamily="34" charset="0"/>
                          <a:cs typeface="Calibri" pitchFamily="34" charset="0"/>
                        </a:rPr>
                        <a:t> men don’t test</a:t>
                      </a:r>
                    </a:p>
                    <a:p>
                      <a:pPr>
                        <a:buFontTx/>
                        <a:buChar char="-"/>
                      </a:pPr>
                      <a:r>
                        <a:rPr lang="en-ZA" sz="2000" baseline="0" dirty="0" smtClean="0">
                          <a:latin typeface="Calibri" pitchFamily="34" charset="0"/>
                          <a:cs typeface="Calibri" pitchFamily="34" charset="0"/>
                        </a:rPr>
                        <a:t> Use innovative methods to increase men’s HIV testing</a:t>
                      </a:r>
                      <a:endParaRPr lang="en-ZA" sz="2000" dirty="0" smtClean="0">
                        <a:latin typeface="Calibri" pitchFamily="34" charset="0"/>
                        <a:cs typeface="Calibri" pitchFamily="34" charset="0"/>
                      </a:endParaRPr>
                    </a:p>
                  </a:txBody>
                  <a:tcPr/>
                </a:tc>
              </a:tr>
              <a:tr h="806824">
                <a:tc>
                  <a:txBody>
                    <a:bodyPr/>
                    <a:lstStyle/>
                    <a:p>
                      <a:r>
                        <a:rPr lang="en-ZA" sz="2000" b="1" dirty="0" smtClean="0">
                          <a:latin typeface="Calibri" pitchFamily="34" charset="0"/>
                          <a:cs typeface="Calibri" pitchFamily="34" charset="0"/>
                        </a:rPr>
                        <a:t>Vulnerable men</a:t>
                      </a:r>
                      <a:endParaRPr lang="en-ZA" sz="2000" b="1" dirty="0">
                        <a:latin typeface="Calibri" pitchFamily="34" charset="0"/>
                        <a:cs typeface="Calibri" pitchFamily="34" charset="0"/>
                      </a:endParaRPr>
                    </a:p>
                  </a:txBody>
                  <a:tcPr/>
                </a:tc>
                <a:tc>
                  <a:txBody>
                    <a:bodyPr/>
                    <a:lstStyle/>
                    <a:p>
                      <a:pPr>
                        <a:buFontTx/>
                        <a:buChar char="-"/>
                      </a:pPr>
                      <a:r>
                        <a:rPr lang="en-ZA" sz="2000" baseline="0" dirty="0" smtClean="0">
                          <a:latin typeface="Calibri" pitchFamily="34" charset="0"/>
                          <a:cs typeface="Calibri" pitchFamily="34" charset="0"/>
                        </a:rPr>
                        <a:t> </a:t>
                      </a:r>
                      <a:r>
                        <a:rPr lang="en-ZA" sz="2000" dirty="0" smtClean="0">
                          <a:latin typeface="Calibri" pitchFamily="34" charset="0"/>
                          <a:cs typeface="Calibri" pitchFamily="34" charset="0"/>
                        </a:rPr>
                        <a:t>condoms,</a:t>
                      </a:r>
                      <a:r>
                        <a:rPr lang="en-ZA" sz="2000" baseline="0" dirty="0" smtClean="0">
                          <a:latin typeface="Calibri" pitchFamily="34" charset="0"/>
                          <a:cs typeface="Calibri" pitchFamily="34" charset="0"/>
                        </a:rPr>
                        <a:t> </a:t>
                      </a:r>
                      <a:r>
                        <a:rPr lang="en-ZA" sz="2000" dirty="0" smtClean="0">
                          <a:latin typeface="Calibri" pitchFamily="34" charset="0"/>
                          <a:cs typeface="Calibri" pitchFamily="34" charset="0"/>
                        </a:rPr>
                        <a:t>lubrication</a:t>
                      </a:r>
                      <a:r>
                        <a:rPr lang="en-ZA" sz="2000" baseline="0" dirty="0" smtClean="0">
                          <a:latin typeface="Calibri" pitchFamily="34" charset="0"/>
                          <a:cs typeface="Calibri" pitchFamily="34" charset="0"/>
                        </a:rPr>
                        <a:t> , treatment  and testing for prisoners</a:t>
                      </a:r>
                    </a:p>
                    <a:p>
                      <a:pPr>
                        <a:buFontTx/>
                        <a:buChar char="-"/>
                      </a:pPr>
                      <a:r>
                        <a:rPr lang="en-ZA" sz="2000" baseline="0" dirty="0" smtClean="0">
                          <a:latin typeface="Calibri" pitchFamily="34" charset="0"/>
                          <a:cs typeface="Calibri" pitchFamily="34" charset="0"/>
                        </a:rPr>
                        <a:t> interventions tailored to migrants, refugees and MSM</a:t>
                      </a:r>
                      <a:endParaRPr lang="en-ZA" sz="2000" dirty="0">
                        <a:latin typeface="Calibri" pitchFamily="34" charset="0"/>
                        <a:cs typeface="Calibri" pitchFamily="34" charset="0"/>
                      </a:endParaRPr>
                    </a:p>
                  </a:txBody>
                  <a:tcPr/>
                </a:tc>
              </a:tr>
              <a:tr h="1039905">
                <a:tc>
                  <a:txBody>
                    <a:bodyPr/>
                    <a:lstStyle/>
                    <a:p>
                      <a:r>
                        <a:rPr lang="en-ZA" sz="2000" b="1" dirty="0" smtClean="0">
                          <a:latin typeface="Calibri" pitchFamily="34" charset="0"/>
                          <a:cs typeface="Calibri" pitchFamily="34" charset="0"/>
                        </a:rPr>
                        <a:t>Treatment</a:t>
                      </a:r>
                      <a:endParaRPr lang="en-ZA" sz="2000" b="1" dirty="0">
                        <a:latin typeface="Calibri" pitchFamily="34" charset="0"/>
                        <a:cs typeface="Calibri" pitchFamily="34" charset="0"/>
                      </a:endParaRPr>
                    </a:p>
                  </a:txBody>
                  <a:tcPr/>
                </a:tc>
                <a:tc>
                  <a:txBody>
                    <a:bodyPr/>
                    <a:lstStyle/>
                    <a:p>
                      <a:pPr>
                        <a:buFontTx/>
                        <a:buChar char="-"/>
                      </a:pPr>
                      <a:r>
                        <a:rPr lang="en-ZA" sz="2000" baseline="0" dirty="0" smtClean="0">
                          <a:latin typeface="Calibri" pitchFamily="34" charset="0"/>
                          <a:cs typeface="Calibri" pitchFamily="34" charset="0"/>
                        </a:rPr>
                        <a:t>Encourage male health-seeking behaviour, as part of strategy to improve their uptake of treatment</a:t>
                      </a:r>
                    </a:p>
                    <a:p>
                      <a:pPr>
                        <a:buFontTx/>
                        <a:buNone/>
                      </a:pPr>
                      <a:r>
                        <a:rPr lang="en-ZA" sz="2000" baseline="0" dirty="0" smtClean="0">
                          <a:latin typeface="Calibri" pitchFamily="34" charset="0"/>
                          <a:cs typeface="Calibri" pitchFamily="34" charset="0"/>
                        </a:rPr>
                        <a:t>- Challenge gender norm that sickness = weakness</a:t>
                      </a:r>
                      <a:endParaRPr lang="en-ZA" sz="2000" dirty="0">
                        <a:latin typeface="Calibri" pitchFamily="34" charset="0"/>
                        <a:cs typeface="Calibri" pitchFamily="34" charset="0"/>
                      </a:endParaRPr>
                    </a:p>
                  </a:txBody>
                  <a:tcPr/>
                </a:tc>
              </a:tr>
              <a:tr h="851647">
                <a:tc>
                  <a:txBody>
                    <a:bodyPr/>
                    <a:lstStyle/>
                    <a:p>
                      <a:r>
                        <a:rPr lang="en-ZA" sz="2000" b="1" dirty="0" smtClean="0">
                          <a:latin typeface="Calibri" pitchFamily="34" charset="0"/>
                          <a:cs typeface="Calibri" pitchFamily="34" charset="0"/>
                        </a:rPr>
                        <a:t>Care</a:t>
                      </a:r>
                      <a:r>
                        <a:rPr lang="en-ZA" sz="2000" b="1" baseline="0" dirty="0" smtClean="0">
                          <a:latin typeface="Calibri" pitchFamily="34" charset="0"/>
                          <a:cs typeface="Calibri" pitchFamily="34" charset="0"/>
                        </a:rPr>
                        <a:t> economy</a:t>
                      </a:r>
                      <a:endParaRPr lang="en-ZA" sz="2000" b="1" dirty="0">
                        <a:latin typeface="Calibri" pitchFamily="34" charset="0"/>
                        <a:cs typeface="Calibri" pitchFamily="34" charset="0"/>
                      </a:endParaRPr>
                    </a:p>
                  </a:txBody>
                  <a:tcPr/>
                </a:tc>
                <a:tc>
                  <a:txBody>
                    <a:bodyPr/>
                    <a:lstStyle/>
                    <a:p>
                      <a:pPr>
                        <a:buFontTx/>
                        <a:buChar char="-"/>
                      </a:pPr>
                      <a:r>
                        <a:rPr lang="en-ZA" sz="2000" dirty="0" smtClean="0">
                          <a:latin typeface="Calibri" pitchFamily="34" charset="0"/>
                          <a:cs typeface="Calibri" pitchFamily="34" charset="0"/>
                        </a:rPr>
                        <a:t>Promote men in care work. T</a:t>
                      </a:r>
                      <a:r>
                        <a:rPr lang="en-ZA" sz="2000" baseline="0" dirty="0" smtClean="0">
                          <a:latin typeface="Calibri" pitchFamily="34" charset="0"/>
                          <a:cs typeface="Calibri" pitchFamily="34" charset="0"/>
                        </a:rPr>
                        <a:t>arget for trained male care givers</a:t>
                      </a:r>
                    </a:p>
                    <a:p>
                      <a:pPr>
                        <a:buFontTx/>
                        <a:buChar char="-"/>
                      </a:pPr>
                      <a:r>
                        <a:rPr lang="en-ZA" sz="2000" baseline="0" dirty="0" smtClean="0">
                          <a:latin typeface="Calibri" pitchFamily="34" charset="0"/>
                          <a:cs typeface="Calibri" pitchFamily="34" charset="0"/>
                        </a:rPr>
                        <a:t>Address gender-norms that caring is a female domain</a:t>
                      </a:r>
                    </a:p>
                  </a:txBody>
                  <a:tcPr/>
                </a:tc>
              </a:tr>
            </a:tbl>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381000" y="1219200"/>
            <a:ext cx="8583613" cy="685800"/>
          </a:xfrm>
          <a:prstGeom prst="rect">
            <a:avLst/>
          </a:prstGeom>
        </p:spPr>
        <p:txBody>
          <a:bodyPr/>
          <a:lstStyle/>
          <a:p>
            <a:pPr marL="342900" indent="-342900" defTabSz="-13873163" eaLnBrk="0" hangingPunct="0">
              <a:defRPr/>
            </a:pPr>
            <a:endParaRPr lang="en-GB" sz="2000" b="1" i="1" dirty="0">
              <a:solidFill>
                <a:schemeClr val="tx2"/>
              </a:solidFill>
              <a:ea typeface="+mj-ea"/>
              <a:cs typeface="+mj-cs"/>
            </a:endParaRPr>
          </a:p>
        </p:txBody>
      </p:sp>
      <p:sp>
        <p:nvSpPr>
          <p:cNvPr id="10243" name="Title 3"/>
          <p:cNvSpPr>
            <a:spLocks noGrp="1"/>
          </p:cNvSpPr>
          <p:nvPr>
            <p:ph type="title"/>
          </p:nvPr>
        </p:nvSpPr>
        <p:spPr>
          <a:xfrm>
            <a:off x="612775" y="228600"/>
            <a:ext cx="8153400" cy="990600"/>
          </a:xfrm>
        </p:spPr>
        <p:txBody>
          <a:bodyPr/>
          <a:lstStyle/>
          <a:p>
            <a:r>
              <a:rPr lang="en-GB" sz="5000" b="1" i="1" smtClean="0">
                <a:solidFill>
                  <a:schemeClr val="tx1"/>
                </a:solidFill>
                <a:latin typeface="Calibri" pitchFamily="34" charset="0"/>
                <a:ea typeface="Calibri" pitchFamily="34" charset="0"/>
                <a:cs typeface="Calibri" pitchFamily="34" charset="0"/>
              </a:rPr>
              <a:t>NSP Best practice examples</a:t>
            </a:r>
            <a:endParaRPr lang="en-ZA" sz="5000" smtClean="0">
              <a:solidFill>
                <a:schemeClr val="tx1"/>
              </a:solidFill>
              <a:latin typeface="Calibri" pitchFamily="34" charset="0"/>
              <a:ea typeface="Calibri" pitchFamily="34" charset="0"/>
              <a:cs typeface="Calibri" pitchFamily="34" charset="0"/>
            </a:endParaRPr>
          </a:p>
        </p:txBody>
      </p:sp>
      <p:sp>
        <p:nvSpPr>
          <p:cNvPr id="10244" name="Content Placeholder 4"/>
          <p:cNvSpPr>
            <a:spLocks noGrp="1"/>
          </p:cNvSpPr>
          <p:nvPr>
            <p:ph sz="quarter" idx="4294967295"/>
          </p:nvPr>
        </p:nvSpPr>
        <p:spPr>
          <a:xfrm>
            <a:off x="612775" y="1600200"/>
            <a:ext cx="8153400" cy="4495800"/>
          </a:xfrm>
          <a:prstGeom prst="rect">
            <a:avLst/>
          </a:prstGeom>
        </p:spPr>
        <p:txBody>
          <a:bodyPr>
            <a:normAutofit lnSpcReduction="10000"/>
          </a:bodyPr>
          <a:lstStyle/>
          <a:p>
            <a:r>
              <a:rPr lang="en-ZA" smtClean="0"/>
              <a:t>Overall behaviour change: Zimbabwe</a:t>
            </a:r>
          </a:p>
          <a:p>
            <a:pPr lvl="1"/>
            <a:r>
              <a:rPr lang="en-ZA" sz="2400" smtClean="0"/>
              <a:t>Involving men in </a:t>
            </a:r>
            <a:r>
              <a:rPr lang="en-ZA" sz="2400" b="1" smtClean="0"/>
              <a:t>HIV prevention</a:t>
            </a:r>
            <a:r>
              <a:rPr lang="en-ZA" sz="2400" smtClean="0"/>
              <a:t>. </a:t>
            </a:r>
          </a:p>
          <a:p>
            <a:pPr lvl="1"/>
            <a:r>
              <a:rPr lang="en-ZA" sz="2400" smtClean="0"/>
              <a:t>Religious/trad. leaders as </a:t>
            </a:r>
            <a:r>
              <a:rPr lang="en-ZA" sz="2400" b="1" smtClean="0"/>
              <a:t>advocates/role models</a:t>
            </a:r>
            <a:endParaRPr lang="en-ZA" sz="2400" smtClean="0"/>
          </a:p>
          <a:p>
            <a:endParaRPr lang="en-ZA" sz="1000" smtClean="0"/>
          </a:p>
          <a:p>
            <a:r>
              <a:rPr lang="en-ZA" smtClean="0"/>
              <a:t>Condoms: Jamaica</a:t>
            </a:r>
          </a:p>
          <a:p>
            <a:pPr lvl="1"/>
            <a:r>
              <a:rPr lang="en-ZA" sz="2400" smtClean="0"/>
              <a:t>Campaigns to </a:t>
            </a:r>
            <a:r>
              <a:rPr lang="en-ZA" sz="2400" b="1" smtClean="0"/>
              <a:t>promote condom use by men</a:t>
            </a:r>
          </a:p>
          <a:p>
            <a:pPr lvl="1"/>
            <a:endParaRPr lang="en-ZA" sz="1000" smtClean="0"/>
          </a:p>
          <a:p>
            <a:r>
              <a:rPr lang="en-ZA" smtClean="0"/>
              <a:t>Testing: Zambia</a:t>
            </a:r>
          </a:p>
          <a:p>
            <a:pPr lvl="1"/>
            <a:r>
              <a:rPr lang="en-ZA" sz="2400" smtClean="0"/>
              <a:t>Commits to </a:t>
            </a:r>
            <a:r>
              <a:rPr lang="en-ZA" sz="2400" b="1" smtClean="0"/>
              <a:t>increasing number of men testing</a:t>
            </a:r>
            <a:r>
              <a:rPr lang="en-ZA" sz="2400" smtClean="0"/>
              <a:t> from 15% to 50% by 2015</a:t>
            </a:r>
          </a:p>
          <a:p>
            <a:pPr lvl="1"/>
            <a:r>
              <a:rPr lang="en-ZA" sz="2400" b="1" smtClean="0"/>
              <a:t>Couple counselling and testing</a:t>
            </a:r>
            <a:r>
              <a:rPr lang="en-ZA" sz="2400" smtClean="0"/>
              <a:t> seen and key</a:t>
            </a:r>
          </a:p>
          <a:p>
            <a:endParaRPr lang="en-ZA" smtClean="0"/>
          </a:p>
          <a:p>
            <a:pPr lvl="1"/>
            <a:endParaRPr lang="en-ZA" smtClean="0"/>
          </a:p>
          <a:p>
            <a:pPr lvl="1"/>
            <a:endParaRPr lang="en-ZA" smtClean="0"/>
          </a:p>
        </p:txBody>
      </p:sp>
      <p:pic>
        <p:nvPicPr>
          <p:cNvPr id="10245" name="Picture 9" descr="image002"/>
          <p:cNvPicPr>
            <a:picLocks noChangeAspect="1" noChangeArrowheads="1"/>
          </p:cNvPicPr>
          <p:nvPr/>
        </p:nvPicPr>
        <p:blipFill>
          <a:blip r:embed="rId2" cstate="print"/>
          <a:srcRect/>
          <a:stretch>
            <a:fillRect/>
          </a:stretch>
        </p:blipFill>
        <p:spPr bwMode="auto">
          <a:xfrm>
            <a:off x="76200" y="6248400"/>
            <a:ext cx="1905000" cy="5111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612775" y="228600"/>
            <a:ext cx="8153400" cy="990600"/>
          </a:xfrm>
        </p:spPr>
        <p:txBody>
          <a:bodyPr/>
          <a:lstStyle/>
          <a:p>
            <a:r>
              <a:rPr lang="en-GB" b="1" i="1" smtClean="0">
                <a:solidFill>
                  <a:schemeClr val="tx1"/>
                </a:solidFill>
              </a:rPr>
              <a:t>NSP Best practice examples</a:t>
            </a:r>
            <a:endParaRPr lang="en-ZA" smtClean="0"/>
          </a:p>
        </p:txBody>
      </p:sp>
      <p:sp>
        <p:nvSpPr>
          <p:cNvPr id="11267" name="Content Placeholder 2"/>
          <p:cNvSpPr>
            <a:spLocks noGrp="1"/>
          </p:cNvSpPr>
          <p:nvPr>
            <p:ph sz="quarter" idx="4294967295"/>
          </p:nvPr>
        </p:nvSpPr>
        <p:spPr>
          <a:xfrm>
            <a:off x="612775" y="1600200"/>
            <a:ext cx="8153400" cy="4495800"/>
          </a:xfrm>
          <a:prstGeom prst="rect">
            <a:avLst/>
          </a:prstGeom>
        </p:spPr>
        <p:txBody>
          <a:bodyPr>
            <a:normAutofit lnSpcReduction="10000"/>
          </a:bodyPr>
          <a:lstStyle/>
          <a:p>
            <a:r>
              <a:rPr lang="en-ZA" smtClean="0"/>
              <a:t>Vertical transmission/PMTCT: Uganda</a:t>
            </a:r>
          </a:p>
          <a:p>
            <a:pPr lvl="1"/>
            <a:r>
              <a:rPr lang="en-ZA" sz="2400" smtClean="0"/>
              <a:t>Service provision for men and women</a:t>
            </a:r>
          </a:p>
          <a:p>
            <a:pPr lvl="1"/>
            <a:r>
              <a:rPr lang="en-ZA" sz="2400" smtClean="0"/>
              <a:t> Communication </a:t>
            </a:r>
            <a:r>
              <a:rPr lang="en-ZA" sz="2400" b="1" smtClean="0"/>
              <a:t>highlighting men &amp; women</a:t>
            </a:r>
            <a:r>
              <a:rPr lang="en-ZA" sz="2400" smtClean="0"/>
              <a:t> </a:t>
            </a:r>
            <a:r>
              <a:rPr lang="en-ZA" sz="2400" b="1" smtClean="0"/>
              <a:t>roles</a:t>
            </a:r>
          </a:p>
          <a:p>
            <a:endParaRPr lang="en-ZA" smtClean="0"/>
          </a:p>
          <a:p>
            <a:r>
              <a:rPr lang="en-ZA" smtClean="0"/>
              <a:t>Home-based care: Zimbabwe</a:t>
            </a:r>
          </a:p>
          <a:p>
            <a:pPr lvl="1"/>
            <a:r>
              <a:rPr lang="en-ZA" smtClean="0"/>
              <a:t>National volunteer motivation and training program (material &amp; psysho-social needs)</a:t>
            </a:r>
          </a:p>
          <a:p>
            <a:pPr lvl="1"/>
            <a:r>
              <a:rPr lang="en-ZA" b="1" smtClean="0"/>
              <a:t>Addressing gender equity so more men become involved as care givers</a:t>
            </a:r>
          </a:p>
        </p:txBody>
      </p:sp>
      <p:pic>
        <p:nvPicPr>
          <p:cNvPr id="4" name="Picture 9" descr="image002"/>
          <p:cNvPicPr>
            <a:picLocks noChangeAspect="1" noChangeArrowheads="1"/>
          </p:cNvPicPr>
          <p:nvPr/>
        </p:nvPicPr>
        <p:blipFill>
          <a:blip r:embed="rId2" cstate="print"/>
          <a:srcRect/>
          <a:stretch>
            <a:fillRect/>
          </a:stretch>
        </p:blipFill>
        <p:spPr bwMode="auto">
          <a:xfrm>
            <a:off x="76200" y="6248400"/>
            <a:ext cx="1905000" cy="5111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4"/>
          <p:cNvSpPr>
            <a:spLocks noChangeArrowheads="1"/>
          </p:cNvSpPr>
          <p:nvPr/>
        </p:nvSpPr>
        <p:spPr bwMode="auto">
          <a:xfrm>
            <a:off x="0" y="6781800"/>
            <a:ext cx="9144000" cy="76200"/>
          </a:xfrm>
          <a:prstGeom prst="rect">
            <a:avLst/>
          </a:prstGeom>
          <a:solidFill>
            <a:srgbClr val="FF8605"/>
          </a:solidFill>
          <a:ln w="9525">
            <a:noFill/>
            <a:miter lim="800000"/>
            <a:headEnd/>
            <a:tailEnd/>
          </a:ln>
        </p:spPr>
        <p:txBody>
          <a:bodyPr wrap="none" anchor="ctr"/>
          <a:lstStyle/>
          <a:p>
            <a:pPr algn="ctr" eaLnBrk="0" hangingPunct="0"/>
            <a:endParaRPr lang="en-US"/>
          </a:p>
        </p:txBody>
      </p:sp>
      <p:sp>
        <p:nvSpPr>
          <p:cNvPr id="7171" name="Title 1"/>
          <p:cNvSpPr txBox="1">
            <a:spLocks/>
          </p:cNvSpPr>
          <p:nvPr/>
        </p:nvSpPr>
        <p:spPr bwMode="auto">
          <a:xfrm>
            <a:off x="0" y="260648"/>
            <a:ext cx="9144000" cy="1196752"/>
          </a:xfrm>
          <a:prstGeom prst="rect">
            <a:avLst/>
          </a:prstGeom>
          <a:noFill/>
          <a:ln w="9525">
            <a:noFill/>
            <a:miter lim="800000"/>
            <a:headEnd/>
            <a:tailEnd/>
          </a:ln>
        </p:spPr>
        <p:txBody>
          <a:bodyPr/>
          <a:lstStyle/>
          <a:p>
            <a:pPr algn="ctr"/>
            <a:r>
              <a:rPr lang="en-US" sz="3200" dirty="0" smtClean="0">
                <a:solidFill>
                  <a:srgbClr val="FF6600"/>
                </a:solidFill>
                <a:latin typeface="Cambria" pitchFamily="18" charset="0"/>
              </a:rPr>
              <a:t>Sonke-</a:t>
            </a:r>
            <a:r>
              <a:rPr lang="en-US" sz="3200" dirty="0" err="1" smtClean="0">
                <a:solidFill>
                  <a:srgbClr val="FF6600"/>
                </a:solidFill>
                <a:latin typeface="Cambria" pitchFamily="18" charset="0"/>
              </a:rPr>
              <a:t>MenEngage</a:t>
            </a:r>
            <a:r>
              <a:rPr lang="en-US" sz="3200" dirty="0" smtClean="0">
                <a:solidFill>
                  <a:srgbClr val="FF6600"/>
                </a:solidFill>
                <a:latin typeface="Cambria" pitchFamily="18" charset="0"/>
              </a:rPr>
              <a:t> Africa Regional </a:t>
            </a:r>
            <a:r>
              <a:rPr lang="en-US" sz="3200" dirty="0">
                <a:solidFill>
                  <a:srgbClr val="FF6600"/>
                </a:solidFill>
                <a:latin typeface="Cambria" pitchFamily="18" charset="0"/>
              </a:rPr>
              <a:t>Policy Scan</a:t>
            </a:r>
          </a:p>
        </p:txBody>
      </p:sp>
      <p:sp>
        <p:nvSpPr>
          <p:cNvPr id="6148" name="Rectangle 3"/>
          <p:cNvSpPr>
            <a:spLocks noChangeArrowheads="1"/>
          </p:cNvSpPr>
          <p:nvPr/>
        </p:nvSpPr>
        <p:spPr bwMode="auto">
          <a:xfrm>
            <a:off x="228600" y="1052737"/>
            <a:ext cx="8915400" cy="5663089"/>
          </a:xfrm>
          <a:prstGeom prst="rect">
            <a:avLst/>
          </a:prstGeom>
          <a:noFill/>
          <a:ln w="9525">
            <a:noFill/>
            <a:miter lim="800000"/>
            <a:headEnd/>
            <a:tailEnd/>
          </a:ln>
        </p:spPr>
        <p:txBody>
          <a:bodyPr wrap="square">
            <a:spAutoFit/>
          </a:bodyPr>
          <a:lstStyle/>
          <a:p>
            <a:pPr>
              <a:defRPr/>
            </a:pPr>
            <a:r>
              <a:rPr lang="en-US" sz="2400" dirty="0" smtClean="0">
                <a:latin typeface="+mn-lt"/>
              </a:rPr>
              <a:t>Analysis </a:t>
            </a:r>
            <a:r>
              <a:rPr lang="en-US" sz="2400" dirty="0">
                <a:latin typeface="+mn-lt"/>
              </a:rPr>
              <a:t>of whether policies, laws and plans contain language relating to the proactive and progressive engagement of men and boys.  </a:t>
            </a:r>
          </a:p>
          <a:p>
            <a:pPr>
              <a:defRPr/>
            </a:pPr>
            <a:endParaRPr lang="en-US" sz="1200" dirty="0">
              <a:latin typeface="+mn-lt"/>
            </a:endParaRPr>
          </a:p>
          <a:p>
            <a:pPr>
              <a:buFont typeface="Arial" pitchFamily="34" charset="0"/>
              <a:buChar char="•"/>
              <a:defRPr/>
            </a:pPr>
            <a:r>
              <a:rPr lang="en-US" sz="2400" dirty="0">
                <a:latin typeface="+mn-lt"/>
              </a:rPr>
              <a:t> The analysis focuses on five key areas: </a:t>
            </a:r>
            <a:endParaRPr lang="en-US" sz="2400" dirty="0" smtClean="0">
              <a:latin typeface="+mn-lt"/>
            </a:endParaRPr>
          </a:p>
          <a:p>
            <a:pPr lvl="1">
              <a:buFont typeface="Arial" pitchFamily="34" charset="0"/>
              <a:buChar char="•"/>
              <a:defRPr/>
            </a:pPr>
            <a:r>
              <a:rPr lang="en-US" sz="2400" b="1" dirty="0" smtClean="0">
                <a:latin typeface="+mn-lt"/>
              </a:rPr>
              <a:t>HIV and AIDS;</a:t>
            </a:r>
            <a:r>
              <a:rPr lang="en-US" sz="2400" dirty="0" smtClean="0">
                <a:latin typeface="+mn-lt"/>
              </a:rPr>
              <a:t> </a:t>
            </a:r>
          </a:p>
          <a:p>
            <a:pPr lvl="1">
              <a:buFont typeface="Arial" pitchFamily="34" charset="0"/>
              <a:buChar char="•"/>
              <a:defRPr/>
            </a:pPr>
            <a:r>
              <a:rPr lang="en-US" sz="2400" b="1" dirty="0" smtClean="0">
                <a:latin typeface="+mn-lt"/>
              </a:rPr>
              <a:t>Gender-Based Violence; </a:t>
            </a:r>
          </a:p>
          <a:p>
            <a:pPr lvl="1">
              <a:buFont typeface="Arial" pitchFamily="34" charset="0"/>
              <a:buChar char="•"/>
              <a:defRPr/>
            </a:pPr>
            <a:r>
              <a:rPr lang="en-US" sz="2400" b="1" dirty="0" smtClean="0">
                <a:latin typeface="+mn-lt"/>
              </a:rPr>
              <a:t>Sexual and Reproductive Health and Rights; </a:t>
            </a:r>
          </a:p>
          <a:p>
            <a:pPr lvl="1">
              <a:buFont typeface="Arial" pitchFamily="34" charset="0"/>
              <a:buChar char="•"/>
              <a:defRPr/>
            </a:pPr>
            <a:r>
              <a:rPr lang="en-US" sz="2400" b="1" dirty="0" smtClean="0">
                <a:latin typeface="+mn-lt"/>
              </a:rPr>
              <a:t>Parenting; and</a:t>
            </a:r>
          </a:p>
          <a:p>
            <a:pPr lvl="1">
              <a:buFont typeface="Arial" pitchFamily="34" charset="0"/>
              <a:buChar char="•"/>
              <a:defRPr/>
            </a:pPr>
            <a:r>
              <a:rPr lang="en-US" sz="2400" b="1" dirty="0" smtClean="0">
                <a:latin typeface="+mn-lt"/>
              </a:rPr>
              <a:t> LGBTI. </a:t>
            </a:r>
            <a:endParaRPr lang="en-US" sz="2400" dirty="0">
              <a:latin typeface="+mn-lt"/>
            </a:endParaRPr>
          </a:p>
          <a:p>
            <a:pPr>
              <a:defRPr/>
            </a:pPr>
            <a:endParaRPr lang="en-US" sz="2400" dirty="0" smtClean="0"/>
          </a:p>
          <a:p>
            <a:pPr>
              <a:defRPr/>
            </a:pPr>
            <a:r>
              <a:rPr lang="en-US" sz="2400" dirty="0" smtClean="0"/>
              <a:t>- Fifteen c</a:t>
            </a:r>
            <a:r>
              <a:rPr lang="en-US" sz="2400" dirty="0" smtClean="0">
                <a:latin typeface="+mn-lt"/>
              </a:rPr>
              <a:t>ountries </a:t>
            </a:r>
            <a:r>
              <a:rPr lang="en-US" sz="2400" dirty="0">
                <a:latin typeface="+mn-lt"/>
              </a:rPr>
              <a:t>have been </a:t>
            </a:r>
            <a:r>
              <a:rPr lang="en-US" sz="2400" dirty="0" smtClean="0">
                <a:latin typeface="+mn-lt"/>
              </a:rPr>
              <a:t>scanned</a:t>
            </a:r>
            <a:r>
              <a:rPr lang="en-US" sz="2400" dirty="0"/>
              <a:t>.</a:t>
            </a:r>
            <a:endParaRPr lang="en-US" sz="2400" dirty="0">
              <a:latin typeface="+mn-lt"/>
            </a:endParaRPr>
          </a:p>
          <a:p>
            <a:pPr>
              <a:defRPr/>
            </a:pPr>
            <a:r>
              <a:rPr lang="en-US" sz="2400" dirty="0" smtClean="0"/>
              <a:t>- R</a:t>
            </a:r>
            <a:r>
              <a:rPr lang="en-US" sz="2400" dirty="0" smtClean="0">
                <a:latin typeface="+mn-lt"/>
              </a:rPr>
              <a:t>eports </a:t>
            </a:r>
            <a:r>
              <a:rPr lang="en-US" sz="2400" dirty="0">
                <a:latin typeface="+mn-lt"/>
              </a:rPr>
              <a:t>have been produced for </a:t>
            </a:r>
            <a:r>
              <a:rPr lang="en-US" sz="2400" b="1" dirty="0" smtClean="0">
                <a:latin typeface="+mn-lt"/>
              </a:rPr>
              <a:t>5</a:t>
            </a:r>
            <a:r>
              <a:rPr lang="en-US" sz="2400" dirty="0" smtClean="0">
                <a:latin typeface="+mn-lt"/>
              </a:rPr>
              <a:t> </a:t>
            </a:r>
            <a:r>
              <a:rPr lang="en-US" sz="2400" dirty="0">
                <a:latin typeface="+mn-lt"/>
              </a:rPr>
              <a:t>initial countries: </a:t>
            </a:r>
            <a:endParaRPr lang="en-US" sz="800" dirty="0">
              <a:latin typeface="+mn-lt"/>
            </a:endParaRPr>
          </a:p>
          <a:p>
            <a:pPr lvl="1">
              <a:defRPr/>
            </a:pPr>
            <a:r>
              <a:rPr lang="en-US" b="1" dirty="0">
                <a:latin typeface="+mn-lt"/>
              </a:rPr>
              <a:t>Kenya, Rwanda, Sierra Leone, </a:t>
            </a:r>
            <a:r>
              <a:rPr lang="en-US" b="1" dirty="0" smtClean="0">
                <a:latin typeface="+mn-lt"/>
              </a:rPr>
              <a:t>Uganda and Zambia</a:t>
            </a:r>
            <a:endParaRPr lang="en-US" sz="1050" dirty="0">
              <a:latin typeface="+mn-lt"/>
            </a:endParaRPr>
          </a:p>
          <a:p>
            <a:pPr>
              <a:defRPr/>
            </a:pPr>
            <a:r>
              <a:rPr lang="en-US" sz="1000" smtClean="0">
                <a:latin typeface="+mn-lt"/>
              </a:rPr>
              <a:t/>
            </a:r>
            <a:br>
              <a:rPr lang="en-US" sz="1000" smtClean="0">
                <a:latin typeface="+mn-lt"/>
              </a:rPr>
            </a:br>
            <a:endParaRPr lang="en-US" sz="1000" dirty="0">
              <a:latin typeface="+mn-lt"/>
            </a:endParaRPr>
          </a:p>
          <a:p>
            <a:pPr>
              <a:defRPr/>
            </a:pPr>
            <a:r>
              <a:rPr lang="en-US" sz="1600" dirty="0" smtClean="0"/>
              <a:t> S</a:t>
            </a:r>
            <a:r>
              <a:rPr lang="en-US" sz="1600" dirty="0" smtClean="0">
                <a:latin typeface="+mn-lt"/>
              </a:rPr>
              <a:t>upported by UNDP, UNFPA, UN Women and Swedish </a:t>
            </a:r>
            <a:r>
              <a:rPr lang="en-US" sz="1600" dirty="0" err="1" smtClean="0">
                <a:latin typeface="+mn-lt"/>
              </a:rPr>
              <a:t>Sida</a:t>
            </a:r>
            <a:endParaRPr lang="en-US" sz="1600" dirty="0">
              <a:latin typeface="+mn-lt"/>
            </a:endParaRPr>
          </a:p>
          <a:p>
            <a:pPr lvl="1">
              <a:defRPr/>
            </a:pPr>
            <a:endParaRPr lang="en-US" sz="3200" dirty="0"/>
          </a:p>
        </p:txBody>
      </p:sp>
      <p:pic>
        <p:nvPicPr>
          <p:cNvPr id="5" name="Picture 9" descr="image002"/>
          <p:cNvPicPr>
            <a:picLocks noChangeAspect="1" noChangeArrowheads="1"/>
          </p:cNvPicPr>
          <p:nvPr/>
        </p:nvPicPr>
        <p:blipFill>
          <a:blip r:embed="rId3" cstate="print"/>
          <a:srcRect/>
          <a:stretch>
            <a:fillRect/>
          </a:stretch>
        </p:blipFill>
        <p:spPr bwMode="auto">
          <a:xfrm>
            <a:off x="76200" y="6248400"/>
            <a:ext cx="1905000" cy="51117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6148">
                                            <p:txEl>
                                              <p:pRg st="0" end="0"/>
                                            </p:txEl>
                                          </p:spTgt>
                                        </p:tgtEl>
                                        <p:attrNameLst>
                                          <p:attrName>style.visibility</p:attrName>
                                        </p:attrNameLst>
                                      </p:cBhvr>
                                      <p:to>
                                        <p:strVal val="visible"/>
                                      </p:to>
                                    </p:set>
                                    <p:animEffect transition="in" filter="blinds(horizontal)">
                                      <p:cBhvr>
                                        <p:cTn id="7" dur="500"/>
                                        <p:tgtEl>
                                          <p:spTgt spid="614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6148">
                                            <p:txEl>
                                              <p:pRg st="2" end="2"/>
                                            </p:txEl>
                                          </p:spTgt>
                                        </p:tgtEl>
                                        <p:attrNameLst>
                                          <p:attrName>style.visibility</p:attrName>
                                        </p:attrNameLst>
                                      </p:cBhvr>
                                      <p:to>
                                        <p:strVal val="visible"/>
                                      </p:to>
                                    </p:set>
                                    <p:animEffect transition="in" filter="blinds(horizontal)">
                                      <p:cBhvr>
                                        <p:cTn id="12" dur="500"/>
                                        <p:tgtEl>
                                          <p:spTgt spid="6148">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6148">
                                            <p:txEl>
                                              <p:pRg st="3" end="3"/>
                                            </p:txEl>
                                          </p:spTgt>
                                        </p:tgtEl>
                                        <p:attrNameLst>
                                          <p:attrName>style.visibility</p:attrName>
                                        </p:attrNameLst>
                                      </p:cBhvr>
                                      <p:to>
                                        <p:strVal val="visible"/>
                                      </p:to>
                                    </p:set>
                                    <p:animEffect transition="in" filter="blinds(horizontal)">
                                      <p:cBhvr>
                                        <p:cTn id="17" dur="500"/>
                                        <p:tgtEl>
                                          <p:spTgt spid="6148">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6148">
                                            <p:txEl>
                                              <p:pRg st="4" end="4"/>
                                            </p:txEl>
                                          </p:spTgt>
                                        </p:tgtEl>
                                        <p:attrNameLst>
                                          <p:attrName>style.visibility</p:attrName>
                                        </p:attrNameLst>
                                      </p:cBhvr>
                                      <p:to>
                                        <p:strVal val="visible"/>
                                      </p:to>
                                    </p:set>
                                    <p:animEffect transition="in" filter="blinds(horizontal)">
                                      <p:cBhvr>
                                        <p:cTn id="22" dur="500"/>
                                        <p:tgtEl>
                                          <p:spTgt spid="6148">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6148">
                                            <p:txEl>
                                              <p:pRg st="5" end="5"/>
                                            </p:txEl>
                                          </p:spTgt>
                                        </p:tgtEl>
                                        <p:attrNameLst>
                                          <p:attrName>style.visibility</p:attrName>
                                        </p:attrNameLst>
                                      </p:cBhvr>
                                      <p:to>
                                        <p:strVal val="visible"/>
                                      </p:to>
                                    </p:set>
                                    <p:animEffect transition="in" filter="blinds(horizontal)">
                                      <p:cBhvr>
                                        <p:cTn id="27" dur="500"/>
                                        <p:tgtEl>
                                          <p:spTgt spid="6148">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6148">
                                            <p:txEl>
                                              <p:pRg st="6" end="6"/>
                                            </p:txEl>
                                          </p:spTgt>
                                        </p:tgtEl>
                                        <p:attrNameLst>
                                          <p:attrName>style.visibility</p:attrName>
                                        </p:attrNameLst>
                                      </p:cBhvr>
                                      <p:to>
                                        <p:strVal val="visible"/>
                                      </p:to>
                                    </p:set>
                                    <p:animEffect transition="in" filter="blinds(horizontal)">
                                      <p:cBhvr>
                                        <p:cTn id="32" dur="500"/>
                                        <p:tgtEl>
                                          <p:spTgt spid="6148">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6148">
                                            <p:txEl>
                                              <p:pRg st="7" end="7"/>
                                            </p:txEl>
                                          </p:spTgt>
                                        </p:tgtEl>
                                        <p:attrNameLst>
                                          <p:attrName>style.visibility</p:attrName>
                                        </p:attrNameLst>
                                      </p:cBhvr>
                                      <p:to>
                                        <p:strVal val="visible"/>
                                      </p:to>
                                    </p:set>
                                    <p:animEffect transition="in" filter="blinds(horizontal)">
                                      <p:cBhvr>
                                        <p:cTn id="37" dur="500"/>
                                        <p:tgtEl>
                                          <p:spTgt spid="6148">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nodeType="clickEffect">
                                  <p:stCondLst>
                                    <p:cond delay="0"/>
                                  </p:stCondLst>
                                  <p:childTnLst>
                                    <p:set>
                                      <p:cBhvr>
                                        <p:cTn id="41" dur="1" fill="hold">
                                          <p:stCondLst>
                                            <p:cond delay="0"/>
                                          </p:stCondLst>
                                        </p:cTn>
                                        <p:tgtEl>
                                          <p:spTgt spid="6148">
                                            <p:txEl>
                                              <p:pRg st="9" end="9"/>
                                            </p:txEl>
                                          </p:spTgt>
                                        </p:tgtEl>
                                        <p:attrNameLst>
                                          <p:attrName>style.visibility</p:attrName>
                                        </p:attrNameLst>
                                      </p:cBhvr>
                                      <p:to>
                                        <p:strVal val="visible"/>
                                      </p:to>
                                    </p:set>
                                    <p:animEffect transition="in" filter="blinds(horizontal)">
                                      <p:cBhvr>
                                        <p:cTn id="42" dur="500"/>
                                        <p:tgtEl>
                                          <p:spTgt spid="6148">
                                            <p:txEl>
                                              <p:pRg st="9" end="9"/>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nodeType="clickEffect">
                                  <p:stCondLst>
                                    <p:cond delay="0"/>
                                  </p:stCondLst>
                                  <p:childTnLst>
                                    <p:set>
                                      <p:cBhvr>
                                        <p:cTn id="46" dur="1" fill="hold">
                                          <p:stCondLst>
                                            <p:cond delay="0"/>
                                          </p:stCondLst>
                                        </p:cTn>
                                        <p:tgtEl>
                                          <p:spTgt spid="6148">
                                            <p:txEl>
                                              <p:pRg st="10" end="10"/>
                                            </p:txEl>
                                          </p:spTgt>
                                        </p:tgtEl>
                                        <p:attrNameLst>
                                          <p:attrName>style.visibility</p:attrName>
                                        </p:attrNameLst>
                                      </p:cBhvr>
                                      <p:to>
                                        <p:strVal val="visible"/>
                                      </p:to>
                                    </p:set>
                                    <p:animEffect transition="in" filter="blinds(horizontal)">
                                      <p:cBhvr>
                                        <p:cTn id="47" dur="500"/>
                                        <p:tgtEl>
                                          <p:spTgt spid="6148">
                                            <p:txEl>
                                              <p:pRg st="10" end="10"/>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 presetClass="entr" presetSubtype="4" fill="hold" nodeType="clickEffect">
                                  <p:stCondLst>
                                    <p:cond delay="0"/>
                                  </p:stCondLst>
                                  <p:childTnLst>
                                    <p:set>
                                      <p:cBhvr>
                                        <p:cTn id="51" dur="1" fill="hold">
                                          <p:stCondLst>
                                            <p:cond delay="0"/>
                                          </p:stCondLst>
                                        </p:cTn>
                                        <p:tgtEl>
                                          <p:spTgt spid="6148">
                                            <p:txEl>
                                              <p:pRg st="11" end="11"/>
                                            </p:txEl>
                                          </p:spTgt>
                                        </p:tgtEl>
                                        <p:attrNameLst>
                                          <p:attrName>style.visibility</p:attrName>
                                        </p:attrNameLst>
                                      </p:cBhvr>
                                      <p:to>
                                        <p:strVal val="visible"/>
                                      </p:to>
                                    </p:set>
                                    <p:anim calcmode="lin" valueType="num">
                                      <p:cBhvr additive="base">
                                        <p:cTn id="52" dur="500" fill="hold"/>
                                        <p:tgtEl>
                                          <p:spTgt spid="6148">
                                            <p:txEl>
                                              <p:pRg st="11" end="11"/>
                                            </p:txEl>
                                          </p:spTgt>
                                        </p:tgtEl>
                                        <p:attrNameLst>
                                          <p:attrName>ppt_x</p:attrName>
                                        </p:attrNameLst>
                                      </p:cBhvr>
                                      <p:tavLst>
                                        <p:tav tm="0">
                                          <p:val>
                                            <p:strVal val="#ppt_x"/>
                                          </p:val>
                                        </p:tav>
                                        <p:tav tm="100000">
                                          <p:val>
                                            <p:strVal val="#ppt_x"/>
                                          </p:val>
                                        </p:tav>
                                      </p:tavLst>
                                    </p:anim>
                                    <p:anim calcmode="lin" valueType="num">
                                      <p:cBhvr additive="base">
                                        <p:cTn id="53" dur="500" fill="hold"/>
                                        <p:tgtEl>
                                          <p:spTgt spid="6148">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54" fill="hold">
                      <p:stCondLst>
                        <p:cond delay="indefinite"/>
                      </p:stCondLst>
                      <p:childTnLst>
                        <p:par>
                          <p:cTn id="55" fill="hold">
                            <p:stCondLst>
                              <p:cond delay="0"/>
                            </p:stCondLst>
                            <p:childTnLst>
                              <p:par>
                                <p:cTn id="56" presetID="2" presetClass="entr" presetSubtype="4" fill="hold" nodeType="clickEffect">
                                  <p:stCondLst>
                                    <p:cond delay="0"/>
                                  </p:stCondLst>
                                  <p:childTnLst>
                                    <p:set>
                                      <p:cBhvr>
                                        <p:cTn id="57" dur="1" fill="hold">
                                          <p:stCondLst>
                                            <p:cond delay="0"/>
                                          </p:stCondLst>
                                        </p:cTn>
                                        <p:tgtEl>
                                          <p:spTgt spid="6148">
                                            <p:txEl>
                                              <p:pRg st="12" end="12"/>
                                            </p:txEl>
                                          </p:spTgt>
                                        </p:tgtEl>
                                        <p:attrNameLst>
                                          <p:attrName>style.visibility</p:attrName>
                                        </p:attrNameLst>
                                      </p:cBhvr>
                                      <p:to>
                                        <p:strVal val="visible"/>
                                      </p:to>
                                    </p:set>
                                    <p:anim calcmode="lin" valueType="num">
                                      <p:cBhvr additive="base">
                                        <p:cTn id="58" dur="500" fill="hold"/>
                                        <p:tgtEl>
                                          <p:spTgt spid="6148">
                                            <p:txEl>
                                              <p:pRg st="12" end="12"/>
                                            </p:txEl>
                                          </p:spTgt>
                                        </p:tgtEl>
                                        <p:attrNameLst>
                                          <p:attrName>ppt_x</p:attrName>
                                        </p:attrNameLst>
                                      </p:cBhvr>
                                      <p:tavLst>
                                        <p:tav tm="0">
                                          <p:val>
                                            <p:strVal val="#ppt_x"/>
                                          </p:val>
                                        </p:tav>
                                        <p:tav tm="100000">
                                          <p:val>
                                            <p:strVal val="#ppt_x"/>
                                          </p:val>
                                        </p:tav>
                                      </p:tavLst>
                                    </p:anim>
                                    <p:anim calcmode="lin" valueType="num">
                                      <p:cBhvr additive="base">
                                        <p:cTn id="59" dur="500" fill="hold"/>
                                        <p:tgtEl>
                                          <p:spTgt spid="6148">
                                            <p:txEl>
                                              <p:pRg st="12" end="12"/>
                                            </p:txEl>
                                          </p:spTgt>
                                        </p:tgtEl>
                                        <p:attrNameLst>
                                          <p:attrName>ppt_y</p:attrName>
                                        </p:attrNameLst>
                                      </p:cBhvr>
                                      <p:tavLst>
                                        <p:tav tm="0">
                                          <p:val>
                                            <p:strVal val="1+#ppt_h/2"/>
                                          </p:val>
                                        </p:tav>
                                        <p:tav tm="100000">
                                          <p:val>
                                            <p:strVal val="#ppt_y"/>
                                          </p:val>
                                        </p:tav>
                                      </p:tavLst>
                                    </p:anim>
                                  </p:childTnLst>
                                </p:cTn>
                              </p:par>
                            </p:childTnLst>
                          </p:cTn>
                        </p:par>
                      </p:childTnLst>
                    </p:cTn>
                  </p:par>
                  <p:par>
                    <p:cTn id="60" fill="hold">
                      <p:stCondLst>
                        <p:cond delay="indefinite"/>
                      </p:stCondLst>
                      <p:childTnLst>
                        <p:par>
                          <p:cTn id="61" fill="hold">
                            <p:stCondLst>
                              <p:cond delay="0"/>
                            </p:stCondLst>
                            <p:childTnLst>
                              <p:par>
                                <p:cTn id="62" presetID="2" presetClass="entr" presetSubtype="4" fill="hold" nodeType="clickEffect">
                                  <p:stCondLst>
                                    <p:cond delay="0"/>
                                  </p:stCondLst>
                                  <p:childTnLst>
                                    <p:set>
                                      <p:cBhvr>
                                        <p:cTn id="63" dur="1" fill="hold">
                                          <p:stCondLst>
                                            <p:cond delay="0"/>
                                          </p:stCondLst>
                                        </p:cTn>
                                        <p:tgtEl>
                                          <p:spTgt spid="6148">
                                            <p:txEl>
                                              <p:pRg st="13" end="13"/>
                                            </p:txEl>
                                          </p:spTgt>
                                        </p:tgtEl>
                                        <p:attrNameLst>
                                          <p:attrName>style.visibility</p:attrName>
                                        </p:attrNameLst>
                                      </p:cBhvr>
                                      <p:to>
                                        <p:strVal val="visible"/>
                                      </p:to>
                                    </p:set>
                                    <p:anim calcmode="lin" valueType="num">
                                      <p:cBhvr additive="base">
                                        <p:cTn id="64" dur="500" fill="hold"/>
                                        <p:tgtEl>
                                          <p:spTgt spid="6148">
                                            <p:txEl>
                                              <p:pRg st="13" end="13"/>
                                            </p:txEl>
                                          </p:spTgt>
                                        </p:tgtEl>
                                        <p:attrNameLst>
                                          <p:attrName>ppt_x</p:attrName>
                                        </p:attrNameLst>
                                      </p:cBhvr>
                                      <p:tavLst>
                                        <p:tav tm="0">
                                          <p:val>
                                            <p:strVal val="#ppt_x"/>
                                          </p:val>
                                        </p:tav>
                                        <p:tav tm="100000">
                                          <p:val>
                                            <p:strVal val="#ppt_x"/>
                                          </p:val>
                                        </p:tav>
                                      </p:tavLst>
                                    </p:anim>
                                    <p:anim calcmode="lin" valueType="num">
                                      <p:cBhvr additive="base">
                                        <p:cTn id="65" dur="500" fill="hold"/>
                                        <p:tgtEl>
                                          <p:spTgt spid="6148">
                                            <p:txEl>
                                              <p:pRg st="13" end="1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457200" y="825500"/>
          <a:ext cx="8153400" cy="4621107"/>
        </p:xfrm>
        <a:graphic>
          <a:graphicData uri="http://schemas.openxmlformats.org/drawingml/2006/table">
            <a:tbl>
              <a:tblPr firstRow="1" bandRow="1">
                <a:tableStyleId>{5C22544A-7EE6-4342-B048-85BDC9FD1C3A}</a:tableStyleId>
              </a:tblPr>
              <a:tblGrid>
                <a:gridCol w="4076700"/>
                <a:gridCol w="4076700"/>
              </a:tblGrid>
              <a:tr h="1007264">
                <a:tc gridSpan="2">
                  <a:txBody>
                    <a:bodyPr/>
                    <a:lstStyle/>
                    <a:p>
                      <a:pPr marL="0" marR="0" lvl="0" indent="0" algn="ctr" defTabSz="914400" rtl="1" eaLnBrk="1" fontAlgn="base" latinLnBrk="0" hangingPunct="1">
                        <a:lnSpc>
                          <a:spcPct val="100000"/>
                        </a:lnSpc>
                        <a:spcBef>
                          <a:spcPct val="0"/>
                        </a:spcBef>
                        <a:spcAft>
                          <a:spcPct val="0"/>
                        </a:spcAft>
                        <a:buClrTx/>
                        <a:buSzTx/>
                        <a:buFontTx/>
                        <a:buNone/>
                        <a:tabLst/>
                        <a:defRPr/>
                      </a:pPr>
                      <a:r>
                        <a:rPr lang="en-US" sz="2200" b="1" dirty="0" smtClean="0"/>
                        <a:t>CRITERIA</a:t>
                      </a:r>
                      <a:r>
                        <a:rPr lang="en-US" sz="2200" b="1" baseline="0" dirty="0" smtClean="0"/>
                        <a:t> USED FOR ANALYSIS OF WHETHER NSPs ATTEMPT TO ENGAGE MEN AND BOYS IN ADDRESSING GENDERED DIMENSIONS OF HIV AND AIDS</a:t>
                      </a:r>
                      <a:endParaRPr lang="en-US" sz="2200" b="1" dirty="0" smtClean="0"/>
                    </a:p>
                  </a:txBody>
                  <a:tcPr/>
                </a:tc>
                <a:tc hMerge="1">
                  <a:txBody>
                    <a:bodyPr/>
                    <a:lstStyle/>
                    <a:p>
                      <a:endParaRPr lang="en-ZA" dirty="0"/>
                    </a:p>
                  </a:txBody>
                  <a:tcPr/>
                </a:tc>
              </a:tr>
              <a:tr h="70508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i="0" u="none" strike="noStrike" dirty="0" smtClean="0">
                          <a:solidFill>
                            <a:srgbClr val="000000"/>
                          </a:solidFill>
                          <a:latin typeface="+mn-lt"/>
                        </a:rPr>
                        <a:t>HIV and Gender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b="1" i="0" u="none" strike="noStrike" dirty="0" smtClean="0">
                        <a:solidFill>
                          <a:srgbClr val="000000"/>
                        </a:solidFill>
                        <a:latin typeface="+mn-lt"/>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1" i="0" u="none" strike="noStrike" dirty="0" smtClean="0">
                          <a:solidFill>
                            <a:srgbClr val="000000"/>
                          </a:solidFill>
                          <a:latin typeface="+mn-lt"/>
                        </a:rPr>
                        <a:t>Men, Masculinities and Condoms</a:t>
                      </a:r>
                      <a:endParaRPr lang="en-ZA" sz="1800" b="1" dirty="0" smtClean="0">
                        <a:latin typeface="+mn-lt"/>
                      </a:endParaRPr>
                    </a:p>
                    <a:p>
                      <a:endParaRPr lang="en-ZA" sz="1800" b="1" dirty="0">
                        <a:latin typeface="+mn-lt"/>
                      </a:endParaRPr>
                    </a:p>
                  </a:txBody>
                  <a:tcPr/>
                </a:tc>
              </a:tr>
              <a:tr h="705085">
                <a:tc>
                  <a:txBody>
                    <a:bodyPr/>
                    <a:lstStyle/>
                    <a:p>
                      <a:r>
                        <a:rPr lang="en-US" sz="1800" b="1" i="0" u="none" strike="noStrike" dirty="0" smtClean="0">
                          <a:solidFill>
                            <a:srgbClr val="000000"/>
                          </a:solidFill>
                          <a:latin typeface="+mn-lt"/>
                        </a:rPr>
                        <a:t>NSP</a:t>
                      </a:r>
                      <a:r>
                        <a:rPr lang="en-US" sz="1800" b="1" i="0" u="none" strike="noStrike" baseline="0" dirty="0" smtClean="0">
                          <a:solidFill>
                            <a:srgbClr val="000000"/>
                          </a:solidFill>
                          <a:latin typeface="+mn-lt"/>
                        </a:rPr>
                        <a:t> a</a:t>
                      </a:r>
                      <a:r>
                        <a:rPr lang="en-US" sz="1800" b="1" i="0" u="none" strike="noStrike" dirty="0" smtClean="0">
                          <a:solidFill>
                            <a:srgbClr val="000000"/>
                          </a:solidFill>
                          <a:latin typeface="+mn-lt"/>
                        </a:rPr>
                        <a:t>ttempts to challenge or transform gender norms</a:t>
                      </a:r>
                      <a:endParaRPr lang="en-ZA" sz="1800" b="1" dirty="0">
                        <a:latin typeface="+mn-lt"/>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1" i="0" u="none" strike="noStrike" dirty="0" smtClean="0">
                          <a:solidFill>
                            <a:srgbClr val="000000"/>
                          </a:solidFill>
                          <a:latin typeface="+mn-lt"/>
                        </a:rPr>
                        <a:t>Men’s use of VCT</a:t>
                      </a:r>
                      <a:endParaRPr lang="en-ZA" sz="1800" b="1" dirty="0" smtClean="0">
                        <a:latin typeface="+mn-lt"/>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ZA" sz="1800" b="1" dirty="0">
                        <a:latin typeface="+mn-lt"/>
                      </a:endParaRPr>
                    </a:p>
                  </a:txBody>
                  <a:tcPr/>
                </a:tc>
              </a:tr>
              <a:tr h="70508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1" i="0" u="none" strike="noStrike" dirty="0" smtClean="0">
                          <a:solidFill>
                            <a:srgbClr val="000000"/>
                          </a:solidFill>
                          <a:latin typeface="+mn-lt"/>
                        </a:rPr>
                        <a:t>Engaging men for prevention of GBV </a:t>
                      </a:r>
                      <a:endParaRPr lang="en-ZA" sz="1800" b="1" dirty="0" smtClean="0">
                        <a:latin typeface="+mn-lt"/>
                      </a:endParaRPr>
                    </a:p>
                    <a:p>
                      <a:endParaRPr lang="en-ZA" sz="1800" b="1" dirty="0">
                        <a:latin typeface="+mn-lt"/>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1" i="0" u="none" strike="noStrike" dirty="0" smtClean="0">
                          <a:solidFill>
                            <a:srgbClr val="000000"/>
                          </a:solidFill>
                          <a:latin typeface="+mn-lt"/>
                        </a:rPr>
                        <a:t>Addresses the needs of marginalized men &amp; boys</a:t>
                      </a:r>
                      <a:endParaRPr lang="en-ZA" sz="1800" b="1" dirty="0" smtClean="0">
                        <a:latin typeface="+mn-lt"/>
                      </a:endParaRPr>
                    </a:p>
                  </a:txBody>
                  <a:tcPr/>
                </a:tc>
              </a:tr>
              <a:tr h="70508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1" i="0" u="none" strike="noStrike" dirty="0" smtClean="0">
                          <a:solidFill>
                            <a:srgbClr val="000000"/>
                          </a:solidFill>
                          <a:latin typeface="+mn-lt"/>
                        </a:rPr>
                        <a:t>Men’s support of PMTCT/Vertical</a:t>
                      </a:r>
                      <a:r>
                        <a:rPr lang="en-US" sz="1800" b="1" i="0" u="none" strike="noStrike" baseline="0" dirty="0" smtClean="0">
                          <a:solidFill>
                            <a:srgbClr val="000000"/>
                          </a:solidFill>
                          <a:latin typeface="+mn-lt"/>
                        </a:rPr>
                        <a:t> Transmission </a:t>
                      </a:r>
                      <a:endParaRPr lang="en-ZA" sz="1800" b="1" dirty="0" smtClean="0">
                        <a:latin typeface="+mn-lt"/>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1" i="0" u="none" strike="noStrike" dirty="0" smtClean="0">
                          <a:solidFill>
                            <a:srgbClr val="000000"/>
                          </a:solidFill>
                          <a:latin typeface="+mn-lt"/>
                        </a:rPr>
                        <a:t>Attempts to address barriers to men's use of treatment</a:t>
                      </a:r>
                      <a:endParaRPr lang="en-ZA" sz="1800" b="1" dirty="0" smtClean="0">
                        <a:latin typeface="+mn-lt"/>
                      </a:endParaRPr>
                    </a:p>
                  </a:txBody>
                  <a:tcPr/>
                </a:tc>
              </a:tr>
              <a:tr h="70348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1" i="0" u="none" strike="noStrike" dirty="0" smtClean="0">
                          <a:solidFill>
                            <a:srgbClr val="000000"/>
                          </a:solidFill>
                          <a:latin typeface="+mn-lt"/>
                        </a:rPr>
                        <a:t>Male circumcision</a:t>
                      </a:r>
                      <a:endParaRPr lang="en-ZA" sz="1800" b="1" dirty="0" smtClean="0">
                        <a:latin typeface="+mn-lt"/>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1" i="0" u="none" strike="noStrike" dirty="0" smtClean="0">
                          <a:solidFill>
                            <a:srgbClr val="000000"/>
                          </a:solidFill>
                          <a:latin typeface="+mn-lt"/>
                        </a:rPr>
                        <a:t>Attempts to increase men's involvement in the care economy</a:t>
                      </a:r>
                      <a:endParaRPr lang="en-ZA" sz="1800" b="1" dirty="0">
                        <a:latin typeface="+mn-lt"/>
                      </a:endParaRPr>
                    </a:p>
                  </a:txBody>
                  <a:tcPr/>
                </a:tc>
              </a:tr>
            </a:tbl>
          </a:graphicData>
        </a:graphic>
      </p:graphicFrame>
      <p:pic>
        <p:nvPicPr>
          <p:cNvPr id="7192" name="Picture 9" descr="image002"/>
          <p:cNvPicPr>
            <a:picLocks noChangeAspect="1" noChangeArrowheads="1"/>
          </p:cNvPicPr>
          <p:nvPr/>
        </p:nvPicPr>
        <p:blipFill>
          <a:blip r:embed="rId2" cstate="print"/>
          <a:srcRect/>
          <a:stretch>
            <a:fillRect/>
          </a:stretch>
        </p:blipFill>
        <p:spPr bwMode="auto">
          <a:xfrm>
            <a:off x="76200" y="6248400"/>
            <a:ext cx="1905000" cy="511175"/>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4"/>
          <p:cNvSpPr>
            <a:spLocks noChangeArrowheads="1"/>
          </p:cNvSpPr>
          <p:nvPr/>
        </p:nvSpPr>
        <p:spPr bwMode="auto">
          <a:xfrm>
            <a:off x="0" y="6781800"/>
            <a:ext cx="9144000" cy="76200"/>
          </a:xfrm>
          <a:prstGeom prst="rect">
            <a:avLst/>
          </a:prstGeom>
          <a:solidFill>
            <a:srgbClr val="FF8605"/>
          </a:solidFill>
          <a:ln w="9525">
            <a:noFill/>
            <a:miter lim="800000"/>
            <a:headEnd/>
            <a:tailEnd/>
          </a:ln>
        </p:spPr>
        <p:txBody>
          <a:bodyPr wrap="none" anchor="ctr"/>
          <a:lstStyle/>
          <a:p>
            <a:pPr algn="ctr" eaLnBrk="0" hangingPunct="0"/>
            <a:endParaRPr lang="en-US"/>
          </a:p>
        </p:txBody>
      </p:sp>
      <p:sp>
        <p:nvSpPr>
          <p:cNvPr id="9219" name="Title 5"/>
          <p:cNvSpPr>
            <a:spLocks noGrp="1"/>
          </p:cNvSpPr>
          <p:nvPr>
            <p:ph type="title"/>
          </p:nvPr>
        </p:nvSpPr>
        <p:spPr>
          <a:xfrm>
            <a:off x="5867400" y="381000"/>
            <a:ext cx="2898775" cy="838200"/>
          </a:xfrm>
        </p:spPr>
        <p:txBody>
          <a:bodyPr/>
          <a:lstStyle/>
          <a:p>
            <a:pPr eaLnBrk="1" hangingPunct="1"/>
            <a:endParaRPr lang="en-ZA" smtClean="0"/>
          </a:p>
        </p:txBody>
      </p:sp>
      <p:graphicFrame>
        <p:nvGraphicFramePr>
          <p:cNvPr id="5" name="Table 4"/>
          <p:cNvGraphicFramePr>
            <a:graphicFrameLocks noGrp="1"/>
          </p:cNvGraphicFramePr>
          <p:nvPr/>
        </p:nvGraphicFramePr>
        <p:xfrm>
          <a:off x="228600" y="258763"/>
          <a:ext cx="8610608" cy="6598982"/>
        </p:xfrm>
        <a:graphic>
          <a:graphicData uri="http://schemas.openxmlformats.org/drawingml/2006/table">
            <a:tbl>
              <a:tblPr/>
              <a:tblGrid>
                <a:gridCol w="920758"/>
                <a:gridCol w="768985"/>
                <a:gridCol w="768985"/>
                <a:gridCol w="768985"/>
                <a:gridCol w="768985"/>
                <a:gridCol w="768985"/>
                <a:gridCol w="796917"/>
                <a:gridCol w="741053"/>
                <a:gridCol w="782947"/>
                <a:gridCol w="755023"/>
                <a:gridCol w="768985"/>
              </a:tblGrid>
              <a:tr h="687125">
                <a:tc>
                  <a:txBody>
                    <a:bodyPr/>
                    <a:lstStyle/>
                    <a:p>
                      <a:pPr algn="ctr" fontAlgn="ctr"/>
                      <a:r>
                        <a:rPr lang="en-GB" sz="3200" b="1" i="0" u="none" strike="noStrike" dirty="0">
                          <a:solidFill>
                            <a:srgbClr val="000000"/>
                          </a:solidFill>
                          <a:latin typeface="Calibri"/>
                        </a:rPr>
                        <a:t>HIV</a:t>
                      </a:r>
                    </a:p>
                  </a:txBody>
                  <a:tcPr marL="5373" marR="5373" marT="537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fontAlgn="ctr"/>
                      <a:r>
                        <a:rPr lang="en-ZA" sz="1100" kern="1200" dirty="0" smtClean="0">
                          <a:solidFill>
                            <a:schemeClr val="tx1"/>
                          </a:solidFill>
                          <a:latin typeface="+mn-lt"/>
                          <a:ea typeface="+mn-ea"/>
                          <a:cs typeface="+mn-cs"/>
                        </a:rPr>
                        <a:t>Links between HIV and </a:t>
                      </a:r>
                      <a:r>
                        <a:rPr lang="en-ZA" sz="1100" b="1" kern="1200" dirty="0" smtClean="0">
                          <a:solidFill>
                            <a:schemeClr val="tx1"/>
                          </a:solidFill>
                          <a:latin typeface="+mn-lt"/>
                          <a:ea typeface="+mn-ea"/>
                          <a:cs typeface="+mn-cs"/>
                        </a:rPr>
                        <a:t>Gender</a:t>
                      </a:r>
                      <a:r>
                        <a:rPr lang="en-ZA" sz="1100" kern="1200" dirty="0" smtClean="0">
                          <a:solidFill>
                            <a:schemeClr val="tx1"/>
                          </a:solidFill>
                          <a:latin typeface="+mn-lt"/>
                          <a:ea typeface="+mn-ea"/>
                          <a:cs typeface="+mn-cs"/>
                        </a:rPr>
                        <a:t> addressed</a:t>
                      </a:r>
                      <a:endParaRPr lang="en-GB" sz="1100" b="1" i="0" u="none" strike="noStrike" dirty="0">
                        <a:solidFill>
                          <a:srgbClr val="000000"/>
                        </a:solidFill>
                        <a:latin typeface="Calibri"/>
                      </a:endParaRPr>
                    </a:p>
                  </a:txBody>
                  <a:tcPr marL="5373" marR="5373" marT="537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fontAlgn="ctr"/>
                      <a:r>
                        <a:rPr lang="en-ZA" sz="1100" kern="1200" dirty="0" smtClean="0">
                          <a:solidFill>
                            <a:schemeClr val="tx1"/>
                          </a:solidFill>
                          <a:latin typeface="+mn-lt"/>
                          <a:ea typeface="+mn-ea"/>
                          <a:cs typeface="+mn-cs"/>
                        </a:rPr>
                        <a:t>Plans made to challenge or </a:t>
                      </a:r>
                      <a:r>
                        <a:rPr lang="en-ZA" sz="1100" b="1" kern="1200" dirty="0" smtClean="0">
                          <a:solidFill>
                            <a:schemeClr val="tx1"/>
                          </a:solidFill>
                          <a:latin typeface="+mn-lt"/>
                          <a:ea typeface="+mn-ea"/>
                          <a:cs typeface="+mn-cs"/>
                        </a:rPr>
                        <a:t>transform</a:t>
                      </a:r>
                      <a:r>
                        <a:rPr lang="en-ZA" sz="1100" kern="1200" dirty="0" smtClean="0">
                          <a:solidFill>
                            <a:schemeClr val="tx1"/>
                          </a:solidFill>
                          <a:latin typeface="+mn-lt"/>
                          <a:ea typeface="+mn-ea"/>
                          <a:cs typeface="+mn-cs"/>
                        </a:rPr>
                        <a:t> </a:t>
                      </a:r>
                      <a:r>
                        <a:rPr lang="en-ZA" sz="1100" b="1" kern="1200" dirty="0" smtClean="0">
                          <a:solidFill>
                            <a:schemeClr val="tx1"/>
                          </a:solidFill>
                          <a:latin typeface="+mn-lt"/>
                          <a:ea typeface="+mn-ea"/>
                          <a:cs typeface="+mn-cs"/>
                        </a:rPr>
                        <a:t>Gender Norms</a:t>
                      </a:r>
                      <a:endParaRPr lang="en-US" sz="1100" b="1" i="0" u="none" strike="noStrike" dirty="0">
                        <a:solidFill>
                          <a:srgbClr val="000000"/>
                        </a:solidFill>
                        <a:latin typeface="Calibri"/>
                      </a:endParaRPr>
                    </a:p>
                  </a:txBody>
                  <a:tcPr marL="5373" marR="5373" marT="53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fontAlgn="ctr"/>
                      <a:r>
                        <a:rPr lang="en-ZA" sz="1100" kern="1200" dirty="0" smtClean="0">
                          <a:solidFill>
                            <a:schemeClr val="tx1"/>
                          </a:solidFill>
                          <a:latin typeface="+mn-lt"/>
                          <a:ea typeface="+mn-ea"/>
                          <a:cs typeface="+mn-cs"/>
                        </a:rPr>
                        <a:t>Plans made to engage with men for prevention of </a:t>
                      </a:r>
                      <a:r>
                        <a:rPr lang="en-ZA" sz="1100" b="1" kern="1200" dirty="0" smtClean="0">
                          <a:solidFill>
                            <a:schemeClr val="tx1"/>
                          </a:solidFill>
                          <a:latin typeface="+mn-lt"/>
                          <a:ea typeface="+mn-ea"/>
                          <a:cs typeface="+mn-cs"/>
                        </a:rPr>
                        <a:t>GBV</a:t>
                      </a:r>
                      <a:endParaRPr lang="en-US" sz="1100" b="1" i="0" u="none" strike="noStrike" dirty="0">
                        <a:solidFill>
                          <a:srgbClr val="000000"/>
                        </a:solidFill>
                        <a:latin typeface="Calibri"/>
                      </a:endParaRPr>
                    </a:p>
                  </a:txBody>
                  <a:tcPr marL="5373" marR="5373" marT="53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fontAlgn="ctr"/>
                      <a:r>
                        <a:rPr lang="en-ZA" sz="1100" kern="1200" dirty="0" smtClean="0">
                          <a:solidFill>
                            <a:schemeClr val="tx1"/>
                          </a:solidFill>
                          <a:latin typeface="+mn-lt"/>
                          <a:ea typeface="+mn-ea"/>
                          <a:cs typeface="+mn-cs"/>
                        </a:rPr>
                        <a:t>Benefit of engaging with men to support </a:t>
                      </a:r>
                      <a:r>
                        <a:rPr lang="en-ZA" sz="1100" b="1" kern="1200" dirty="0" smtClean="0">
                          <a:solidFill>
                            <a:schemeClr val="tx1"/>
                          </a:solidFill>
                          <a:latin typeface="+mn-lt"/>
                          <a:ea typeface="+mn-ea"/>
                          <a:cs typeface="+mn-cs"/>
                        </a:rPr>
                        <a:t>PMTCT</a:t>
                      </a:r>
                      <a:r>
                        <a:rPr lang="en-ZA" sz="1100" kern="1200" dirty="0" smtClean="0">
                          <a:solidFill>
                            <a:schemeClr val="tx1"/>
                          </a:solidFill>
                          <a:latin typeface="+mn-lt"/>
                          <a:ea typeface="+mn-ea"/>
                          <a:cs typeface="+mn-cs"/>
                        </a:rPr>
                        <a:t> processes recognised</a:t>
                      </a:r>
                      <a:endParaRPr lang="en-GB" sz="1100" b="1" i="0" u="none" strike="noStrike" dirty="0">
                        <a:solidFill>
                          <a:srgbClr val="000000"/>
                        </a:solidFill>
                        <a:latin typeface="Calibri"/>
                      </a:endParaRPr>
                    </a:p>
                  </a:txBody>
                  <a:tcPr marL="5373" marR="5373" marT="53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fontAlgn="ctr"/>
                      <a:r>
                        <a:rPr lang="en-ZA" sz="1100" b="1" kern="1200" dirty="0" smtClean="0">
                          <a:solidFill>
                            <a:schemeClr val="tx1"/>
                          </a:solidFill>
                          <a:latin typeface="+mn-lt"/>
                          <a:ea typeface="+mn-ea"/>
                          <a:cs typeface="+mn-cs"/>
                        </a:rPr>
                        <a:t>Male circumcision</a:t>
                      </a:r>
                      <a:r>
                        <a:rPr lang="en-ZA" sz="1100" kern="1200" dirty="0" smtClean="0">
                          <a:solidFill>
                            <a:schemeClr val="tx1"/>
                          </a:solidFill>
                          <a:latin typeface="+mn-lt"/>
                          <a:ea typeface="+mn-ea"/>
                          <a:cs typeface="+mn-cs"/>
                        </a:rPr>
                        <a:t> roll-out prioritised, including gender equality education</a:t>
                      </a:r>
                      <a:endParaRPr lang="en-GB" sz="1100" b="1" i="0" u="none" strike="noStrike" dirty="0">
                        <a:solidFill>
                          <a:srgbClr val="000000"/>
                        </a:solidFill>
                        <a:latin typeface="Calibri"/>
                      </a:endParaRPr>
                    </a:p>
                  </a:txBody>
                  <a:tcPr marL="5373" marR="5373" marT="53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fontAlgn="ctr"/>
                      <a:r>
                        <a:rPr lang="en-ZA" sz="1100" kern="1200" dirty="0" smtClean="0">
                          <a:solidFill>
                            <a:schemeClr val="tx1"/>
                          </a:solidFill>
                          <a:latin typeface="+mn-lt"/>
                          <a:ea typeface="+mn-ea"/>
                          <a:cs typeface="+mn-cs"/>
                        </a:rPr>
                        <a:t>Plans made to address men’s attitudes towards </a:t>
                      </a:r>
                      <a:r>
                        <a:rPr lang="en-ZA" sz="1100" b="1" kern="1200" dirty="0" smtClean="0">
                          <a:solidFill>
                            <a:schemeClr val="tx1"/>
                          </a:solidFill>
                          <a:latin typeface="+mn-lt"/>
                          <a:ea typeface="+mn-ea"/>
                          <a:cs typeface="+mn-cs"/>
                        </a:rPr>
                        <a:t>Condoms</a:t>
                      </a:r>
                      <a:endParaRPr lang="en-GB" sz="1100" b="1" i="0" u="none" strike="noStrike" dirty="0">
                        <a:solidFill>
                          <a:srgbClr val="000000"/>
                        </a:solidFill>
                        <a:latin typeface="Calibri"/>
                      </a:endParaRPr>
                    </a:p>
                  </a:txBody>
                  <a:tcPr marL="5373" marR="5373" marT="53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fontAlgn="ctr"/>
                      <a:r>
                        <a:rPr lang="en-ZA" sz="1100" kern="1200" dirty="0" smtClean="0">
                          <a:solidFill>
                            <a:schemeClr val="tx1"/>
                          </a:solidFill>
                          <a:latin typeface="+mn-lt"/>
                          <a:ea typeface="+mn-ea"/>
                          <a:cs typeface="+mn-cs"/>
                        </a:rPr>
                        <a:t>Plans made to target men for </a:t>
                      </a:r>
                      <a:r>
                        <a:rPr lang="en-ZA" sz="1100" b="1" kern="1200" dirty="0" smtClean="0">
                          <a:solidFill>
                            <a:schemeClr val="tx1"/>
                          </a:solidFill>
                          <a:latin typeface="+mn-lt"/>
                          <a:ea typeface="+mn-ea"/>
                          <a:cs typeface="+mn-cs"/>
                        </a:rPr>
                        <a:t>VCT</a:t>
                      </a:r>
                      <a:r>
                        <a:rPr lang="en-ZA" sz="1100" kern="1200" dirty="0" smtClean="0">
                          <a:solidFill>
                            <a:schemeClr val="tx1"/>
                          </a:solidFill>
                          <a:latin typeface="+mn-lt"/>
                          <a:ea typeface="+mn-ea"/>
                          <a:cs typeface="+mn-cs"/>
                        </a:rPr>
                        <a:t> and address health seeking behaviour</a:t>
                      </a:r>
                      <a:endParaRPr lang="en-GB" sz="1100" b="1" i="0" u="none" strike="noStrike" dirty="0">
                        <a:solidFill>
                          <a:srgbClr val="000000"/>
                        </a:solidFill>
                        <a:latin typeface="Calibri"/>
                      </a:endParaRPr>
                    </a:p>
                  </a:txBody>
                  <a:tcPr marL="5373" marR="5373" marT="53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fontAlgn="ctr"/>
                      <a:r>
                        <a:rPr lang="en-ZA" sz="1100" b="1" kern="1200" dirty="0" smtClean="0">
                          <a:solidFill>
                            <a:schemeClr val="tx1"/>
                          </a:solidFill>
                          <a:latin typeface="+mn-lt"/>
                          <a:ea typeface="+mn-ea"/>
                          <a:cs typeface="+mn-cs"/>
                        </a:rPr>
                        <a:t>Marginalized men’s </a:t>
                      </a:r>
                      <a:r>
                        <a:rPr lang="en-ZA" sz="1100" kern="1200" dirty="0" smtClean="0">
                          <a:solidFill>
                            <a:schemeClr val="tx1"/>
                          </a:solidFill>
                          <a:latin typeface="+mn-lt"/>
                          <a:ea typeface="+mn-ea"/>
                          <a:cs typeface="+mn-cs"/>
                        </a:rPr>
                        <a:t>needs accounted for (e.g. Prisoners, MSM, refugees and IDUs)</a:t>
                      </a:r>
                      <a:endParaRPr lang="en-GB" sz="1100" b="1" i="0" u="none" strike="noStrike" dirty="0">
                        <a:solidFill>
                          <a:srgbClr val="000000"/>
                        </a:solidFill>
                        <a:latin typeface="Calibri"/>
                      </a:endParaRPr>
                    </a:p>
                  </a:txBody>
                  <a:tcPr marL="5373" marR="5373" marT="53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fontAlgn="ctr"/>
                      <a:r>
                        <a:rPr lang="en-ZA" sz="1100" kern="1200" dirty="0" smtClean="0">
                          <a:solidFill>
                            <a:schemeClr val="tx1"/>
                          </a:solidFill>
                          <a:latin typeface="+mn-lt"/>
                          <a:ea typeface="+mn-ea"/>
                          <a:cs typeface="+mn-cs"/>
                        </a:rPr>
                        <a:t>Plans made to target men for </a:t>
                      </a:r>
                      <a:r>
                        <a:rPr lang="en-ZA" sz="1100" b="1" kern="1200" dirty="0" smtClean="0">
                          <a:solidFill>
                            <a:schemeClr val="tx1"/>
                          </a:solidFill>
                          <a:latin typeface="+mn-lt"/>
                          <a:ea typeface="+mn-ea"/>
                          <a:cs typeface="+mn-cs"/>
                        </a:rPr>
                        <a:t>Treatment</a:t>
                      </a:r>
                      <a:r>
                        <a:rPr lang="en-ZA" sz="1100" kern="1200" dirty="0" smtClean="0">
                          <a:solidFill>
                            <a:schemeClr val="tx1"/>
                          </a:solidFill>
                          <a:latin typeface="+mn-lt"/>
                          <a:ea typeface="+mn-ea"/>
                          <a:cs typeface="+mn-cs"/>
                        </a:rPr>
                        <a:t> and address health seeking behaviour</a:t>
                      </a:r>
                      <a:r>
                        <a:rPr lang="en-GB" sz="1100" b="1" i="0" u="none" strike="noStrike" dirty="0" smtClean="0">
                          <a:solidFill>
                            <a:srgbClr val="000000"/>
                          </a:solidFill>
                          <a:latin typeface="Calibri"/>
                        </a:rPr>
                        <a:t> </a:t>
                      </a:r>
                      <a:endParaRPr lang="en-GB" sz="1100" b="1" i="0" u="none" strike="noStrike" dirty="0">
                        <a:solidFill>
                          <a:srgbClr val="000000"/>
                        </a:solidFill>
                        <a:latin typeface="Calibri"/>
                      </a:endParaRPr>
                    </a:p>
                  </a:txBody>
                  <a:tcPr marL="5373" marR="5373" marT="53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r>
                        <a:rPr lang="en-ZA" sz="1100" kern="1200" dirty="0" smtClean="0">
                          <a:solidFill>
                            <a:schemeClr val="tx1"/>
                          </a:solidFill>
                          <a:latin typeface="+mn-lt"/>
                          <a:ea typeface="+mn-ea"/>
                          <a:cs typeface="+mn-cs"/>
                        </a:rPr>
                        <a:t>Plans made to encourage and enable men to become involved in  </a:t>
                      </a:r>
                      <a:r>
                        <a:rPr lang="en-ZA" sz="1100" b="1" kern="1200" dirty="0" err="1" smtClean="0">
                          <a:solidFill>
                            <a:schemeClr val="tx1"/>
                          </a:solidFill>
                          <a:latin typeface="+mn-lt"/>
                          <a:ea typeface="+mn-ea"/>
                          <a:cs typeface="+mn-cs"/>
                        </a:rPr>
                        <a:t>Carework</a:t>
                      </a:r>
                      <a:endParaRPr lang="en-ZA" sz="1100" kern="1200" dirty="0">
                        <a:solidFill>
                          <a:schemeClr val="tx1"/>
                        </a:solidFill>
                        <a:latin typeface="+mn-lt"/>
                        <a:ea typeface="+mn-ea"/>
                        <a:cs typeface="+mn-cs"/>
                      </a:endParaRPr>
                    </a:p>
                  </a:txBody>
                  <a:tcPr marL="5373" marR="5373" marT="537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151073">
                <a:tc>
                  <a:txBody>
                    <a:bodyPr/>
                    <a:lstStyle/>
                    <a:p>
                      <a:pPr algn="l" fontAlgn="t"/>
                      <a:r>
                        <a:rPr lang="en-GB" sz="1200" b="1" i="0" u="none" strike="noStrike">
                          <a:solidFill>
                            <a:srgbClr val="000000"/>
                          </a:solidFill>
                          <a:latin typeface="Calibri"/>
                        </a:rPr>
                        <a:t>Burundi </a:t>
                      </a:r>
                    </a:p>
                  </a:txBody>
                  <a:tcPr marL="5373" marR="5373" marT="5373"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n-GB" sz="500" b="0" i="0" u="none" strike="noStrike" dirty="0">
                          <a:solidFill>
                            <a:srgbClr val="000000"/>
                          </a:solidFill>
                          <a:latin typeface="Calibri"/>
                        </a:rPr>
                        <a:t>in translation</a:t>
                      </a:r>
                    </a:p>
                  </a:txBody>
                  <a:tcPr marL="5373" marR="5373" marT="537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EAEA"/>
                    </a:solidFill>
                  </a:tcPr>
                </a:tc>
                <a:tc>
                  <a:txBody>
                    <a:bodyPr/>
                    <a:lstStyle/>
                    <a:p>
                      <a:pPr algn="ctr" fontAlgn="ctr"/>
                      <a:r>
                        <a:rPr lang="en-GB" sz="500" b="0" i="0" u="none" strike="noStrike">
                          <a:solidFill>
                            <a:srgbClr val="000000"/>
                          </a:solidFill>
                          <a:latin typeface="Calibri"/>
                        </a:rPr>
                        <a:t> </a:t>
                      </a:r>
                    </a:p>
                  </a:txBody>
                  <a:tcPr marL="5373" marR="5373" marT="53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EAEA"/>
                    </a:solidFill>
                  </a:tcPr>
                </a:tc>
                <a:tc>
                  <a:txBody>
                    <a:bodyPr/>
                    <a:lstStyle/>
                    <a:p>
                      <a:pPr algn="ctr" fontAlgn="ctr"/>
                      <a:r>
                        <a:rPr lang="en-GB" sz="500" b="0" i="0" u="none" strike="noStrike">
                          <a:solidFill>
                            <a:srgbClr val="000000"/>
                          </a:solidFill>
                          <a:latin typeface="Calibri"/>
                        </a:rPr>
                        <a:t> </a:t>
                      </a:r>
                    </a:p>
                  </a:txBody>
                  <a:tcPr marL="5373" marR="5373" marT="53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EAEA"/>
                    </a:solidFill>
                  </a:tcPr>
                </a:tc>
                <a:tc>
                  <a:txBody>
                    <a:bodyPr/>
                    <a:lstStyle/>
                    <a:p>
                      <a:pPr algn="ctr" fontAlgn="ctr"/>
                      <a:r>
                        <a:rPr lang="en-GB" sz="500" b="0" i="0" u="none" strike="noStrike">
                          <a:solidFill>
                            <a:srgbClr val="000000"/>
                          </a:solidFill>
                          <a:latin typeface="Calibri"/>
                        </a:rPr>
                        <a:t> </a:t>
                      </a:r>
                    </a:p>
                  </a:txBody>
                  <a:tcPr marL="5373" marR="5373" marT="53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EAEA"/>
                    </a:solidFill>
                  </a:tcPr>
                </a:tc>
                <a:tc>
                  <a:txBody>
                    <a:bodyPr/>
                    <a:lstStyle/>
                    <a:p>
                      <a:pPr algn="ctr" fontAlgn="ctr"/>
                      <a:r>
                        <a:rPr lang="en-GB" sz="500" b="0" i="0" u="none" strike="noStrike">
                          <a:solidFill>
                            <a:srgbClr val="000000"/>
                          </a:solidFill>
                          <a:latin typeface="Calibri"/>
                        </a:rPr>
                        <a:t> </a:t>
                      </a:r>
                    </a:p>
                  </a:txBody>
                  <a:tcPr marL="5373" marR="5373" marT="53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EAEA"/>
                    </a:solidFill>
                  </a:tcPr>
                </a:tc>
                <a:tc>
                  <a:txBody>
                    <a:bodyPr/>
                    <a:lstStyle/>
                    <a:p>
                      <a:pPr algn="ctr" fontAlgn="ctr"/>
                      <a:r>
                        <a:rPr lang="en-GB" sz="500" b="0" i="0" u="none" strike="noStrike">
                          <a:solidFill>
                            <a:srgbClr val="000000"/>
                          </a:solidFill>
                          <a:latin typeface="Calibri"/>
                        </a:rPr>
                        <a:t> </a:t>
                      </a:r>
                    </a:p>
                  </a:txBody>
                  <a:tcPr marL="5373" marR="5373" marT="53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EAEA"/>
                    </a:solidFill>
                  </a:tcPr>
                </a:tc>
                <a:tc>
                  <a:txBody>
                    <a:bodyPr/>
                    <a:lstStyle/>
                    <a:p>
                      <a:pPr algn="ctr" fontAlgn="ctr"/>
                      <a:r>
                        <a:rPr lang="en-GB" sz="500" b="0" i="0" u="none" strike="noStrike">
                          <a:solidFill>
                            <a:srgbClr val="000000"/>
                          </a:solidFill>
                          <a:latin typeface="Calibri"/>
                        </a:rPr>
                        <a:t> </a:t>
                      </a:r>
                    </a:p>
                  </a:txBody>
                  <a:tcPr marL="5373" marR="5373" marT="53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EAEA"/>
                    </a:solidFill>
                  </a:tcPr>
                </a:tc>
                <a:tc>
                  <a:txBody>
                    <a:bodyPr/>
                    <a:lstStyle/>
                    <a:p>
                      <a:pPr algn="ctr" fontAlgn="ctr"/>
                      <a:r>
                        <a:rPr lang="en-GB" sz="500" b="0" i="0" u="none" strike="noStrike">
                          <a:solidFill>
                            <a:srgbClr val="000000"/>
                          </a:solidFill>
                          <a:latin typeface="Calibri"/>
                        </a:rPr>
                        <a:t> </a:t>
                      </a:r>
                    </a:p>
                  </a:txBody>
                  <a:tcPr marL="5373" marR="5373" marT="53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EAEA"/>
                    </a:solidFill>
                  </a:tcPr>
                </a:tc>
                <a:tc>
                  <a:txBody>
                    <a:bodyPr/>
                    <a:lstStyle/>
                    <a:p>
                      <a:pPr algn="ctr" fontAlgn="ctr"/>
                      <a:r>
                        <a:rPr lang="en-GB" sz="500" b="0" i="0" u="none" strike="noStrike">
                          <a:solidFill>
                            <a:srgbClr val="000000"/>
                          </a:solidFill>
                          <a:latin typeface="Calibri"/>
                        </a:rPr>
                        <a:t> </a:t>
                      </a:r>
                    </a:p>
                  </a:txBody>
                  <a:tcPr marL="5373" marR="5373" marT="53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EAEA"/>
                    </a:solidFill>
                  </a:tcPr>
                </a:tc>
                <a:tc>
                  <a:txBody>
                    <a:bodyPr/>
                    <a:lstStyle/>
                    <a:p>
                      <a:pPr algn="ctr" fontAlgn="ctr"/>
                      <a:r>
                        <a:rPr lang="en-GB" sz="500" b="0" i="0" u="none" strike="noStrike">
                          <a:solidFill>
                            <a:srgbClr val="000000"/>
                          </a:solidFill>
                          <a:latin typeface="Calibri"/>
                        </a:rPr>
                        <a:t> </a:t>
                      </a:r>
                    </a:p>
                  </a:txBody>
                  <a:tcPr marL="5373" marR="5373" marT="537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EAEA"/>
                    </a:solidFill>
                  </a:tcPr>
                </a:tc>
              </a:tr>
              <a:tr h="348401">
                <a:tc>
                  <a:txBody>
                    <a:bodyPr/>
                    <a:lstStyle/>
                    <a:p>
                      <a:pPr algn="l" fontAlgn="t"/>
                      <a:r>
                        <a:rPr lang="en-GB" sz="1200" b="1" i="0" u="none" strike="noStrike" dirty="0">
                          <a:solidFill>
                            <a:srgbClr val="000000"/>
                          </a:solidFill>
                          <a:latin typeface="Calibri"/>
                        </a:rPr>
                        <a:t>Cote D’Ivoire</a:t>
                      </a:r>
                      <a:r>
                        <a:rPr lang="en-GB" sz="1200" b="0" i="0" u="none" strike="noStrike" dirty="0">
                          <a:solidFill>
                            <a:srgbClr val="000000"/>
                          </a:solidFill>
                          <a:latin typeface="Calibri"/>
                        </a:rPr>
                        <a:t>  2006-2010</a:t>
                      </a:r>
                    </a:p>
                  </a:txBody>
                  <a:tcPr marL="5373" marR="5373" marT="5373"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n-GB" sz="500" b="0" i="0" u="none" strike="noStrike" dirty="0">
                          <a:solidFill>
                            <a:srgbClr val="000000"/>
                          </a:solidFill>
                          <a:latin typeface="Calibri"/>
                        </a:rPr>
                        <a:t> </a:t>
                      </a:r>
                    </a:p>
                  </a:txBody>
                  <a:tcPr marL="5373" marR="5373" marT="537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ctr"/>
                      <a:r>
                        <a:rPr lang="en-GB" sz="500" b="0" i="0" u="none" strike="noStrike">
                          <a:solidFill>
                            <a:srgbClr val="000000"/>
                          </a:solidFill>
                          <a:latin typeface="Calibri"/>
                        </a:rPr>
                        <a:t> </a:t>
                      </a:r>
                    </a:p>
                  </a:txBody>
                  <a:tcPr marL="5373" marR="5373" marT="53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0000"/>
                    </a:solidFill>
                  </a:tcPr>
                </a:tc>
                <a:tc>
                  <a:txBody>
                    <a:bodyPr/>
                    <a:lstStyle/>
                    <a:p>
                      <a:pPr algn="ctr" fontAlgn="ctr"/>
                      <a:r>
                        <a:rPr lang="en-GB" sz="500" b="0" i="0" u="none" strike="noStrike">
                          <a:solidFill>
                            <a:srgbClr val="000000"/>
                          </a:solidFill>
                          <a:latin typeface="Calibri"/>
                        </a:rPr>
                        <a:t> </a:t>
                      </a:r>
                    </a:p>
                  </a:txBody>
                  <a:tcPr marL="5373" marR="5373" marT="53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0000"/>
                    </a:solidFill>
                  </a:tcPr>
                </a:tc>
                <a:tc>
                  <a:txBody>
                    <a:bodyPr/>
                    <a:lstStyle/>
                    <a:p>
                      <a:pPr algn="ctr" fontAlgn="ctr"/>
                      <a:r>
                        <a:rPr lang="en-GB" sz="500" b="0" i="0" u="none" strike="noStrike">
                          <a:solidFill>
                            <a:srgbClr val="000000"/>
                          </a:solidFill>
                          <a:latin typeface="Calibri"/>
                        </a:rPr>
                        <a:t> </a:t>
                      </a:r>
                    </a:p>
                  </a:txBody>
                  <a:tcPr marL="5373" marR="5373" marT="53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0000"/>
                    </a:solidFill>
                  </a:tcPr>
                </a:tc>
                <a:tc>
                  <a:txBody>
                    <a:bodyPr/>
                    <a:lstStyle/>
                    <a:p>
                      <a:pPr algn="ctr" fontAlgn="ctr"/>
                      <a:r>
                        <a:rPr lang="en-GB" sz="500" b="0" i="0" u="none" strike="noStrike">
                          <a:solidFill>
                            <a:srgbClr val="000000"/>
                          </a:solidFill>
                          <a:latin typeface="Calibri"/>
                        </a:rPr>
                        <a:t> </a:t>
                      </a:r>
                    </a:p>
                  </a:txBody>
                  <a:tcPr marL="5373" marR="5373" marT="53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0000"/>
                    </a:solidFill>
                  </a:tcPr>
                </a:tc>
                <a:tc>
                  <a:txBody>
                    <a:bodyPr/>
                    <a:lstStyle/>
                    <a:p>
                      <a:pPr algn="ctr" fontAlgn="ctr"/>
                      <a:r>
                        <a:rPr lang="en-GB" sz="500" b="0" i="0" u="none" strike="noStrike">
                          <a:solidFill>
                            <a:srgbClr val="000000"/>
                          </a:solidFill>
                          <a:latin typeface="Calibri"/>
                        </a:rPr>
                        <a:t> </a:t>
                      </a:r>
                    </a:p>
                  </a:txBody>
                  <a:tcPr marL="5373" marR="5373" marT="53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0000"/>
                    </a:solidFill>
                  </a:tcPr>
                </a:tc>
                <a:tc>
                  <a:txBody>
                    <a:bodyPr/>
                    <a:lstStyle/>
                    <a:p>
                      <a:pPr algn="ctr" fontAlgn="ctr"/>
                      <a:r>
                        <a:rPr lang="en-GB" sz="500" b="0" i="0" u="none" strike="noStrike">
                          <a:solidFill>
                            <a:srgbClr val="000000"/>
                          </a:solidFill>
                          <a:latin typeface="Calibri"/>
                        </a:rPr>
                        <a:t> </a:t>
                      </a:r>
                    </a:p>
                  </a:txBody>
                  <a:tcPr marL="5373" marR="5373" marT="53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0000"/>
                    </a:solidFill>
                  </a:tcPr>
                </a:tc>
                <a:tc>
                  <a:txBody>
                    <a:bodyPr/>
                    <a:lstStyle/>
                    <a:p>
                      <a:pPr algn="ctr" fontAlgn="ctr"/>
                      <a:r>
                        <a:rPr lang="en-GB" sz="500" b="0" i="0" u="none" strike="noStrike">
                          <a:solidFill>
                            <a:srgbClr val="000000"/>
                          </a:solidFill>
                          <a:latin typeface="Calibri"/>
                        </a:rPr>
                        <a:t> </a:t>
                      </a:r>
                    </a:p>
                  </a:txBody>
                  <a:tcPr marL="5373" marR="5373" marT="53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0000"/>
                    </a:solidFill>
                  </a:tcPr>
                </a:tc>
                <a:tc>
                  <a:txBody>
                    <a:bodyPr/>
                    <a:lstStyle/>
                    <a:p>
                      <a:pPr algn="ctr" fontAlgn="ctr"/>
                      <a:r>
                        <a:rPr lang="en-GB" sz="500" b="0" i="0" u="none" strike="noStrike">
                          <a:solidFill>
                            <a:srgbClr val="000000"/>
                          </a:solidFill>
                          <a:latin typeface="Calibri"/>
                        </a:rPr>
                        <a:t> </a:t>
                      </a:r>
                    </a:p>
                  </a:txBody>
                  <a:tcPr marL="5373" marR="5373" marT="53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0000"/>
                    </a:solidFill>
                  </a:tcPr>
                </a:tc>
                <a:tc>
                  <a:txBody>
                    <a:bodyPr/>
                    <a:lstStyle/>
                    <a:p>
                      <a:pPr algn="ctr" fontAlgn="ctr"/>
                      <a:r>
                        <a:rPr lang="en-GB" sz="500" b="0" i="0" u="none" strike="noStrike">
                          <a:solidFill>
                            <a:srgbClr val="000000"/>
                          </a:solidFill>
                          <a:latin typeface="Calibri"/>
                        </a:rPr>
                        <a:t> </a:t>
                      </a:r>
                    </a:p>
                  </a:txBody>
                  <a:tcPr marL="5373" marR="5373" marT="537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0000"/>
                    </a:solidFill>
                  </a:tcPr>
                </a:tc>
              </a:tr>
              <a:tr h="427760">
                <a:tc>
                  <a:txBody>
                    <a:bodyPr/>
                    <a:lstStyle/>
                    <a:p>
                      <a:pPr algn="l" fontAlgn="t"/>
                      <a:r>
                        <a:rPr lang="en-US" sz="1200" b="1" i="0" u="none" strike="noStrike" dirty="0">
                          <a:solidFill>
                            <a:srgbClr val="000000"/>
                          </a:solidFill>
                          <a:latin typeface="Calibri"/>
                        </a:rPr>
                        <a:t>Ethiopia</a:t>
                      </a:r>
                      <a:r>
                        <a:rPr lang="en-US" sz="1200" b="0" i="0" u="none" strike="noStrike" dirty="0">
                          <a:solidFill>
                            <a:srgbClr val="000000"/>
                          </a:solidFill>
                          <a:latin typeface="Calibri"/>
                        </a:rPr>
                        <a:t> </a:t>
                      </a:r>
                      <a:br>
                        <a:rPr lang="en-US" sz="1200" b="0" i="0" u="none" strike="noStrike" dirty="0">
                          <a:solidFill>
                            <a:srgbClr val="000000"/>
                          </a:solidFill>
                          <a:latin typeface="Calibri"/>
                        </a:rPr>
                      </a:br>
                      <a:r>
                        <a:rPr lang="en-US" sz="1200" b="0" i="0" u="none" strike="noStrike" dirty="0">
                          <a:solidFill>
                            <a:srgbClr val="000000"/>
                          </a:solidFill>
                          <a:latin typeface="Calibri"/>
                        </a:rPr>
                        <a:t>2009 – </a:t>
                      </a:r>
                      <a:r>
                        <a:rPr lang="en-US" sz="1200" b="0" i="0" u="none" strike="noStrike" dirty="0" smtClean="0">
                          <a:solidFill>
                            <a:srgbClr val="000000"/>
                          </a:solidFill>
                          <a:latin typeface="Calibri"/>
                        </a:rPr>
                        <a:t>2011 </a:t>
                      </a:r>
                      <a:endParaRPr lang="en-US" sz="1200" b="0" i="0" u="none" strike="noStrike" dirty="0">
                        <a:solidFill>
                          <a:srgbClr val="000000"/>
                        </a:solidFill>
                        <a:latin typeface="Calibri"/>
                      </a:endParaRPr>
                    </a:p>
                  </a:txBody>
                  <a:tcPr marL="5373" marR="5373" marT="5373"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n-GB" sz="500" b="0" i="0" u="none" strike="noStrike">
                          <a:solidFill>
                            <a:srgbClr val="000000"/>
                          </a:solidFill>
                          <a:latin typeface="Calibri"/>
                        </a:rPr>
                        <a:t> </a:t>
                      </a:r>
                    </a:p>
                  </a:txBody>
                  <a:tcPr marL="5373" marR="5373" marT="537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6600"/>
                    </a:solidFill>
                  </a:tcPr>
                </a:tc>
                <a:tc>
                  <a:txBody>
                    <a:bodyPr/>
                    <a:lstStyle/>
                    <a:p>
                      <a:pPr algn="ctr" fontAlgn="ctr"/>
                      <a:r>
                        <a:rPr lang="en-GB" sz="500" b="0" i="0" u="none" strike="noStrike" dirty="0">
                          <a:solidFill>
                            <a:srgbClr val="000000"/>
                          </a:solidFill>
                          <a:latin typeface="Calibri"/>
                        </a:rPr>
                        <a:t> </a:t>
                      </a:r>
                    </a:p>
                  </a:txBody>
                  <a:tcPr marL="5373" marR="5373" marT="53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0000"/>
                    </a:solidFill>
                  </a:tcPr>
                </a:tc>
                <a:tc>
                  <a:txBody>
                    <a:bodyPr/>
                    <a:lstStyle/>
                    <a:p>
                      <a:pPr algn="ctr" fontAlgn="ctr"/>
                      <a:r>
                        <a:rPr lang="en-GB" sz="500" b="0" i="0" u="none" strike="noStrike">
                          <a:solidFill>
                            <a:srgbClr val="000000"/>
                          </a:solidFill>
                          <a:latin typeface="Calibri"/>
                        </a:rPr>
                        <a:t> </a:t>
                      </a:r>
                    </a:p>
                  </a:txBody>
                  <a:tcPr marL="5373" marR="5373" marT="53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0000"/>
                    </a:solidFill>
                  </a:tcPr>
                </a:tc>
                <a:tc>
                  <a:txBody>
                    <a:bodyPr/>
                    <a:lstStyle/>
                    <a:p>
                      <a:pPr algn="ctr" fontAlgn="ctr"/>
                      <a:r>
                        <a:rPr lang="en-GB" sz="500" b="0" i="0" u="none" strike="noStrike">
                          <a:solidFill>
                            <a:srgbClr val="000000"/>
                          </a:solidFill>
                          <a:latin typeface="Calibri"/>
                        </a:rPr>
                        <a:t> </a:t>
                      </a:r>
                    </a:p>
                  </a:txBody>
                  <a:tcPr marL="5373" marR="5373" marT="53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0000"/>
                    </a:solidFill>
                  </a:tcPr>
                </a:tc>
                <a:tc>
                  <a:txBody>
                    <a:bodyPr/>
                    <a:lstStyle/>
                    <a:p>
                      <a:pPr algn="ctr" fontAlgn="ctr"/>
                      <a:r>
                        <a:rPr lang="en-GB" sz="500" b="0" i="0" u="none" strike="noStrike">
                          <a:solidFill>
                            <a:srgbClr val="000000"/>
                          </a:solidFill>
                          <a:latin typeface="Calibri"/>
                        </a:rPr>
                        <a:t> </a:t>
                      </a:r>
                    </a:p>
                  </a:txBody>
                  <a:tcPr marL="5373" marR="5373" marT="53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6600"/>
                    </a:solidFill>
                  </a:tcPr>
                </a:tc>
                <a:tc>
                  <a:txBody>
                    <a:bodyPr/>
                    <a:lstStyle/>
                    <a:p>
                      <a:pPr algn="ctr" fontAlgn="ctr"/>
                      <a:r>
                        <a:rPr lang="en-GB" sz="500" b="0" i="0" u="none" strike="noStrike">
                          <a:solidFill>
                            <a:srgbClr val="000000"/>
                          </a:solidFill>
                          <a:latin typeface="Calibri"/>
                        </a:rPr>
                        <a:t> </a:t>
                      </a:r>
                    </a:p>
                  </a:txBody>
                  <a:tcPr marL="5373" marR="5373" marT="53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0000"/>
                    </a:solidFill>
                  </a:tcPr>
                </a:tc>
                <a:tc>
                  <a:txBody>
                    <a:bodyPr/>
                    <a:lstStyle/>
                    <a:p>
                      <a:pPr algn="ctr" fontAlgn="ctr"/>
                      <a:r>
                        <a:rPr lang="en-GB" sz="500" b="0" i="0" u="none" strike="noStrike">
                          <a:solidFill>
                            <a:srgbClr val="000000"/>
                          </a:solidFill>
                          <a:latin typeface="Calibri"/>
                        </a:rPr>
                        <a:t> </a:t>
                      </a:r>
                    </a:p>
                  </a:txBody>
                  <a:tcPr marL="5373" marR="5373" marT="53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0000"/>
                    </a:solidFill>
                  </a:tcPr>
                </a:tc>
                <a:tc>
                  <a:txBody>
                    <a:bodyPr/>
                    <a:lstStyle/>
                    <a:p>
                      <a:pPr algn="ctr" fontAlgn="ctr"/>
                      <a:r>
                        <a:rPr lang="en-GB" sz="500" b="0" i="0" u="none" strike="noStrike">
                          <a:solidFill>
                            <a:srgbClr val="000000"/>
                          </a:solidFill>
                          <a:latin typeface="Calibri"/>
                        </a:rPr>
                        <a:t> </a:t>
                      </a:r>
                    </a:p>
                  </a:txBody>
                  <a:tcPr marL="5373" marR="5373" marT="53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6600"/>
                    </a:solidFill>
                  </a:tcPr>
                </a:tc>
                <a:tc>
                  <a:txBody>
                    <a:bodyPr/>
                    <a:lstStyle/>
                    <a:p>
                      <a:pPr algn="ctr" fontAlgn="ctr"/>
                      <a:r>
                        <a:rPr lang="en-GB" sz="500" b="0" i="0" u="none" strike="noStrike">
                          <a:solidFill>
                            <a:srgbClr val="000000"/>
                          </a:solidFill>
                          <a:latin typeface="Calibri"/>
                        </a:rPr>
                        <a:t> </a:t>
                      </a:r>
                    </a:p>
                  </a:txBody>
                  <a:tcPr marL="5373" marR="5373" marT="53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0000"/>
                    </a:solidFill>
                  </a:tcPr>
                </a:tc>
                <a:tc>
                  <a:txBody>
                    <a:bodyPr/>
                    <a:lstStyle/>
                    <a:p>
                      <a:pPr algn="ctr" fontAlgn="ctr"/>
                      <a:r>
                        <a:rPr lang="en-GB" sz="500" b="0" i="0" u="none" strike="noStrike">
                          <a:solidFill>
                            <a:srgbClr val="000000"/>
                          </a:solidFill>
                          <a:latin typeface="Calibri"/>
                        </a:rPr>
                        <a:t> </a:t>
                      </a:r>
                    </a:p>
                  </a:txBody>
                  <a:tcPr marL="5373" marR="5373" marT="537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0000"/>
                    </a:solidFill>
                  </a:tcPr>
                </a:tc>
              </a:tr>
              <a:tr h="348401">
                <a:tc>
                  <a:txBody>
                    <a:bodyPr/>
                    <a:lstStyle/>
                    <a:p>
                      <a:pPr algn="l" fontAlgn="t"/>
                      <a:r>
                        <a:rPr lang="en-GB" sz="1200" b="1" i="0" u="none" strike="noStrike" dirty="0">
                          <a:solidFill>
                            <a:srgbClr val="000000"/>
                          </a:solidFill>
                          <a:latin typeface="Calibri"/>
                        </a:rPr>
                        <a:t>Kenya</a:t>
                      </a:r>
                      <a:r>
                        <a:rPr lang="en-GB" sz="1200" b="0" i="0" u="none" strike="noStrike" dirty="0">
                          <a:solidFill>
                            <a:srgbClr val="000000"/>
                          </a:solidFill>
                          <a:latin typeface="Calibri"/>
                        </a:rPr>
                        <a:t>  </a:t>
                      </a:r>
                      <a:br>
                        <a:rPr lang="en-GB" sz="1200" b="0" i="0" u="none" strike="noStrike" dirty="0">
                          <a:solidFill>
                            <a:srgbClr val="000000"/>
                          </a:solidFill>
                          <a:latin typeface="Calibri"/>
                        </a:rPr>
                      </a:br>
                      <a:r>
                        <a:rPr lang="en-GB" sz="1200" b="0" i="0" u="none" strike="noStrike" dirty="0" smtClean="0">
                          <a:solidFill>
                            <a:srgbClr val="000000"/>
                          </a:solidFill>
                          <a:latin typeface="Calibri"/>
                        </a:rPr>
                        <a:t>2010 </a:t>
                      </a:r>
                      <a:r>
                        <a:rPr lang="en-GB" sz="1200" b="0" i="0" u="none" strike="noStrike" dirty="0">
                          <a:solidFill>
                            <a:srgbClr val="000000"/>
                          </a:solidFill>
                          <a:latin typeface="Calibri"/>
                        </a:rPr>
                        <a:t>– </a:t>
                      </a:r>
                      <a:r>
                        <a:rPr lang="en-GB" sz="1200" b="0" i="0" u="none" strike="noStrike" dirty="0" smtClean="0">
                          <a:solidFill>
                            <a:srgbClr val="000000"/>
                          </a:solidFill>
                          <a:latin typeface="Calibri"/>
                        </a:rPr>
                        <a:t>2013</a:t>
                      </a:r>
                      <a:endParaRPr lang="en-GB" sz="1200" b="0" i="0" u="none" strike="noStrike" dirty="0">
                        <a:solidFill>
                          <a:srgbClr val="000000"/>
                        </a:solidFill>
                        <a:latin typeface="Calibri"/>
                      </a:endParaRPr>
                    </a:p>
                  </a:txBody>
                  <a:tcPr marL="5373" marR="5373" marT="5373"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n-GB" sz="500" b="0" i="0" u="none" strike="noStrike">
                          <a:solidFill>
                            <a:srgbClr val="000000"/>
                          </a:solidFill>
                          <a:latin typeface="Calibri"/>
                        </a:rPr>
                        <a:t> </a:t>
                      </a:r>
                    </a:p>
                  </a:txBody>
                  <a:tcPr marL="5373" marR="5373" marT="537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ctr"/>
                      <a:r>
                        <a:rPr lang="en-GB" sz="500" b="0" i="0" u="none" strike="noStrike">
                          <a:solidFill>
                            <a:srgbClr val="000000"/>
                          </a:solidFill>
                          <a:latin typeface="Calibri"/>
                        </a:rPr>
                        <a:t> </a:t>
                      </a:r>
                    </a:p>
                  </a:txBody>
                  <a:tcPr marL="5373" marR="5373" marT="53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6600"/>
                    </a:solidFill>
                  </a:tcPr>
                </a:tc>
                <a:tc>
                  <a:txBody>
                    <a:bodyPr/>
                    <a:lstStyle/>
                    <a:p>
                      <a:pPr algn="ctr" fontAlgn="ctr"/>
                      <a:r>
                        <a:rPr lang="en-GB" sz="500" b="0" i="0" u="none" strike="noStrike">
                          <a:solidFill>
                            <a:srgbClr val="000000"/>
                          </a:solidFill>
                          <a:latin typeface="Calibri"/>
                        </a:rPr>
                        <a:t> </a:t>
                      </a:r>
                    </a:p>
                  </a:txBody>
                  <a:tcPr marL="5373" marR="5373" marT="53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0000"/>
                    </a:solidFill>
                  </a:tcPr>
                </a:tc>
                <a:tc>
                  <a:txBody>
                    <a:bodyPr/>
                    <a:lstStyle/>
                    <a:p>
                      <a:pPr algn="ctr" fontAlgn="ctr"/>
                      <a:r>
                        <a:rPr lang="en-GB" sz="500" b="0" i="0" u="none" strike="noStrike">
                          <a:solidFill>
                            <a:srgbClr val="000000"/>
                          </a:solidFill>
                          <a:latin typeface="Calibri"/>
                        </a:rPr>
                        <a:t> </a:t>
                      </a:r>
                    </a:p>
                  </a:txBody>
                  <a:tcPr marL="5373" marR="5373" marT="53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ctr"/>
                      <a:r>
                        <a:rPr lang="en-GB" sz="500" b="0" i="0" u="none" strike="noStrike">
                          <a:solidFill>
                            <a:srgbClr val="000000"/>
                          </a:solidFill>
                          <a:latin typeface="Calibri"/>
                        </a:rPr>
                        <a:t> </a:t>
                      </a:r>
                    </a:p>
                  </a:txBody>
                  <a:tcPr marL="5373" marR="5373" marT="53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6600"/>
                    </a:solidFill>
                  </a:tcPr>
                </a:tc>
                <a:tc>
                  <a:txBody>
                    <a:bodyPr/>
                    <a:lstStyle/>
                    <a:p>
                      <a:pPr algn="ctr" fontAlgn="ctr"/>
                      <a:r>
                        <a:rPr lang="en-GB" sz="500" b="0" i="0" u="none" strike="noStrike">
                          <a:solidFill>
                            <a:srgbClr val="000000"/>
                          </a:solidFill>
                          <a:latin typeface="Calibri"/>
                        </a:rPr>
                        <a:t> </a:t>
                      </a:r>
                    </a:p>
                  </a:txBody>
                  <a:tcPr marL="5373" marR="5373" marT="53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0000"/>
                    </a:solidFill>
                  </a:tcPr>
                </a:tc>
                <a:tc>
                  <a:txBody>
                    <a:bodyPr/>
                    <a:lstStyle/>
                    <a:p>
                      <a:pPr algn="ctr" fontAlgn="ctr"/>
                      <a:r>
                        <a:rPr lang="en-GB" sz="500" b="0" i="0" u="none" strike="noStrike">
                          <a:solidFill>
                            <a:srgbClr val="000000"/>
                          </a:solidFill>
                          <a:latin typeface="Calibri"/>
                        </a:rPr>
                        <a:t> </a:t>
                      </a:r>
                    </a:p>
                  </a:txBody>
                  <a:tcPr marL="5373" marR="5373" marT="53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0000"/>
                    </a:solidFill>
                  </a:tcPr>
                </a:tc>
                <a:tc>
                  <a:txBody>
                    <a:bodyPr/>
                    <a:lstStyle/>
                    <a:p>
                      <a:pPr algn="ctr" fontAlgn="ctr"/>
                      <a:r>
                        <a:rPr lang="en-GB" sz="500" b="0" i="0" u="none" strike="noStrike">
                          <a:solidFill>
                            <a:srgbClr val="000000"/>
                          </a:solidFill>
                          <a:latin typeface="Calibri"/>
                        </a:rPr>
                        <a:t> </a:t>
                      </a:r>
                    </a:p>
                  </a:txBody>
                  <a:tcPr marL="5373" marR="5373" marT="53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0000"/>
                    </a:solidFill>
                  </a:tcPr>
                </a:tc>
                <a:tc>
                  <a:txBody>
                    <a:bodyPr/>
                    <a:lstStyle/>
                    <a:p>
                      <a:pPr algn="ctr" fontAlgn="ctr"/>
                      <a:r>
                        <a:rPr lang="en-GB" sz="500" b="0" i="0" u="none" strike="noStrike">
                          <a:solidFill>
                            <a:srgbClr val="000000"/>
                          </a:solidFill>
                          <a:latin typeface="Calibri"/>
                        </a:rPr>
                        <a:t> </a:t>
                      </a:r>
                    </a:p>
                  </a:txBody>
                  <a:tcPr marL="5373" marR="5373" marT="53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0000"/>
                    </a:solidFill>
                  </a:tcPr>
                </a:tc>
                <a:tc>
                  <a:txBody>
                    <a:bodyPr/>
                    <a:lstStyle/>
                    <a:p>
                      <a:pPr algn="ctr" fontAlgn="ctr"/>
                      <a:r>
                        <a:rPr lang="en-GB" sz="500" b="0" i="0" u="none" strike="noStrike">
                          <a:solidFill>
                            <a:srgbClr val="000000"/>
                          </a:solidFill>
                          <a:latin typeface="Calibri"/>
                        </a:rPr>
                        <a:t> </a:t>
                      </a:r>
                    </a:p>
                  </a:txBody>
                  <a:tcPr marL="5373" marR="5373" marT="537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0000"/>
                    </a:solidFill>
                  </a:tcPr>
                </a:tc>
              </a:tr>
              <a:tr h="170838">
                <a:tc>
                  <a:txBody>
                    <a:bodyPr/>
                    <a:lstStyle/>
                    <a:p>
                      <a:pPr algn="l" fontAlgn="t"/>
                      <a:r>
                        <a:rPr lang="en-GB" sz="1200" b="1" i="0" u="none" strike="noStrike">
                          <a:solidFill>
                            <a:srgbClr val="000000"/>
                          </a:solidFill>
                          <a:latin typeface="Calibri"/>
                        </a:rPr>
                        <a:t>Mozambique</a:t>
                      </a:r>
                    </a:p>
                  </a:txBody>
                  <a:tcPr marL="5373" marR="5373" marT="5373"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n-GB" sz="1100" b="0" i="0" u="none" strike="noStrike" dirty="0">
                          <a:solidFill>
                            <a:srgbClr val="000000"/>
                          </a:solidFill>
                          <a:latin typeface="Calibri"/>
                        </a:rPr>
                        <a:t>in translation</a:t>
                      </a:r>
                    </a:p>
                  </a:txBody>
                  <a:tcPr marL="5373" marR="5373" marT="537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EAEA"/>
                    </a:solidFill>
                  </a:tcPr>
                </a:tc>
                <a:tc>
                  <a:txBody>
                    <a:bodyPr/>
                    <a:lstStyle/>
                    <a:p>
                      <a:pPr algn="ctr" fontAlgn="ctr"/>
                      <a:r>
                        <a:rPr lang="en-GB" sz="500" b="0" i="0" u="none" strike="noStrike">
                          <a:solidFill>
                            <a:srgbClr val="000000"/>
                          </a:solidFill>
                          <a:latin typeface="Calibri"/>
                        </a:rPr>
                        <a:t> </a:t>
                      </a:r>
                    </a:p>
                  </a:txBody>
                  <a:tcPr marL="5373" marR="5373" marT="53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EAEA"/>
                    </a:solidFill>
                  </a:tcPr>
                </a:tc>
                <a:tc>
                  <a:txBody>
                    <a:bodyPr/>
                    <a:lstStyle/>
                    <a:p>
                      <a:pPr algn="ctr" fontAlgn="ctr"/>
                      <a:r>
                        <a:rPr lang="en-GB" sz="500" b="0" i="0" u="none" strike="noStrike">
                          <a:solidFill>
                            <a:srgbClr val="000000"/>
                          </a:solidFill>
                          <a:latin typeface="Calibri"/>
                        </a:rPr>
                        <a:t> </a:t>
                      </a:r>
                    </a:p>
                  </a:txBody>
                  <a:tcPr marL="5373" marR="5373" marT="53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EAEA"/>
                    </a:solidFill>
                  </a:tcPr>
                </a:tc>
                <a:tc>
                  <a:txBody>
                    <a:bodyPr/>
                    <a:lstStyle/>
                    <a:p>
                      <a:pPr algn="ctr" fontAlgn="ctr"/>
                      <a:r>
                        <a:rPr lang="en-GB" sz="500" b="0" i="0" u="none" strike="noStrike">
                          <a:solidFill>
                            <a:srgbClr val="000000"/>
                          </a:solidFill>
                          <a:latin typeface="Calibri"/>
                        </a:rPr>
                        <a:t> </a:t>
                      </a:r>
                    </a:p>
                  </a:txBody>
                  <a:tcPr marL="5373" marR="5373" marT="53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EAEA"/>
                    </a:solidFill>
                  </a:tcPr>
                </a:tc>
                <a:tc>
                  <a:txBody>
                    <a:bodyPr/>
                    <a:lstStyle/>
                    <a:p>
                      <a:pPr algn="ctr" fontAlgn="ctr"/>
                      <a:r>
                        <a:rPr lang="en-GB" sz="500" b="0" i="0" u="none" strike="noStrike">
                          <a:solidFill>
                            <a:srgbClr val="000000"/>
                          </a:solidFill>
                          <a:latin typeface="Calibri"/>
                        </a:rPr>
                        <a:t> </a:t>
                      </a:r>
                    </a:p>
                  </a:txBody>
                  <a:tcPr marL="5373" marR="5373" marT="53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EAEA"/>
                    </a:solidFill>
                  </a:tcPr>
                </a:tc>
                <a:tc>
                  <a:txBody>
                    <a:bodyPr/>
                    <a:lstStyle/>
                    <a:p>
                      <a:pPr algn="ctr" fontAlgn="ctr"/>
                      <a:r>
                        <a:rPr lang="en-GB" sz="500" b="0" i="0" u="none" strike="noStrike">
                          <a:solidFill>
                            <a:srgbClr val="000000"/>
                          </a:solidFill>
                          <a:latin typeface="Calibri"/>
                        </a:rPr>
                        <a:t> </a:t>
                      </a:r>
                    </a:p>
                  </a:txBody>
                  <a:tcPr marL="5373" marR="5373" marT="53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EAEA"/>
                    </a:solidFill>
                  </a:tcPr>
                </a:tc>
                <a:tc>
                  <a:txBody>
                    <a:bodyPr/>
                    <a:lstStyle/>
                    <a:p>
                      <a:pPr algn="ctr" fontAlgn="ctr"/>
                      <a:r>
                        <a:rPr lang="en-GB" sz="500" b="0" i="0" u="none" strike="noStrike">
                          <a:solidFill>
                            <a:srgbClr val="000000"/>
                          </a:solidFill>
                          <a:latin typeface="Calibri"/>
                        </a:rPr>
                        <a:t> </a:t>
                      </a:r>
                    </a:p>
                  </a:txBody>
                  <a:tcPr marL="5373" marR="5373" marT="53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EAEA"/>
                    </a:solidFill>
                  </a:tcPr>
                </a:tc>
                <a:tc>
                  <a:txBody>
                    <a:bodyPr/>
                    <a:lstStyle/>
                    <a:p>
                      <a:pPr algn="ctr" fontAlgn="ctr"/>
                      <a:r>
                        <a:rPr lang="en-GB" sz="500" b="0" i="0" u="none" strike="noStrike">
                          <a:solidFill>
                            <a:srgbClr val="000000"/>
                          </a:solidFill>
                          <a:latin typeface="Calibri"/>
                        </a:rPr>
                        <a:t> </a:t>
                      </a:r>
                    </a:p>
                  </a:txBody>
                  <a:tcPr marL="5373" marR="5373" marT="53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EAEA"/>
                    </a:solidFill>
                  </a:tcPr>
                </a:tc>
                <a:tc>
                  <a:txBody>
                    <a:bodyPr/>
                    <a:lstStyle/>
                    <a:p>
                      <a:pPr algn="ctr" fontAlgn="ctr"/>
                      <a:r>
                        <a:rPr lang="en-GB" sz="500" b="0" i="0" u="none" strike="noStrike">
                          <a:solidFill>
                            <a:srgbClr val="000000"/>
                          </a:solidFill>
                          <a:latin typeface="Calibri"/>
                        </a:rPr>
                        <a:t> </a:t>
                      </a:r>
                    </a:p>
                  </a:txBody>
                  <a:tcPr marL="5373" marR="5373" marT="53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EAEA"/>
                    </a:solidFill>
                  </a:tcPr>
                </a:tc>
                <a:tc>
                  <a:txBody>
                    <a:bodyPr/>
                    <a:lstStyle/>
                    <a:p>
                      <a:pPr algn="ctr" fontAlgn="ctr"/>
                      <a:r>
                        <a:rPr lang="en-GB" sz="500" b="0" i="0" u="none" strike="noStrike">
                          <a:solidFill>
                            <a:srgbClr val="000000"/>
                          </a:solidFill>
                          <a:latin typeface="Calibri"/>
                        </a:rPr>
                        <a:t> </a:t>
                      </a:r>
                    </a:p>
                  </a:txBody>
                  <a:tcPr marL="5373" marR="5373" marT="537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EECE1"/>
                    </a:solidFill>
                  </a:tcPr>
                </a:tc>
              </a:tr>
              <a:tr h="348401">
                <a:tc>
                  <a:txBody>
                    <a:bodyPr/>
                    <a:lstStyle/>
                    <a:p>
                      <a:pPr algn="l" fontAlgn="t"/>
                      <a:r>
                        <a:rPr lang="en-GB" sz="1200" b="1" i="0" u="none" strike="noStrike">
                          <a:solidFill>
                            <a:srgbClr val="000000"/>
                          </a:solidFill>
                          <a:latin typeface="Calibri"/>
                        </a:rPr>
                        <a:t>Namibia</a:t>
                      </a:r>
                      <a:r>
                        <a:rPr lang="en-GB" sz="1200" b="0" i="0" u="none" strike="noStrike">
                          <a:solidFill>
                            <a:srgbClr val="000000"/>
                          </a:solidFill>
                          <a:latin typeface="Calibri"/>
                        </a:rPr>
                        <a:t/>
                      </a:r>
                      <a:br>
                        <a:rPr lang="en-GB" sz="1200" b="0" i="0" u="none" strike="noStrike">
                          <a:solidFill>
                            <a:srgbClr val="000000"/>
                          </a:solidFill>
                          <a:latin typeface="Calibri"/>
                        </a:rPr>
                      </a:br>
                      <a:r>
                        <a:rPr lang="en-GB" sz="1200" b="0" i="0" u="none" strike="noStrike">
                          <a:solidFill>
                            <a:srgbClr val="000000"/>
                          </a:solidFill>
                          <a:latin typeface="Calibri"/>
                        </a:rPr>
                        <a:t>2011 – 2016 </a:t>
                      </a:r>
                    </a:p>
                  </a:txBody>
                  <a:tcPr marL="5373" marR="5373" marT="5373"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n-GB" sz="500" b="0" i="0" u="none" strike="noStrike">
                          <a:solidFill>
                            <a:srgbClr val="000000"/>
                          </a:solidFill>
                          <a:latin typeface="Calibri"/>
                        </a:rPr>
                        <a:t> </a:t>
                      </a:r>
                    </a:p>
                  </a:txBody>
                  <a:tcPr marL="5373" marR="5373" marT="537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6600"/>
                    </a:solidFill>
                  </a:tcPr>
                </a:tc>
                <a:tc>
                  <a:txBody>
                    <a:bodyPr/>
                    <a:lstStyle/>
                    <a:p>
                      <a:pPr algn="ctr" fontAlgn="ctr"/>
                      <a:r>
                        <a:rPr lang="en-GB" sz="500" b="0" i="0" u="none" strike="noStrike">
                          <a:solidFill>
                            <a:srgbClr val="000000"/>
                          </a:solidFill>
                          <a:latin typeface="Calibri"/>
                        </a:rPr>
                        <a:t> </a:t>
                      </a:r>
                    </a:p>
                  </a:txBody>
                  <a:tcPr marL="5373" marR="5373" marT="53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6600"/>
                    </a:solidFill>
                  </a:tcPr>
                </a:tc>
                <a:tc>
                  <a:txBody>
                    <a:bodyPr/>
                    <a:lstStyle/>
                    <a:p>
                      <a:pPr algn="ctr" fontAlgn="ctr"/>
                      <a:r>
                        <a:rPr lang="en-GB" sz="500" b="0" i="0" u="none" strike="noStrike">
                          <a:solidFill>
                            <a:srgbClr val="000000"/>
                          </a:solidFill>
                          <a:latin typeface="Calibri"/>
                        </a:rPr>
                        <a:t> </a:t>
                      </a:r>
                    </a:p>
                  </a:txBody>
                  <a:tcPr marL="5373" marR="5373" marT="53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0000"/>
                    </a:solidFill>
                  </a:tcPr>
                </a:tc>
                <a:tc>
                  <a:txBody>
                    <a:bodyPr/>
                    <a:lstStyle/>
                    <a:p>
                      <a:pPr algn="ctr" fontAlgn="ctr"/>
                      <a:r>
                        <a:rPr lang="en-GB" sz="500" b="0" i="0" u="none" strike="noStrike">
                          <a:solidFill>
                            <a:srgbClr val="000000"/>
                          </a:solidFill>
                          <a:latin typeface="Calibri"/>
                        </a:rPr>
                        <a:t> </a:t>
                      </a:r>
                    </a:p>
                  </a:txBody>
                  <a:tcPr marL="5373" marR="5373" marT="53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6600"/>
                    </a:solidFill>
                  </a:tcPr>
                </a:tc>
                <a:tc>
                  <a:txBody>
                    <a:bodyPr/>
                    <a:lstStyle/>
                    <a:p>
                      <a:pPr algn="ctr" fontAlgn="ctr"/>
                      <a:r>
                        <a:rPr lang="en-GB" sz="500" b="0" i="0" u="none" strike="noStrike" dirty="0">
                          <a:solidFill>
                            <a:srgbClr val="000000"/>
                          </a:solidFill>
                          <a:latin typeface="Calibri"/>
                        </a:rPr>
                        <a:t> </a:t>
                      </a:r>
                    </a:p>
                  </a:txBody>
                  <a:tcPr marL="5373" marR="5373" marT="53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6600"/>
                    </a:solidFill>
                  </a:tcPr>
                </a:tc>
                <a:tc>
                  <a:txBody>
                    <a:bodyPr/>
                    <a:lstStyle/>
                    <a:p>
                      <a:pPr algn="ctr" fontAlgn="ctr"/>
                      <a:r>
                        <a:rPr lang="en-GB" sz="500" b="0" i="0" u="none" strike="noStrike">
                          <a:solidFill>
                            <a:srgbClr val="000000"/>
                          </a:solidFill>
                          <a:latin typeface="Calibri"/>
                        </a:rPr>
                        <a:t> </a:t>
                      </a:r>
                    </a:p>
                  </a:txBody>
                  <a:tcPr marL="5373" marR="5373" marT="53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0000"/>
                    </a:solidFill>
                  </a:tcPr>
                </a:tc>
                <a:tc>
                  <a:txBody>
                    <a:bodyPr/>
                    <a:lstStyle/>
                    <a:p>
                      <a:pPr algn="ctr" fontAlgn="ctr"/>
                      <a:r>
                        <a:rPr lang="en-GB" sz="500" b="0" i="0" u="none" strike="noStrike">
                          <a:solidFill>
                            <a:srgbClr val="000000"/>
                          </a:solidFill>
                          <a:latin typeface="Calibri"/>
                        </a:rPr>
                        <a:t> </a:t>
                      </a:r>
                    </a:p>
                  </a:txBody>
                  <a:tcPr marL="5373" marR="5373" marT="53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0000"/>
                    </a:solidFill>
                  </a:tcPr>
                </a:tc>
                <a:tc>
                  <a:txBody>
                    <a:bodyPr/>
                    <a:lstStyle/>
                    <a:p>
                      <a:pPr algn="ctr" fontAlgn="ctr"/>
                      <a:r>
                        <a:rPr lang="en-GB" sz="500" b="0" i="0" u="none" strike="noStrike">
                          <a:solidFill>
                            <a:srgbClr val="000000"/>
                          </a:solidFill>
                          <a:latin typeface="Calibri"/>
                        </a:rPr>
                        <a:t> </a:t>
                      </a:r>
                    </a:p>
                  </a:txBody>
                  <a:tcPr marL="5373" marR="5373" marT="53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6600"/>
                    </a:solidFill>
                  </a:tcPr>
                </a:tc>
                <a:tc>
                  <a:txBody>
                    <a:bodyPr/>
                    <a:lstStyle/>
                    <a:p>
                      <a:pPr algn="ctr" fontAlgn="ctr"/>
                      <a:r>
                        <a:rPr lang="en-GB" sz="500" b="0" i="0" u="none" strike="noStrike">
                          <a:solidFill>
                            <a:srgbClr val="000000"/>
                          </a:solidFill>
                          <a:latin typeface="Calibri"/>
                        </a:rPr>
                        <a:t> </a:t>
                      </a:r>
                    </a:p>
                  </a:txBody>
                  <a:tcPr marL="5373" marR="5373" marT="53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0000"/>
                    </a:solidFill>
                  </a:tcPr>
                </a:tc>
                <a:tc>
                  <a:txBody>
                    <a:bodyPr/>
                    <a:lstStyle/>
                    <a:p>
                      <a:pPr algn="ctr" fontAlgn="ctr"/>
                      <a:r>
                        <a:rPr lang="en-GB" sz="500" b="0" i="0" u="none" strike="noStrike">
                          <a:solidFill>
                            <a:srgbClr val="000000"/>
                          </a:solidFill>
                          <a:latin typeface="Calibri"/>
                        </a:rPr>
                        <a:t> </a:t>
                      </a:r>
                    </a:p>
                  </a:txBody>
                  <a:tcPr marL="5373" marR="5373" marT="537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0000"/>
                    </a:solidFill>
                  </a:tcPr>
                </a:tc>
              </a:tr>
              <a:tr h="348401">
                <a:tc>
                  <a:txBody>
                    <a:bodyPr/>
                    <a:lstStyle/>
                    <a:p>
                      <a:pPr algn="l" fontAlgn="t"/>
                      <a:r>
                        <a:rPr lang="en-GB" sz="1200" b="1" i="0" u="none" strike="noStrike">
                          <a:solidFill>
                            <a:srgbClr val="000000"/>
                          </a:solidFill>
                          <a:latin typeface="Calibri"/>
                        </a:rPr>
                        <a:t>Rwanda</a:t>
                      </a:r>
                      <a:r>
                        <a:rPr lang="en-GB" sz="1200" b="0" i="0" u="none" strike="noStrike">
                          <a:solidFill>
                            <a:srgbClr val="000000"/>
                          </a:solidFill>
                          <a:latin typeface="Calibri"/>
                        </a:rPr>
                        <a:t> </a:t>
                      </a:r>
                      <a:br>
                        <a:rPr lang="en-GB" sz="1200" b="0" i="0" u="none" strike="noStrike">
                          <a:solidFill>
                            <a:srgbClr val="000000"/>
                          </a:solidFill>
                          <a:latin typeface="Calibri"/>
                        </a:rPr>
                      </a:br>
                      <a:r>
                        <a:rPr lang="en-GB" sz="1200" b="0" i="0" u="none" strike="noStrike">
                          <a:solidFill>
                            <a:srgbClr val="000000"/>
                          </a:solidFill>
                          <a:latin typeface="Calibri"/>
                        </a:rPr>
                        <a:t>2009 - 2012</a:t>
                      </a:r>
                    </a:p>
                  </a:txBody>
                  <a:tcPr marL="5373" marR="5373" marT="5373"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n-GB" sz="500" b="0" i="0" u="none" strike="noStrike">
                          <a:solidFill>
                            <a:srgbClr val="000000"/>
                          </a:solidFill>
                          <a:latin typeface="Calibri"/>
                        </a:rPr>
                        <a:t> </a:t>
                      </a:r>
                    </a:p>
                  </a:txBody>
                  <a:tcPr marL="5373" marR="5373" marT="537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ctr"/>
                      <a:r>
                        <a:rPr lang="en-GB" sz="500" b="0" i="0" u="none" strike="noStrike">
                          <a:solidFill>
                            <a:srgbClr val="000000"/>
                          </a:solidFill>
                          <a:latin typeface="Calibri"/>
                        </a:rPr>
                        <a:t> </a:t>
                      </a:r>
                    </a:p>
                  </a:txBody>
                  <a:tcPr marL="5373" marR="5373" marT="53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6600"/>
                    </a:solidFill>
                  </a:tcPr>
                </a:tc>
                <a:tc>
                  <a:txBody>
                    <a:bodyPr/>
                    <a:lstStyle/>
                    <a:p>
                      <a:pPr algn="ctr" fontAlgn="ctr"/>
                      <a:r>
                        <a:rPr lang="en-GB" sz="500" b="0" i="0" u="none" strike="noStrike" dirty="0">
                          <a:solidFill>
                            <a:srgbClr val="000000"/>
                          </a:solidFill>
                          <a:latin typeface="Calibri"/>
                        </a:rPr>
                        <a:t> </a:t>
                      </a:r>
                    </a:p>
                  </a:txBody>
                  <a:tcPr marL="5373" marR="5373" marT="53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ctr"/>
                      <a:r>
                        <a:rPr lang="en-GB" sz="500" b="0" i="0" u="none" strike="noStrike">
                          <a:solidFill>
                            <a:srgbClr val="000000"/>
                          </a:solidFill>
                          <a:latin typeface="Calibri"/>
                        </a:rPr>
                        <a:t> </a:t>
                      </a:r>
                    </a:p>
                  </a:txBody>
                  <a:tcPr marL="5373" marR="5373" marT="53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ctr"/>
                      <a:r>
                        <a:rPr lang="en-GB" sz="500" b="0" i="0" u="none" strike="noStrike">
                          <a:solidFill>
                            <a:srgbClr val="000000"/>
                          </a:solidFill>
                          <a:latin typeface="Calibri"/>
                        </a:rPr>
                        <a:t> </a:t>
                      </a:r>
                    </a:p>
                  </a:txBody>
                  <a:tcPr marL="5373" marR="5373" marT="53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6600"/>
                    </a:solidFill>
                  </a:tcPr>
                </a:tc>
                <a:tc>
                  <a:txBody>
                    <a:bodyPr/>
                    <a:lstStyle/>
                    <a:p>
                      <a:pPr algn="ctr" fontAlgn="ctr"/>
                      <a:r>
                        <a:rPr lang="en-GB" sz="500" b="0" i="0" u="none" strike="noStrike">
                          <a:solidFill>
                            <a:srgbClr val="000000"/>
                          </a:solidFill>
                          <a:latin typeface="Calibri"/>
                        </a:rPr>
                        <a:t> </a:t>
                      </a:r>
                    </a:p>
                  </a:txBody>
                  <a:tcPr marL="5373" marR="5373" marT="53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0000"/>
                    </a:solidFill>
                  </a:tcPr>
                </a:tc>
                <a:tc>
                  <a:txBody>
                    <a:bodyPr/>
                    <a:lstStyle/>
                    <a:p>
                      <a:pPr algn="ctr" fontAlgn="ctr"/>
                      <a:r>
                        <a:rPr lang="en-GB" sz="500" b="0" i="0" u="none" strike="noStrike">
                          <a:solidFill>
                            <a:srgbClr val="000000"/>
                          </a:solidFill>
                          <a:latin typeface="Calibri"/>
                        </a:rPr>
                        <a:t> </a:t>
                      </a:r>
                    </a:p>
                  </a:txBody>
                  <a:tcPr marL="5373" marR="5373" marT="53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0000"/>
                    </a:solidFill>
                  </a:tcPr>
                </a:tc>
                <a:tc>
                  <a:txBody>
                    <a:bodyPr/>
                    <a:lstStyle/>
                    <a:p>
                      <a:pPr algn="ctr" fontAlgn="ctr"/>
                      <a:r>
                        <a:rPr lang="en-GB" sz="500" b="0" i="0" u="none" strike="noStrike">
                          <a:solidFill>
                            <a:srgbClr val="000000"/>
                          </a:solidFill>
                          <a:latin typeface="Calibri"/>
                        </a:rPr>
                        <a:t> </a:t>
                      </a:r>
                    </a:p>
                  </a:txBody>
                  <a:tcPr marL="5373" marR="5373" marT="53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6600"/>
                    </a:solidFill>
                  </a:tcPr>
                </a:tc>
                <a:tc>
                  <a:txBody>
                    <a:bodyPr/>
                    <a:lstStyle/>
                    <a:p>
                      <a:pPr algn="ctr" fontAlgn="ctr"/>
                      <a:r>
                        <a:rPr lang="en-GB" sz="500" b="0" i="0" u="none" strike="noStrike">
                          <a:solidFill>
                            <a:srgbClr val="000000"/>
                          </a:solidFill>
                          <a:latin typeface="Calibri"/>
                        </a:rPr>
                        <a:t> </a:t>
                      </a:r>
                    </a:p>
                  </a:txBody>
                  <a:tcPr marL="5373" marR="5373" marT="53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0000"/>
                    </a:solidFill>
                  </a:tcPr>
                </a:tc>
                <a:tc>
                  <a:txBody>
                    <a:bodyPr/>
                    <a:lstStyle/>
                    <a:p>
                      <a:pPr algn="ctr" fontAlgn="ctr"/>
                      <a:r>
                        <a:rPr lang="en-GB" sz="500" b="0" i="0" u="none" strike="noStrike">
                          <a:solidFill>
                            <a:srgbClr val="000000"/>
                          </a:solidFill>
                          <a:latin typeface="Calibri"/>
                        </a:rPr>
                        <a:t> </a:t>
                      </a:r>
                    </a:p>
                  </a:txBody>
                  <a:tcPr marL="5373" marR="5373" marT="537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0000"/>
                    </a:solidFill>
                  </a:tcPr>
                </a:tc>
              </a:tr>
              <a:tr h="348401">
                <a:tc>
                  <a:txBody>
                    <a:bodyPr/>
                    <a:lstStyle/>
                    <a:p>
                      <a:pPr algn="l" fontAlgn="t"/>
                      <a:r>
                        <a:rPr lang="en-GB" sz="1200" b="1" i="0" u="none" strike="noStrike">
                          <a:solidFill>
                            <a:srgbClr val="000000"/>
                          </a:solidFill>
                          <a:latin typeface="Calibri"/>
                        </a:rPr>
                        <a:t>Sierra Leone</a:t>
                      </a:r>
                      <a:r>
                        <a:rPr lang="en-GB" sz="1200" b="0" i="0" u="none" strike="noStrike">
                          <a:solidFill>
                            <a:srgbClr val="000000"/>
                          </a:solidFill>
                          <a:latin typeface="Calibri"/>
                        </a:rPr>
                        <a:t/>
                      </a:r>
                      <a:br>
                        <a:rPr lang="en-GB" sz="1200" b="0" i="0" u="none" strike="noStrike">
                          <a:solidFill>
                            <a:srgbClr val="000000"/>
                          </a:solidFill>
                          <a:latin typeface="Calibri"/>
                        </a:rPr>
                      </a:br>
                      <a:r>
                        <a:rPr lang="en-GB" sz="1200" b="0" i="0" u="none" strike="noStrike">
                          <a:solidFill>
                            <a:srgbClr val="000000"/>
                          </a:solidFill>
                          <a:latin typeface="Calibri"/>
                        </a:rPr>
                        <a:t>2011-2015</a:t>
                      </a:r>
                      <a:endParaRPr lang="en-GB" sz="1200" b="1" i="0" u="none" strike="noStrike">
                        <a:solidFill>
                          <a:srgbClr val="000000"/>
                        </a:solidFill>
                        <a:latin typeface="Calibri"/>
                      </a:endParaRPr>
                    </a:p>
                  </a:txBody>
                  <a:tcPr marL="5373" marR="5373" marT="5373"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n-GB" sz="500" b="0" i="0" u="none" strike="noStrike">
                          <a:solidFill>
                            <a:srgbClr val="000000"/>
                          </a:solidFill>
                          <a:latin typeface="Calibri"/>
                        </a:rPr>
                        <a:t> </a:t>
                      </a:r>
                    </a:p>
                  </a:txBody>
                  <a:tcPr marL="5373" marR="5373" marT="53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6600"/>
                    </a:solidFill>
                  </a:tcPr>
                </a:tc>
                <a:tc>
                  <a:txBody>
                    <a:bodyPr/>
                    <a:lstStyle/>
                    <a:p>
                      <a:pPr algn="ctr" fontAlgn="ctr"/>
                      <a:r>
                        <a:rPr lang="en-GB" sz="500" b="0" i="0" u="none" strike="noStrike">
                          <a:solidFill>
                            <a:srgbClr val="000000"/>
                          </a:solidFill>
                          <a:latin typeface="Calibri"/>
                        </a:rPr>
                        <a:t> </a:t>
                      </a:r>
                    </a:p>
                  </a:txBody>
                  <a:tcPr marL="5373" marR="5373" marT="53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0000"/>
                    </a:solidFill>
                  </a:tcPr>
                </a:tc>
                <a:tc>
                  <a:txBody>
                    <a:bodyPr/>
                    <a:lstStyle/>
                    <a:p>
                      <a:pPr algn="ctr" fontAlgn="ctr"/>
                      <a:r>
                        <a:rPr lang="en-GB" sz="500" b="0" i="0" u="none" strike="noStrike">
                          <a:solidFill>
                            <a:srgbClr val="000000"/>
                          </a:solidFill>
                          <a:latin typeface="Calibri"/>
                        </a:rPr>
                        <a:t> </a:t>
                      </a:r>
                    </a:p>
                  </a:txBody>
                  <a:tcPr marL="5373" marR="5373" marT="53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0000"/>
                    </a:solidFill>
                  </a:tcPr>
                </a:tc>
                <a:tc>
                  <a:txBody>
                    <a:bodyPr/>
                    <a:lstStyle/>
                    <a:p>
                      <a:pPr algn="ctr" fontAlgn="ctr"/>
                      <a:r>
                        <a:rPr lang="en-GB" sz="500" b="0" i="0" u="none" strike="noStrike">
                          <a:solidFill>
                            <a:srgbClr val="000000"/>
                          </a:solidFill>
                          <a:latin typeface="Calibri"/>
                        </a:rPr>
                        <a:t> </a:t>
                      </a:r>
                    </a:p>
                  </a:txBody>
                  <a:tcPr marL="5373" marR="5373" marT="53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6600"/>
                    </a:solidFill>
                  </a:tcPr>
                </a:tc>
                <a:tc>
                  <a:txBody>
                    <a:bodyPr/>
                    <a:lstStyle/>
                    <a:p>
                      <a:pPr algn="ctr" fontAlgn="ctr"/>
                      <a:r>
                        <a:rPr lang="en-GB" sz="500" b="0" i="0" u="none" strike="noStrike">
                          <a:solidFill>
                            <a:srgbClr val="000000"/>
                          </a:solidFill>
                          <a:latin typeface="Calibri"/>
                        </a:rPr>
                        <a:t> </a:t>
                      </a:r>
                    </a:p>
                  </a:txBody>
                  <a:tcPr marL="5373" marR="5373" marT="53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0000"/>
                    </a:solidFill>
                  </a:tcPr>
                </a:tc>
                <a:tc>
                  <a:txBody>
                    <a:bodyPr/>
                    <a:lstStyle/>
                    <a:p>
                      <a:pPr algn="ctr" fontAlgn="ctr"/>
                      <a:r>
                        <a:rPr lang="en-GB" sz="500" b="0" i="0" u="none" strike="noStrike">
                          <a:solidFill>
                            <a:srgbClr val="000000"/>
                          </a:solidFill>
                          <a:latin typeface="Calibri"/>
                        </a:rPr>
                        <a:t> </a:t>
                      </a:r>
                    </a:p>
                  </a:txBody>
                  <a:tcPr marL="5373" marR="5373" marT="53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0000"/>
                    </a:solidFill>
                  </a:tcPr>
                </a:tc>
                <a:tc>
                  <a:txBody>
                    <a:bodyPr/>
                    <a:lstStyle/>
                    <a:p>
                      <a:pPr algn="ctr" fontAlgn="ctr"/>
                      <a:r>
                        <a:rPr lang="en-GB" sz="500" b="0" i="0" u="none" strike="noStrike">
                          <a:solidFill>
                            <a:srgbClr val="000000"/>
                          </a:solidFill>
                          <a:latin typeface="Calibri"/>
                        </a:rPr>
                        <a:t> </a:t>
                      </a:r>
                    </a:p>
                  </a:txBody>
                  <a:tcPr marL="5373" marR="5373" marT="53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0000"/>
                    </a:solidFill>
                  </a:tcPr>
                </a:tc>
                <a:tc>
                  <a:txBody>
                    <a:bodyPr/>
                    <a:lstStyle/>
                    <a:p>
                      <a:pPr algn="ctr" fontAlgn="ctr"/>
                      <a:r>
                        <a:rPr lang="en-GB" sz="500" b="0" i="0" u="none" strike="noStrike">
                          <a:solidFill>
                            <a:srgbClr val="000000"/>
                          </a:solidFill>
                          <a:latin typeface="Calibri"/>
                        </a:rPr>
                        <a:t> </a:t>
                      </a:r>
                    </a:p>
                  </a:txBody>
                  <a:tcPr marL="5373" marR="5373" marT="53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0000"/>
                    </a:solidFill>
                  </a:tcPr>
                </a:tc>
                <a:tc>
                  <a:txBody>
                    <a:bodyPr/>
                    <a:lstStyle/>
                    <a:p>
                      <a:pPr algn="ctr" fontAlgn="ctr"/>
                      <a:r>
                        <a:rPr lang="en-GB" sz="500" b="0" i="0" u="none" strike="noStrike">
                          <a:solidFill>
                            <a:srgbClr val="000000"/>
                          </a:solidFill>
                          <a:latin typeface="Calibri"/>
                        </a:rPr>
                        <a:t> </a:t>
                      </a:r>
                    </a:p>
                  </a:txBody>
                  <a:tcPr marL="5373" marR="5373" marT="53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0000"/>
                    </a:solidFill>
                  </a:tcPr>
                </a:tc>
                <a:tc>
                  <a:txBody>
                    <a:bodyPr/>
                    <a:lstStyle/>
                    <a:p>
                      <a:pPr algn="ctr" fontAlgn="ctr"/>
                      <a:r>
                        <a:rPr lang="en-GB" sz="500" b="0" i="0" u="none" strike="noStrike">
                          <a:solidFill>
                            <a:srgbClr val="000000"/>
                          </a:solidFill>
                          <a:latin typeface="Calibri"/>
                        </a:rPr>
                        <a:t> </a:t>
                      </a:r>
                    </a:p>
                  </a:txBody>
                  <a:tcPr marL="5373" marR="5373" marT="537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0000"/>
                    </a:solidFill>
                  </a:tcPr>
                </a:tc>
              </a:tr>
              <a:tr h="348401">
                <a:tc>
                  <a:txBody>
                    <a:bodyPr/>
                    <a:lstStyle/>
                    <a:p>
                      <a:pPr algn="l" fontAlgn="t"/>
                      <a:r>
                        <a:rPr lang="en-GB" sz="1200" b="1" i="0" u="none" strike="noStrike">
                          <a:solidFill>
                            <a:srgbClr val="000000"/>
                          </a:solidFill>
                          <a:latin typeface="Calibri"/>
                        </a:rPr>
                        <a:t>South Africa</a:t>
                      </a:r>
                      <a:r>
                        <a:rPr lang="en-GB" sz="1200" b="0" i="0" u="none" strike="noStrike">
                          <a:solidFill>
                            <a:srgbClr val="000000"/>
                          </a:solidFill>
                          <a:latin typeface="Calibri"/>
                        </a:rPr>
                        <a:t> </a:t>
                      </a:r>
                      <a:br>
                        <a:rPr lang="en-GB" sz="1200" b="0" i="0" u="none" strike="noStrike">
                          <a:solidFill>
                            <a:srgbClr val="000000"/>
                          </a:solidFill>
                          <a:latin typeface="Calibri"/>
                        </a:rPr>
                      </a:br>
                      <a:r>
                        <a:rPr lang="en-GB" sz="1200" b="0" i="0" u="none" strike="noStrike">
                          <a:solidFill>
                            <a:srgbClr val="000000"/>
                          </a:solidFill>
                          <a:latin typeface="Calibri"/>
                        </a:rPr>
                        <a:t>2012-2016</a:t>
                      </a:r>
                    </a:p>
                  </a:txBody>
                  <a:tcPr marL="5373" marR="5373" marT="5373"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n-GB" sz="500" b="0" i="0" u="none" strike="noStrike">
                          <a:solidFill>
                            <a:srgbClr val="000000"/>
                          </a:solidFill>
                          <a:latin typeface="Calibri"/>
                        </a:rPr>
                        <a:t> </a:t>
                      </a:r>
                    </a:p>
                  </a:txBody>
                  <a:tcPr marL="5373" marR="5373" marT="537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ctr"/>
                      <a:r>
                        <a:rPr lang="en-GB" sz="500" b="0" i="0" u="none" strike="noStrike">
                          <a:solidFill>
                            <a:srgbClr val="000000"/>
                          </a:solidFill>
                          <a:latin typeface="Calibri"/>
                        </a:rPr>
                        <a:t> </a:t>
                      </a:r>
                    </a:p>
                  </a:txBody>
                  <a:tcPr marL="5373" marR="5373" marT="53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ctr"/>
                      <a:r>
                        <a:rPr lang="en-GB" sz="500" b="0" i="0" u="none" strike="noStrike">
                          <a:solidFill>
                            <a:srgbClr val="000000"/>
                          </a:solidFill>
                          <a:latin typeface="Calibri"/>
                        </a:rPr>
                        <a:t> </a:t>
                      </a:r>
                    </a:p>
                  </a:txBody>
                  <a:tcPr marL="5373" marR="5373" marT="53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6600"/>
                    </a:solidFill>
                  </a:tcPr>
                </a:tc>
                <a:tc>
                  <a:txBody>
                    <a:bodyPr/>
                    <a:lstStyle/>
                    <a:p>
                      <a:pPr algn="ctr" fontAlgn="ctr"/>
                      <a:r>
                        <a:rPr lang="en-GB" sz="500" b="0" i="0" u="none" strike="noStrike">
                          <a:solidFill>
                            <a:srgbClr val="000000"/>
                          </a:solidFill>
                          <a:latin typeface="Calibri"/>
                        </a:rPr>
                        <a:t> </a:t>
                      </a:r>
                    </a:p>
                  </a:txBody>
                  <a:tcPr marL="5373" marR="5373" marT="53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6600"/>
                    </a:solidFill>
                  </a:tcPr>
                </a:tc>
                <a:tc>
                  <a:txBody>
                    <a:bodyPr/>
                    <a:lstStyle/>
                    <a:p>
                      <a:pPr algn="ctr" fontAlgn="ctr"/>
                      <a:r>
                        <a:rPr lang="en-GB" sz="500" b="0" i="0" u="none" strike="noStrike">
                          <a:solidFill>
                            <a:srgbClr val="000000"/>
                          </a:solidFill>
                          <a:latin typeface="Calibri"/>
                        </a:rPr>
                        <a:t> </a:t>
                      </a:r>
                    </a:p>
                  </a:txBody>
                  <a:tcPr marL="5373" marR="5373" marT="53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ctr"/>
                      <a:r>
                        <a:rPr lang="en-GB" sz="500" b="0" i="0" u="none" strike="noStrike">
                          <a:solidFill>
                            <a:srgbClr val="000000"/>
                          </a:solidFill>
                          <a:latin typeface="Calibri"/>
                        </a:rPr>
                        <a:t> </a:t>
                      </a:r>
                    </a:p>
                  </a:txBody>
                  <a:tcPr marL="5373" marR="5373" marT="53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6600"/>
                    </a:solidFill>
                  </a:tcPr>
                </a:tc>
                <a:tc>
                  <a:txBody>
                    <a:bodyPr/>
                    <a:lstStyle/>
                    <a:p>
                      <a:pPr algn="ctr" fontAlgn="ctr"/>
                      <a:r>
                        <a:rPr lang="en-GB" sz="500" b="0" i="0" u="none" strike="noStrike">
                          <a:solidFill>
                            <a:srgbClr val="000000"/>
                          </a:solidFill>
                          <a:latin typeface="Calibri"/>
                        </a:rPr>
                        <a:t> </a:t>
                      </a:r>
                    </a:p>
                  </a:txBody>
                  <a:tcPr marL="5373" marR="5373" marT="53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ctr"/>
                      <a:r>
                        <a:rPr lang="en-GB" sz="500" b="0" i="0" u="none" strike="noStrike">
                          <a:solidFill>
                            <a:srgbClr val="000000"/>
                          </a:solidFill>
                          <a:latin typeface="Calibri"/>
                        </a:rPr>
                        <a:t> </a:t>
                      </a:r>
                    </a:p>
                  </a:txBody>
                  <a:tcPr marL="5373" marR="5373" marT="53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ctr"/>
                      <a:r>
                        <a:rPr lang="en-GB" sz="500" b="0" i="0" u="none" strike="noStrike">
                          <a:solidFill>
                            <a:srgbClr val="000000"/>
                          </a:solidFill>
                          <a:latin typeface="Calibri"/>
                        </a:rPr>
                        <a:t> </a:t>
                      </a:r>
                    </a:p>
                  </a:txBody>
                  <a:tcPr marL="5373" marR="5373" marT="53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ctr"/>
                      <a:r>
                        <a:rPr lang="en-GB" sz="500" b="0" i="0" u="none" strike="noStrike">
                          <a:solidFill>
                            <a:srgbClr val="000000"/>
                          </a:solidFill>
                          <a:latin typeface="Calibri"/>
                        </a:rPr>
                        <a:t> </a:t>
                      </a:r>
                    </a:p>
                  </a:txBody>
                  <a:tcPr marL="5373" marR="5373" marT="537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0000"/>
                    </a:solidFill>
                  </a:tcPr>
                </a:tc>
              </a:tr>
              <a:tr h="348401">
                <a:tc>
                  <a:txBody>
                    <a:bodyPr/>
                    <a:lstStyle/>
                    <a:p>
                      <a:pPr algn="l" fontAlgn="t"/>
                      <a:r>
                        <a:rPr lang="en-GB" sz="1200" b="1" i="0" u="none" strike="noStrike">
                          <a:solidFill>
                            <a:srgbClr val="000000"/>
                          </a:solidFill>
                          <a:latin typeface="Calibri"/>
                        </a:rPr>
                        <a:t>Tanzania</a:t>
                      </a:r>
                      <a:br>
                        <a:rPr lang="en-GB" sz="1200" b="1" i="0" u="none" strike="noStrike">
                          <a:solidFill>
                            <a:srgbClr val="000000"/>
                          </a:solidFill>
                          <a:latin typeface="Calibri"/>
                        </a:rPr>
                      </a:br>
                      <a:r>
                        <a:rPr lang="en-GB" sz="1200" b="0" i="0" u="none" strike="noStrike">
                          <a:solidFill>
                            <a:srgbClr val="000000"/>
                          </a:solidFill>
                          <a:latin typeface="Calibri"/>
                        </a:rPr>
                        <a:t>2008 – 2012</a:t>
                      </a:r>
                    </a:p>
                  </a:txBody>
                  <a:tcPr marL="5373" marR="5373" marT="5373"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n-GB" sz="500" b="0" i="0" u="none" strike="noStrike">
                          <a:solidFill>
                            <a:srgbClr val="000000"/>
                          </a:solidFill>
                          <a:latin typeface="Calibri"/>
                        </a:rPr>
                        <a:t> </a:t>
                      </a:r>
                    </a:p>
                  </a:txBody>
                  <a:tcPr marL="5373" marR="5373" marT="537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ctr"/>
                      <a:r>
                        <a:rPr lang="en-GB" sz="500" b="0" i="0" u="none" strike="noStrike">
                          <a:solidFill>
                            <a:srgbClr val="000000"/>
                          </a:solidFill>
                          <a:latin typeface="Calibri"/>
                        </a:rPr>
                        <a:t> </a:t>
                      </a:r>
                    </a:p>
                  </a:txBody>
                  <a:tcPr marL="5373" marR="5373" marT="53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ctr"/>
                      <a:r>
                        <a:rPr lang="en-GB" sz="500" b="0" i="0" u="none" strike="noStrike" dirty="0">
                          <a:solidFill>
                            <a:srgbClr val="000000"/>
                          </a:solidFill>
                          <a:latin typeface="Calibri"/>
                        </a:rPr>
                        <a:t> </a:t>
                      </a:r>
                    </a:p>
                  </a:txBody>
                  <a:tcPr marL="5373" marR="5373" marT="53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0000"/>
                    </a:solidFill>
                  </a:tcPr>
                </a:tc>
                <a:tc>
                  <a:txBody>
                    <a:bodyPr/>
                    <a:lstStyle/>
                    <a:p>
                      <a:pPr algn="ctr" fontAlgn="ctr"/>
                      <a:r>
                        <a:rPr lang="en-GB" sz="500" b="0" i="0" u="none" strike="noStrike">
                          <a:solidFill>
                            <a:srgbClr val="000000"/>
                          </a:solidFill>
                          <a:latin typeface="Calibri"/>
                        </a:rPr>
                        <a:t> </a:t>
                      </a:r>
                    </a:p>
                  </a:txBody>
                  <a:tcPr marL="5373" marR="5373" marT="53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ctr"/>
                      <a:r>
                        <a:rPr lang="en-GB" sz="500" b="0" i="0" u="none" strike="noStrike">
                          <a:solidFill>
                            <a:srgbClr val="000000"/>
                          </a:solidFill>
                          <a:latin typeface="Calibri"/>
                        </a:rPr>
                        <a:t> </a:t>
                      </a:r>
                    </a:p>
                  </a:txBody>
                  <a:tcPr marL="5373" marR="5373" marT="53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6600"/>
                    </a:solidFill>
                  </a:tcPr>
                </a:tc>
                <a:tc>
                  <a:txBody>
                    <a:bodyPr/>
                    <a:lstStyle/>
                    <a:p>
                      <a:pPr algn="ctr" fontAlgn="ctr"/>
                      <a:r>
                        <a:rPr lang="en-GB" sz="500" b="0" i="0" u="none" strike="noStrike">
                          <a:solidFill>
                            <a:srgbClr val="000000"/>
                          </a:solidFill>
                          <a:latin typeface="Calibri"/>
                        </a:rPr>
                        <a:t> </a:t>
                      </a:r>
                    </a:p>
                  </a:txBody>
                  <a:tcPr marL="5373" marR="5373" marT="53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6600"/>
                    </a:solidFill>
                  </a:tcPr>
                </a:tc>
                <a:tc>
                  <a:txBody>
                    <a:bodyPr/>
                    <a:lstStyle/>
                    <a:p>
                      <a:pPr algn="ctr" fontAlgn="ctr"/>
                      <a:r>
                        <a:rPr lang="en-GB" sz="500" b="0" i="0" u="none" strike="noStrike">
                          <a:solidFill>
                            <a:srgbClr val="000000"/>
                          </a:solidFill>
                          <a:latin typeface="Calibri"/>
                        </a:rPr>
                        <a:t> </a:t>
                      </a:r>
                    </a:p>
                  </a:txBody>
                  <a:tcPr marL="5373" marR="5373" marT="53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6600"/>
                    </a:solidFill>
                  </a:tcPr>
                </a:tc>
                <a:tc>
                  <a:txBody>
                    <a:bodyPr/>
                    <a:lstStyle/>
                    <a:p>
                      <a:pPr algn="ctr" fontAlgn="ctr"/>
                      <a:r>
                        <a:rPr lang="en-GB" sz="500" b="0" i="0" u="none" strike="noStrike">
                          <a:solidFill>
                            <a:srgbClr val="000000"/>
                          </a:solidFill>
                          <a:latin typeface="Calibri"/>
                        </a:rPr>
                        <a:t> </a:t>
                      </a:r>
                    </a:p>
                  </a:txBody>
                  <a:tcPr marL="5373" marR="5373" marT="53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6600"/>
                    </a:solidFill>
                  </a:tcPr>
                </a:tc>
                <a:tc>
                  <a:txBody>
                    <a:bodyPr/>
                    <a:lstStyle/>
                    <a:p>
                      <a:pPr algn="ctr" fontAlgn="ctr"/>
                      <a:r>
                        <a:rPr lang="en-GB" sz="500" b="0" i="0" u="none" strike="noStrike">
                          <a:solidFill>
                            <a:srgbClr val="000000"/>
                          </a:solidFill>
                          <a:latin typeface="Calibri"/>
                        </a:rPr>
                        <a:t> </a:t>
                      </a:r>
                    </a:p>
                  </a:txBody>
                  <a:tcPr marL="5373" marR="5373" marT="53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6600"/>
                    </a:solidFill>
                  </a:tcPr>
                </a:tc>
                <a:tc>
                  <a:txBody>
                    <a:bodyPr/>
                    <a:lstStyle/>
                    <a:p>
                      <a:pPr algn="ctr" fontAlgn="ctr"/>
                      <a:r>
                        <a:rPr lang="en-GB" sz="500" b="0" i="0" u="none" strike="noStrike">
                          <a:solidFill>
                            <a:srgbClr val="000000"/>
                          </a:solidFill>
                          <a:latin typeface="Calibri"/>
                        </a:rPr>
                        <a:t> </a:t>
                      </a:r>
                    </a:p>
                  </a:txBody>
                  <a:tcPr marL="5373" marR="5373" marT="537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6600"/>
                    </a:solidFill>
                  </a:tcPr>
                </a:tc>
              </a:tr>
              <a:tr h="348401">
                <a:tc>
                  <a:txBody>
                    <a:bodyPr/>
                    <a:lstStyle/>
                    <a:p>
                      <a:pPr algn="l" fontAlgn="t"/>
                      <a:r>
                        <a:rPr lang="en-GB" sz="1200" b="1" i="0" u="none" strike="noStrike" dirty="0">
                          <a:solidFill>
                            <a:srgbClr val="000000"/>
                          </a:solidFill>
                          <a:latin typeface="Calibri"/>
                        </a:rPr>
                        <a:t>Uganda </a:t>
                      </a:r>
                      <a:r>
                        <a:rPr lang="en-GB" sz="1200" b="0" i="0" u="none" strike="noStrike" dirty="0">
                          <a:solidFill>
                            <a:srgbClr val="000000"/>
                          </a:solidFill>
                          <a:latin typeface="Calibri"/>
                        </a:rPr>
                        <a:t/>
                      </a:r>
                      <a:br>
                        <a:rPr lang="en-GB" sz="1200" b="0" i="0" u="none" strike="noStrike" dirty="0">
                          <a:solidFill>
                            <a:srgbClr val="000000"/>
                          </a:solidFill>
                          <a:latin typeface="Calibri"/>
                        </a:rPr>
                      </a:br>
                      <a:r>
                        <a:rPr lang="en-GB" sz="1200" b="0" i="0" u="none" strike="noStrike" dirty="0" smtClean="0">
                          <a:solidFill>
                            <a:srgbClr val="000000"/>
                          </a:solidFill>
                          <a:latin typeface="Calibri"/>
                        </a:rPr>
                        <a:t>2008 </a:t>
                      </a:r>
                      <a:r>
                        <a:rPr lang="en-GB" sz="1200" b="0" i="0" u="none" strike="noStrike" dirty="0">
                          <a:solidFill>
                            <a:srgbClr val="000000"/>
                          </a:solidFill>
                          <a:latin typeface="Calibri"/>
                        </a:rPr>
                        <a:t>– </a:t>
                      </a:r>
                      <a:r>
                        <a:rPr lang="en-GB" sz="1200" b="0" i="0" u="none" strike="noStrike" dirty="0" smtClean="0">
                          <a:solidFill>
                            <a:srgbClr val="000000"/>
                          </a:solidFill>
                          <a:latin typeface="Calibri"/>
                        </a:rPr>
                        <a:t>2012</a:t>
                      </a:r>
                      <a:endParaRPr lang="en-GB" sz="1200" b="0" i="0" u="none" strike="noStrike" dirty="0">
                        <a:solidFill>
                          <a:srgbClr val="000000"/>
                        </a:solidFill>
                        <a:latin typeface="Calibri"/>
                      </a:endParaRPr>
                    </a:p>
                  </a:txBody>
                  <a:tcPr marL="5373" marR="5373" marT="5373"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n-GB" sz="500" b="0" i="0" u="none" strike="noStrike">
                          <a:solidFill>
                            <a:srgbClr val="000000"/>
                          </a:solidFill>
                          <a:latin typeface="Calibri"/>
                        </a:rPr>
                        <a:t> </a:t>
                      </a:r>
                    </a:p>
                  </a:txBody>
                  <a:tcPr marL="5373" marR="5373" marT="537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6600"/>
                    </a:solidFill>
                  </a:tcPr>
                </a:tc>
                <a:tc>
                  <a:txBody>
                    <a:bodyPr/>
                    <a:lstStyle/>
                    <a:p>
                      <a:pPr algn="ctr" fontAlgn="ctr"/>
                      <a:r>
                        <a:rPr lang="en-GB" sz="500" b="0" i="0" u="none" strike="noStrike">
                          <a:solidFill>
                            <a:srgbClr val="000000"/>
                          </a:solidFill>
                          <a:latin typeface="Calibri"/>
                        </a:rPr>
                        <a:t> </a:t>
                      </a:r>
                    </a:p>
                  </a:txBody>
                  <a:tcPr marL="5373" marR="5373" marT="53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0000"/>
                    </a:solidFill>
                  </a:tcPr>
                </a:tc>
                <a:tc>
                  <a:txBody>
                    <a:bodyPr/>
                    <a:lstStyle/>
                    <a:p>
                      <a:pPr algn="ctr" fontAlgn="ctr"/>
                      <a:r>
                        <a:rPr lang="en-GB" sz="500" b="0" i="0" u="none" strike="noStrike">
                          <a:solidFill>
                            <a:srgbClr val="000000"/>
                          </a:solidFill>
                          <a:latin typeface="Calibri"/>
                        </a:rPr>
                        <a:t> </a:t>
                      </a:r>
                    </a:p>
                  </a:txBody>
                  <a:tcPr marL="5373" marR="5373" marT="53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0000"/>
                    </a:solidFill>
                  </a:tcPr>
                </a:tc>
                <a:tc>
                  <a:txBody>
                    <a:bodyPr/>
                    <a:lstStyle/>
                    <a:p>
                      <a:pPr algn="ctr" fontAlgn="ctr"/>
                      <a:r>
                        <a:rPr lang="en-GB" sz="500" b="0" i="0" u="none" strike="noStrike">
                          <a:solidFill>
                            <a:srgbClr val="000000"/>
                          </a:solidFill>
                          <a:latin typeface="Calibri"/>
                        </a:rPr>
                        <a:t> </a:t>
                      </a:r>
                    </a:p>
                  </a:txBody>
                  <a:tcPr marL="5373" marR="5373" marT="53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ctr"/>
                      <a:r>
                        <a:rPr lang="en-GB" sz="500" b="0" i="0" u="none" strike="noStrike">
                          <a:solidFill>
                            <a:srgbClr val="000000"/>
                          </a:solidFill>
                          <a:latin typeface="Calibri"/>
                        </a:rPr>
                        <a:t> </a:t>
                      </a:r>
                    </a:p>
                  </a:txBody>
                  <a:tcPr marL="5373" marR="5373" marT="53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6600"/>
                    </a:solidFill>
                  </a:tcPr>
                </a:tc>
                <a:tc>
                  <a:txBody>
                    <a:bodyPr/>
                    <a:lstStyle/>
                    <a:p>
                      <a:pPr algn="ctr" fontAlgn="ctr"/>
                      <a:r>
                        <a:rPr lang="en-GB" sz="500" b="0" i="0" u="none" strike="noStrike">
                          <a:solidFill>
                            <a:srgbClr val="000000"/>
                          </a:solidFill>
                          <a:latin typeface="Calibri"/>
                        </a:rPr>
                        <a:t> </a:t>
                      </a:r>
                    </a:p>
                  </a:txBody>
                  <a:tcPr marL="5373" marR="5373" marT="53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0000"/>
                    </a:solidFill>
                  </a:tcPr>
                </a:tc>
                <a:tc>
                  <a:txBody>
                    <a:bodyPr/>
                    <a:lstStyle/>
                    <a:p>
                      <a:pPr algn="ctr" fontAlgn="ctr"/>
                      <a:r>
                        <a:rPr lang="en-GB" sz="500" b="0" i="0" u="none" strike="noStrike" dirty="0">
                          <a:solidFill>
                            <a:srgbClr val="000000"/>
                          </a:solidFill>
                          <a:latin typeface="Calibri"/>
                        </a:rPr>
                        <a:t> </a:t>
                      </a:r>
                    </a:p>
                  </a:txBody>
                  <a:tcPr marL="5373" marR="5373" marT="53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0000"/>
                    </a:solidFill>
                  </a:tcPr>
                </a:tc>
                <a:tc>
                  <a:txBody>
                    <a:bodyPr/>
                    <a:lstStyle/>
                    <a:p>
                      <a:pPr algn="ctr" fontAlgn="ctr"/>
                      <a:r>
                        <a:rPr lang="en-GB" sz="500" b="0" i="0" u="none" strike="noStrike">
                          <a:solidFill>
                            <a:srgbClr val="000000"/>
                          </a:solidFill>
                          <a:latin typeface="Calibri"/>
                        </a:rPr>
                        <a:t> </a:t>
                      </a:r>
                    </a:p>
                  </a:txBody>
                  <a:tcPr marL="5373" marR="5373" marT="53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6600"/>
                    </a:solidFill>
                  </a:tcPr>
                </a:tc>
                <a:tc>
                  <a:txBody>
                    <a:bodyPr/>
                    <a:lstStyle/>
                    <a:p>
                      <a:pPr algn="ctr" fontAlgn="ctr"/>
                      <a:r>
                        <a:rPr lang="en-GB" sz="500" b="0" i="0" u="none" strike="noStrike">
                          <a:solidFill>
                            <a:srgbClr val="000000"/>
                          </a:solidFill>
                          <a:latin typeface="Calibri"/>
                        </a:rPr>
                        <a:t> </a:t>
                      </a:r>
                    </a:p>
                  </a:txBody>
                  <a:tcPr marL="5373" marR="5373" marT="53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6600"/>
                    </a:solidFill>
                  </a:tcPr>
                </a:tc>
                <a:tc>
                  <a:txBody>
                    <a:bodyPr/>
                    <a:lstStyle/>
                    <a:p>
                      <a:pPr algn="ctr" fontAlgn="ctr"/>
                      <a:r>
                        <a:rPr lang="en-GB" sz="500" b="0" i="0" u="none" strike="noStrike">
                          <a:solidFill>
                            <a:srgbClr val="000000"/>
                          </a:solidFill>
                          <a:latin typeface="Calibri"/>
                        </a:rPr>
                        <a:t> </a:t>
                      </a:r>
                    </a:p>
                  </a:txBody>
                  <a:tcPr marL="5373" marR="5373" marT="537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0000"/>
                    </a:solidFill>
                  </a:tcPr>
                </a:tc>
              </a:tr>
              <a:tr h="381815">
                <a:tc>
                  <a:txBody>
                    <a:bodyPr/>
                    <a:lstStyle/>
                    <a:p>
                      <a:pPr algn="l" fontAlgn="t"/>
                      <a:r>
                        <a:rPr lang="en-GB" sz="1200" b="1" i="0" u="none" strike="noStrike">
                          <a:solidFill>
                            <a:srgbClr val="000000"/>
                          </a:solidFill>
                          <a:latin typeface="Calibri"/>
                        </a:rPr>
                        <a:t>Zambia </a:t>
                      </a:r>
                      <a:r>
                        <a:rPr lang="en-GB" sz="1200" b="0" i="0" u="none" strike="noStrike">
                          <a:solidFill>
                            <a:srgbClr val="000000"/>
                          </a:solidFill>
                          <a:latin typeface="Calibri"/>
                        </a:rPr>
                        <a:t/>
                      </a:r>
                      <a:br>
                        <a:rPr lang="en-GB" sz="1200" b="0" i="0" u="none" strike="noStrike">
                          <a:solidFill>
                            <a:srgbClr val="000000"/>
                          </a:solidFill>
                          <a:latin typeface="Calibri"/>
                        </a:rPr>
                      </a:br>
                      <a:r>
                        <a:rPr lang="en-GB" sz="1200" b="0" i="0" u="none" strike="noStrike">
                          <a:solidFill>
                            <a:srgbClr val="000000"/>
                          </a:solidFill>
                          <a:latin typeface="Calibri"/>
                        </a:rPr>
                        <a:t>2011 – 2015</a:t>
                      </a:r>
                      <a:br>
                        <a:rPr lang="en-GB" sz="1200" b="0" i="0" u="none" strike="noStrike">
                          <a:solidFill>
                            <a:srgbClr val="000000"/>
                          </a:solidFill>
                          <a:latin typeface="Calibri"/>
                        </a:rPr>
                      </a:br>
                      <a:endParaRPr lang="en-GB" sz="1200" b="0" i="0" u="none" strike="noStrike">
                        <a:solidFill>
                          <a:srgbClr val="000000"/>
                        </a:solidFill>
                        <a:latin typeface="Calibri"/>
                      </a:endParaRPr>
                    </a:p>
                  </a:txBody>
                  <a:tcPr marL="5373" marR="5373" marT="5373"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n-GB" sz="500" b="0" i="0" u="none" strike="noStrike">
                          <a:solidFill>
                            <a:srgbClr val="000000"/>
                          </a:solidFill>
                          <a:latin typeface="Calibri"/>
                        </a:rPr>
                        <a:t> </a:t>
                      </a:r>
                    </a:p>
                  </a:txBody>
                  <a:tcPr marL="5373" marR="5373" marT="537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ctr"/>
                      <a:r>
                        <a:rPr lang="en-GB" sz="500" b="0" i="0" u="none" strike="noStrike" dirty="0">
                          <a:solidFill>
                            <a:srgbClr val="000000"/>
                          </a:solidFill>
                          <a:latin typeface="Calibri"/>
                        </a:rPr>
                        <a:t> </a:t>
                      </a:r>
                    </a:p>
                  </a:txBody>
                  <a:tcPr marL="5373" marR="5373" marT="53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6600"/>
                    </a:solidFill>
                  </a:tcPr>
                </a:tc>
                <a:tc>
                  <a:txBody>
                    <a:bodyPr/>
                    <a:lstStyle/>
                    <a:p>
                      <a:pPr algn="ctr" fontAlgn="ctr"/>
                      <a:r>
                        <a:rPr lang="en-GB" sz="500" b="0" i="0" u="none" strike="noStrike">
                          <a:solidFill>
                            <a:srgbClr val="000000"/>
                          </a:solidFill>
                          <a:latin typeface="Calibri"/>
                        </a:rPr>
                        <a:t> </a:t>
                      </a:r>
                    </a:p>
                  </a:txBody>
                  <a:tcPr marL="5373" marR="5373" marT="53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0000"/>
                    </a:solidFill>
                  </a:tcPr>
                </a:tc>
                <a:tc>
                  <a:txBody>
                    <a:bodyPr/>
                    <a:lstStyle/>
                    <a:p>
                      <a:pPr algn="ctr" fontAlgn="ctr"/>
                      <a:r>
                        <a:rPr lang="en-GB" sz="500" b="0" i="0" u="none" strike="noStrike">
                          <a:solidFill>
                            <a:srgbClr val="000000"/>
                          </a:solidFill>
                          <a:latin typeface="Calibri"/>
                        </a:rPr>
                        <a:t> </a:t>
                      </a:r>
                    </a:p>
                  </a:txBody>
                  <a:tcPr marL="5373" marR="5373" marT="53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ctr"/>
                      <a:r>
                        <a:rPr lang="en-GB" sz="500" b="0" i="0" u="none" strike="noStrike">
                          <a:solidFill>
                            <a:srgbClr val="000000"/>
                          </a:solidFill>
                          <a:latin typeface="Calibri"/>
                        </a:rPr>
                        <a:t> </a:t>
                      </a:r>
                    </a:p>
                  </a:txBody>
                  <a:tcPr marL="5373" marR="5373" marT="53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6600"/>
                    </a:solidFill>
                  </a:tcPr>
                </a:tc>
                <a:tc>
                  <a:txBody>
                    <a:bodyPr/>
                    <a:lstStyle/>
                    <a:p>
                      <a:pPr algn="ctr" fontAlgn="ctr"/>
                      <a:r>
                        <a:rPr lang="en-GB" sz="500" b="0" i="0" u="none" strike="noStrike">
                          <a:solidFill>
                            <a:srgbClr val="000000"/>
                          </a:solidFill>
                          <a:latin typeface="Calibri"/>
                        </a:rPr>
                        <a:t> </a:t>
                      </a:r>
                    </a:p>
                  </a:txBody>
                  <a:tcPr marL="5373" marR="5373" marT="53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6600"/>
                    </a:solidFill>
                  </a:tcPr>
                </a:tc>
                <a:tc>
                  <a:txBody>
                    <a:bodyPr/>
                    <a:lstStyle/>
                    <a:p>
                      <a:pPr algn="ctr" fontAlgn="ctr"/>
                      <a:r>
                        <a:rPr lang="en-GB" sz="500" b="0" i="0" u="none" strike="noStrike">
                          <a:solidFill>
                            <a:srgbClr val="000000"/>
                          </a:solidFill>
                          <a:latin typeface="Calibri"/>
                        </a:rPr>
                        <a:t> </a:t>
                      </a:r>
                    </a:p>
                  </a:txBody>
                  <a:tcPr marL="5373" marR="5373" marT="53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ctr"/>
                      <a:r>
                        <a:rPr lang="en-GB" sz="500" b="0" i="0" u="none" strike="noStrike">
                          <a:solidFill>
                            <a:srgbClr val="000000"/>
                          </a:solidFill>
                          <a:latin typeface="Calibri"/>
                        </a:rPr>
                        <a:t> </a:t>
                      </a:r>
                    </a:p>
                  </a:txBody>
                  <a:tcPr marL="5373" marR="5373" marT="53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6600"/>
                    </a:solidFill>
                  </a:tcPr>
                </a:tc>
                <a:tc>
                  <a:txBody>
                    <a:bodyPr/>
                    <a:lstStyle/>
                    <a:p>
                      <a:pPr algn="ctr" fontAlgn="ctr"/>
                      <a:r>
                        <a:rPr lang="en-GB" sz="500" b="0" i="0" u="none" strike="noStrike">
                          <a:solidFill>
                            <a:srgbClr val="000000"/>
                          </a:solidFill>
                          <a:latin typeface="Calibri"/>
                        </a:rPr>
                        <a:t> </a:t>
                      </a:r>
                    </a:p>
                  </a:txBody>
                  <a:tcPr marL="5373" marR="5373" marT="53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6600"/>
                    </a:solidFill>
                  </a:tcPr>
                </a:tc>
                <a:tc>
                  <a:txBody>
                    <a:bodyPr/>
                    <a:lstStyle/>
                    <a:p>
                      <a:pPr algn="ctr" fontAlgn="ctr"/>
                      <a:r>
                        <a:rPr lang="en-GB" sz="500" b="0" i="0" u="none" strike="noStrike">
                          <a:solidFill>
                            <a:srgbClr val="000000"/>
                          </a:solidFill>
                          <a:latin typeface="Calibri"/>
                        </a:rPr>
                        <a:t> </a:t>
                      </a:r>
                    </a:p>
                  </a:txBody>
                  <a:tcPr marL="5373" marR="5373" marT="537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6600"/>
                    </a:solidFill>
                  </a:tcPr>
                </a:tc>
              </a:tr>
              <a:tr h="348401">
                <a:tc>
                  <a:txBody>
                    <a:bodyPr/>
                    <a:lstStyle/>
                    <a:p>
                      <a:pPr algn="l" fontAlgn="t"/>
                      <a:r>
                        <a:rPr lang="en-GB" sz="1200" b="1" i="0" u="none" strike="noStrike" dirty="0">
                          <a:solidFill>
                            <a:srgbClr val="000000"/>
                          </a:solidFill>
                          <a:latin typeface="Calibri"/>
                        </a:rPr>
                        <a:t>Zimbabwe</a:t>
                      </a:r>
                      <a:r>
                        <a:rPr lang="en-GB" sz="1200" b="0" i="0" u="none" strike="noStrike" dirty="0">
                          <a:solidFill>
                            <a:srgbClr val="000000"/>
                          </a:solidFill>
                          <a:latin typeface="Calibri"/>
                        </a:rPr>
                        <a:t/>
                      </a:r>
                      <a:br>
                        <a:rPr lang="en-GB" sz="1200" b="0" i="0" u="none" strike="noStrike" dirty="0">
                          <a:solidFill>
                            <a:srgbClr val="000000"/>
                          </a:solidFill>
                          <a:latin typeface="Calibri"/>
                        </a:rPr>
                      </a:br>
                      <a:r>
                        <a:rPr lang="en-GB" sz="1200" b="0" i="0" u="none" strike="noStrike" dirty="0">
                          <a:solidFill>
                            <a:srgbClr val="000000"/>
                          </a:solidFill>
                          <a:latin typeface="Calibri"/>
                        </a:rPr>
                        <a:t>2011 - 2014</a:t>
                      </a:r>
                    </a:p>
                  </a:txBody>
                  <a:tcPr marL="5373" marR="5373" marT="5373"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fontAlgn="ctr"/>
                      <a:r>
                        <a:rPr lang="en-GB" sz="500" b="0" i="0" u="none" strike="noStrike">
                          <a:solidFill>
                            <a:srgbClr val="000000"/>
                          </a:solidFill>
                          <a:latin typeface="Calibri"/>
                        </a:rPr>
                        <a:t> </a:t>
                      </a:r>
                    </a:p>
                  </a:txBody>
                  <a:tcPr marL="5373" marR="5373" marT="537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fontAlgn="ctr"/>
                      <a:r>
                        <a:rPr lang="en-GB" sz="500" b="0" i="0" u="none" strike="noStrike">
                          <a:solidFill>
                            <a:srgbClr val="000000"/>
                          </a:solidFill>
                          <a:latin typeface="Calibri"/>
                        </a:rPr>
                        <a:t> </a:t>
                      </a:r>
                    </a:p>
                  </a:txBody>
                  <a:tcPr marL="5373" marR="5373" marT="53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6600"/>
                    </a:solidFill>
                  </a:tcPr>
                </a:tc>
                <a:tc>
                  <a:txBody>
                    <a:bodyPr/>
                    <a:lstStyle/>
                    <a:p>
                      <a:pPr algn="ctr" fontAlgn="ctr"/>
                      <a:r>
                        <a:rPr lang="en-GB" sz="500" b="0" i="0" u="none" strike="noStrike">
                          <a:solidFill>
                            <a:srgbClr val="000000"/>
                          </a:solidFill>
                          <a:latin typeface="Calibri"/>
                        </a:rPr>
                        <a:t> </a:t>
                      </a:r>
                    </a:p>
                  </a:txBody>
                  <a:tcPr marL="5373" marR="5373" marT="53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0000"/>
                    </a:solidFill>
                  </a:tcPr>
                </a:tc>
                <a:tc>
                  <a:txBody>
                    <a:bodyPr/>
                    <a:lstStyle/>
                    <a:p>
                      <a:pPr algn="ctr" fontAlgn="ctr"/>
                      <a:r>
                        <a:rPr lang="en-GB" sz="500" b="0" i="0" u="none" strike="noStrike">
                          <a:solidFill>
                            <a:srgbClr val="000000"/>
                          </a:solidFill>
                          <a:latin typeface="Calibri"/>
                        </a:rPr>
                        <a:t> </a:t>
                      </a:r>
                    </a:p>
                  </a:txBody>
                  <a:tcPr marL="5373" marR="5373" marT="53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fontAlgn="ctr"/>
                      <a:r>
                        <a:rPr lang="en-GB" sz="500" b="0" i="0" u="none" strike="noStrike">
                          <a:solidFill>
                            <a:srgbClr val="000000"/>
                          </a:solidFill>
                          <a:latin typeface="Calibri"/>
                        </a:rPr>
                        <a:t> </a:t>
                      </a:r>
                    </a:p>
                  </a:txBody>
                  <a:tcPr marL="5373" marR="5373" marT="53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0000"/>
                    </a:solidFill>
                  </a:tcPr>
                </a:tc>
                <a:tc>
                  <a:txBody>
                    <a:bodyPr/>
                    <a:lstStyle/>
                    <a:p>
                      <a:pPr algn="ctr" fontAlgn="ctr"/>
                      <a:r>
                        <a:rPr lang="en-GB" sz="500" b="0" i="0" u="none" strike="noStrike">
                          <a:solidFill>
                            <a:srgbClr val="000000"/>
                          </a:solidFill>
                          <a:latin typeface="Calibri"/>
                        </a:rPr>
                        <a:t> </a:t>
                      </a:r>
                    </a:p>
                  </a:txBody>
                  <a:tcPr marL="5373" marR="5373" marT="53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0000"/>
                    </a:solidFill>
                  </a:tcPr>
                </a:tc>
                <a:tc>
                  <a:txBody>
                    <a:bodyPr/>
                    <a:lstStyle/>
                    <a:p>
                      <a:pPr algn="ctr" fontAlgn="ctr"/>
                      <a:r>
                        <a:rPr lang="en-GB" sz="500" b="0" i="0" u="none" strike="noStrike">
                          <a:solidFill>
                            <a:srgbClr val="000000"/>
                          </a:solidFill>
                          <a:latin typeface="Calibri"/>
                        </a:rPr>
                        <a:t> </a:t>
                      </a:r>
                    </a:p>
                  </a:txBody>
                  <a:tcPr marL="5373" marR="5373" marT="53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0000"/>
                    </a:solidFill>
                  </a:tcPr>
                </a:tc>
                <a:tc>
                  <a:txBody>
                    <a:bodyPr/>
                    <a:lstStyle/>
                    <a:p>
                      <a:pPr algn="ctr" fontAlgn="ctr"/>
                      <a:r>
                        <a:rPr lang="en-GB" sz="500" b="0" i="0" u="none" strike="noStrike">
                          <a:solidFill>
                            <a:srgbClr val="000000"/>
                          </a:solidFill>
                          <a:latin typeface="Calibri"/>
                        </a:rPr>
                        <a:t> </a:t>
                      </a:r>
                    </a:p>
                  </a:txBody>
                  <a:tcPr marL="5373" marR="5373" marT="53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6600"/>
                    </a:solidFill>
                  </a:tcPr>
                </a:tc>
                <a:tc>
                  <a:txBody>
                    <a:bodyPr/>
                    <a:lstStyle/>
                    <a:p>
                      <a:pPr algn="ctr" fontAlgn="ctr"/>
                      <a:r>
                        <a:rPr lang="en-GB" sz="500" b="0" i="0" u="none" strike="noStrike">
                          <a:solidFill>
                            <a:srgbClr val="000000"/>
                          </a:solidFill>
                          <a:latin typeface="Calibri"/>
                        </a:rPr>
                        <a:t> </a:t>
                      </a:r>
                    </a:p>
                  </a:txBody>
                  <a:tcPr marL="5373" marR="5373" marT="53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0000"/>
                    </a:solidFill>
                  </a:tcPr>
                </a:tc>
                <a:tc>
                  <a:txBody>
                    <a:bodyPr/>
                    <a:lstStyle/>
                    <a:p>
                      <a:pPr algn="ctr" fontAlgn="ctr"/>
                      <a:r>
                        <a:rPr lang="en-GB" sz="500" b="0" i="0" u="none" strike="noStrike">
                          <a:solidFill>
                            <a:srgbClr val="000000"/>
                          </a:solidFill>
                          <a:latin typeface="Calibri"/>
                        </a:rPr>
                        <a:t> </a:t>
                      </a:r>
                    </a:p>
                  </a:txBody>
                  <a:tcPr marL="5373" marR="5373" marT="537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6600"/>
                    </a:solidFill>
                  </a:tcPr>
                </a:tc>
              </a:tr>
              <a:tr h="416147">
                <a:tc>
                  <a:txBody>
                    <a:bodyPr/>
                    <a:lstStyle/>
                    <a:p>
                      <a:pPr algn="l" fontAlgn="t"/>
                      <a:r>
                        <a:rPr lang="en-GB" sz="500" b="0" i="0" u="none" strike="noStrike" dirty="0">
                          <a:solidFill>
                            <a:srgbClr val="000000"/>
                          </a:solidFill>
                          <a:latin typeface="Calibri"/>
                        </a:rPr>
                        <a:t> </a:t>
                      </a:r>
                    </a:p>
                  </a:txBody>
                  <a:tcPr marL="5373" marR="5373" marT="5373" marB="0">
                    <a:lnL>
                      <a:noFill/>
                    </a:lnL>
                    <a:lnR>
                      <a:noFill/>
                    </a:lnR>
                    <a:lnT w="12700" cap="flat" cmpd="sng" algn="ctr">
                      <a:solidFill>
                        <a:srgbClr val="000000"/>
                      </a:solidFill>
                      <a:prstDash val="solid"/>
                      <a:round/>
                      <a:headEnd type="none" w="med" len="med"/>
                      <a:tailEnd type="none" w="med" len="med"/>
                    </a:lnT>
                    <a:lnB>
                      <a:noFill/>
                    </a:lnB>
                    <a:solidFill>
                      <a:schemeClr val="bg1"/>
                    </a:solidFill>
                  </a:tcPr>
                </a:tc>
                <a:tc>
                  <a:txBody>
                    <a:bodyPr/>
                    <a:lstStyle/>
                    <a:p>
                      <a:pPr algn="ctr" fontAlgn="ctr"/>
                      <a:r>
                        <a:rPr lang="en-GB" sz="500" b="0" i="0" u="none" strike="noStrike">
                          <a:solidFill>
                            <a:srgbClr val="000000"/>
                          </a:solidFill>
                          <a:latin typeface="Calibri"/>
                        </a:rPr>
                        <a:t> </a:t>
                      </a:r>
                    </a:p>
                  </a:txBody>
                  <a:tcPr marL="5373" marR="5373" marT="5373" marB="0" anchor="ctr">
                    <a:lnL>
                      <a:noFill/>
                    </a:lnL>
                    <a:lnR>
                      <a:noFill/>
                    </a:lnR>
                    <a:lnT w="12700" cap="flat" cmpd="sng" algn="ctr">
                      <a:solidFill>
                        <a:srgbClr val="000000"/>
                      </a:solidFill>
                      <a:prstDash val="solid"/>
                      <a:round/>
                      <a:headEnd type="none" w="med" len="med"/>
                      <a:tailEnd type="none" w="med" len="med"/>
                    </a:lnT>
                    <a:lnB>
                      <a:noFill/>
                    </a:lnB>
                    <a:solidFill>
                      <a:srgbClr val="EAEAEA"/>
                    </a:solidFill>
                  </a:tcPr>
                </a:tc>
                <a:tc>
                  <a:txBody>
                    <a:bodyPr/>
                    <a:lstStyle/>
                    <a:p>
                      <a:pPr algn="ctr" fontAlgn="ctr"/>
                      <a:r>
                        <a:rPr lang="en-GB" sz="500" b="0" i="0" u="none" strike="noStrike">
                          <a:solidFill>
                            <a:srgbClr val="000000"/>
                          </a:solidFill>
                          <a:latin typeface="Calibri"/>
                        </a:rPr>
                        <a:t> </a:t>
                      </a:r>
                    </a:p>
                  </a:txBody>
                  <a:tcPr marL="5373" marR="5373" marT="5373"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EAEAEA"/>
                    </a:solidFill>
                  </a:tcPr>
                </a:tc>
                <a:tc>
                  <a:txBody>
                    <a:bodyPr/>
                    <a:lstStyle/>
                    <a:p>
                      <a:pPr algn="ctr" fontAlgn="ctr"/>
                      <a:r>
                        <a:rPr lang="en-GB" sz="1200" b="1" i="0" u="none" strike="noStrike">
                          <a:solidFill>
                            <a:srgbClr val="000000"/>
                          </a:solidFill>
                          <a:latin typeface="Calibri"/>
                        </a:rPr>
                        <a:t>Key </a:t>
                      </a:r>
                    </a:p>
                  </a:txBody>
                  <a:tcPr marL="5373" marR="5373" marT="537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4E3"/>
                    </a:solidFill>
                  </a:tcPr>
                </a:tc>
                <a:tc>
                  <a:txBody>
                    <a:bodyPr/>
                    <a:lstStyle/>
                    <a:p>
                      <a:pPr algn="ctr" fontAlgn="ctr"/>
                      <a:r>
                        <a:rPr lang="en-GB" sz="1200" b="0" i="0" u="none" strike="noStrike">
                          <a:solidFill>
                            <a:srgbClr val="000000"/>
                          </a:solidFill>
                          <a:latin typeface="Calibri"/>
                        </a:rPr>
                        <a:t>Adequate</a:t>
                      </a:r>
                    </a:p>
                  </a:txBody>
                  <a:tcPr marL="5373" marR="5373" marT="53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fontAlgn="ctr"/>
                      <a:r>
                        <a:rPr lang="en-GB" sz="1200" b="0" i="0" u="none" strike="noStrike">
                          <a:solidFill>
                            <a:srgbClr val="000000"/>
                          </a:solidFill>
                          <a:latin typeface="Calibri"/>
                        </a:rPr>
                        <a:t>Room for improvement </a:t>
                      </a:r>
                    </a:p>
                  </a:txBody>
                  <a:tcPr marL="5373" marR="5373" marT="537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6600"/>
                    </a:solidFill>
                  </a:tcPr>
                </a:tc>
                <a:tc>
                  <a:txBody>
                    <a:bodyPr/>
                    <a:lstStyle/>
                    <a:p>
                      <a:pPr algn="ctr" fontAlgn="ctr"/>
                      <a:r>
                        <a:rPr lang="en-GB" sz="1200" b="0" i="0" u="none" strike="noStrike" dirty="0">
                          <a:solidFill>
                            <a:srgbClr val="000000"/>
                          </a:solidFill>
                          <a:latin typeface="Calibri"/>
                        </a:rPr>
                        <a:t>Inadequate</a:t>
                      </a:r>
                    </a:p>
                  </a:txBody>
                  <a:tcPr marL="5373" marR="5373" marT="537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0000"/>
                    </a:solidFill>
                  </a:tcPr>
                </a:tc>
                <a:tc>
                  <a:txBody>
                    <a:bodyPr/>
                    <a:lstStyle/>
                    <a:p>
                      <a:pPr algn="ctr" fontAlgn="ctr"/>
                      <a:r>
                        <a:rPr lang="en-GB" sz="500" b="0" i="0" u="none" strike="noStrike">
                          <a:solidFill>
                            <a:srgbClr val="000000"/>
                          </a:solidFill>
                          <a:latin typeface="Calibri"/>
                        </a:rPr>
                        <a:t> </a:t>
                      </a:r>
                    </a:p>
                  </a:txBody>
                  <a:tcPr marL="5373" marR="5373" marT="5373"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ctr"/>
                      <a:r>
                        <a:rPr lang="en-GB" sz="500" b="0" i="0" u="none" strike="noStrike">
                          <a:solidFill>
                            <a:srgbClr val="000000"/>
                          </a:solidFill>
                          <a:latin typeface="Calibri"/>
                        </a:rPr>
                        <a:t> </a:t>
                      </a:r>
                    </a:p>
                  </a:txBody>
                  <a:tcPr marL="5373" marR="5373" marT="5373" marB="0" anchor="ctr">
                    <a:lnL>
                      <a:noFill/>
                    </a:lnL>
                    <a:lnR>
                      <a:noFill/>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ctr"/>
                      <a:endParaRPr lang="en-GB" sz="500" b="0" i="0" u="none" strike="noStrike">
                        <a:solidFill>
                          <a:srgbClr val="000000"/>
                        </a:solidFill>
                        <a:latin typeface="Calibri"/>
                      </a:endParaRPr>
                    </a:p>
                  </a:txBody>
                  <a:tcPr marL="5373" marR="5373" marT="5373"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fontAlgn="ctr"/>
                      <a:endParaRPr lang="en-GB" sz="500" b="0" i="0" u="none" strike="noStrike" dirty="0">
                        <a:solidFill>
                          <a:srgbClr val="000000"/>
                        </a:solidFill>
                        <a:latin typeface="Calibri"/>
                      </a:endParaRPr>
                    </a:p>
                  </a:txBody>
                  <a:tcPr marL="5373" marR="5373" marT="5373" marB="0" anchor="ctr">
                    <a:lnL>
                      <a:noFill/>
                    </a:lnL>
                    <a:lnR>
                      <a:noFill/>
                    </a:lnR>
                    <a:lnT w="12700" cap="flat" cmpd="sng" algn="ctr">
                      <a:solidFill>
                        <a:srgbClr val="000000"/>
                      </a:solidFill>
                      <a:prstDash val="solid"/>
                      <a:round/>
                      <a:headEnd type="none" w="med" len="med"/>
                      <a:tailEnd type="none" w="med" len="med"/>
                    </a:lnT>
                    <a:lnB>
                      <a:noFill/>
                    </a:lnB>
                  </a:tcPr>
                </a:tc>
              </a:tr>
            </a:tbl>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95536" y="0"/>
            <a:ext cx="7272808" cy="576064"/>
          </a:xfrm>
        </p:spPr>
        <p:txBody>
          <a:bodyPr>
            <a:normAutofit fontScale="90000"/>
          </a:bodyPr>
          <a:lstStyle/>
          <a:p>
            <a:r>
              <a:rPr lang="en-ZA" dirty="0" smtClean="0"/>
              <a:t>Malawi </a:t>
            </a:r>
            <a:endParaRPr lang="en-ZA" dirty="0"/>
          </a:p>
        </p:txBody>
      </p:sp>
      <p:sp>
        <p:nvSpPr>
          <p:cNvPr id="3" name="Subtitle 2"/>
          <p:cNvSpPr>
            <a:spLocks noGrp="1"/>
          </p:cNvSpPr>
          <p:nvPr>
            <p:ph type="subTitle" idx="1"/>
          </p:nvPr>
        </p:nvSpPr>
        <p:spPr/>
        <p:txBody>
          <a:bodyPr/>
          <a:lstStyle/>
          <a:p>
            <a:endParaRPr lang="en-ZA"/>
          </a:p>
        </p:txBody>
      </p:sp>
      <p:graphicFrame>
        <p:nvGraphicFramePr>
          <p:cNvPr id="4" name="Table 3"/>
          <p:cNvGraphicFramePr>
            <a:graphicFrameLocks noGrp="1"/>
          </p:cNvGraphicFramePr>
          <p:nvPr/>
        </p:nvGraphicFramePr>
        <p:xfrm>
          <a:off x="1115616" y="764704"/>
          <a:ext cx="2736304" cy="5760639"/>
        </p:xfrm>
        <a:graphic>
          <a:graphicData uri="http://schemas.openxmlformats.org/drawingml/2006/table">
            <a:tbl>
              <a:tblPr/>
              <a:tblGrid>
                <a:gridCol w="2736304"/>
              </a:tblGrid>
              <a:tr h="240733">
                <a:tc>
                  <a:txBody>
                    <a:bodyPr/>
                    <a:lstStyle/>
                    <a:p>
                      <a:pPr marL="342900" lvl="0" indent="-342900" algn="ctr">
                        <a:spcAft>
                          <a:spcPts val="0"/>
                        </a:spcAft>
                        <a:buFont typeface="+mj-lt"/>
                        <a:buNone/>
                      </a:pPr>
                      <a:r>
                        <a:rPr lang="en-ZA" sz="1400" b="1" dirty="0" smtClean="0">
                          <a:solidFill>
                            <a:srgbClr val="000000"/>
                          </a:solidFill>
                          <a:latin typeface="Calibri"/>
                          <a:ea typeface="Calibri"/>
                          <a:cs typeface="Calibri"/>
                        </a:rPr>
                        <a:t>HIV</a:t>
                      </a:r>
                      <a:r>
                        <a:rPr lang="en-ZA" sz="1400" b="1" baseline="0" dirty="0" smtClean="0">
                          <a:solidFill>
                            <a:srgbClr val="000000"/>
                          </a:solidFill>
                          <a:latin typeface="Calibri"/>
                          <a:ea typeface="Calibri"/>
                          <a:cs typeface="Calibri"/>
                        </a:rPr>
                        <a:t> and A</a:t>
                      </a:r>
                      <a:r>
                        <a:rPr lang="en-ZA" sz="1400" b="1" dirty="0" smtClean="0">
                          <a:solidFill>
                            <a:srgbClr val="000000"/>
                          </a:solidFill>
                          <a:latin typeface="Calibri"/>
                          <a:ea typeface="Calibri"/>
                          <a:cs typeface="Calibri"/>
                        </a:rPr>
                        <a:t>IDS</a:t>
                      </a:r>
                      <a:endParaRPr lang="en-ZA" sz="1400" dirty="0">
                        <a:latin typeface="Times New Roman"/>
                        <a:ea typeface="Calibri"/>
                        <a:cs typeface="Times New Roman"/>
                      </a:endParaRPr>
                    </a:p>
                  </a:txBody>
                  <a:tcPr marL="38682" marR="386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00281">
                <a:tc>
                  <a:txBody>
                    <a:bodyPr/>
                    <a:lstStyle/>
                    <a:p>
                      <a:pPr algn="ctr">
                        <a:lnSpc>
                          <a:spcPct val="115000"/>
                        </a:lnSpc>
                        <a:spcAft>
                          <a:spcPts val="0"/>
                        </a:spcAft>
                      </a:pPr>
                      <a:r>
                        <a:rPr lang="en-ZA" sz="1100" b="0" dirty="0">
                          <a:solidFill>
                            <a:srgbClr val="000000"/>
                          </a:solidFill>
                          <a:latin typeface="Calibri"/>
                          <a:ea typeface="Calibri"/>
                          <a:cs typeface="Calibri"/>
                        </a:rPr>
                        <a:t>Links between </a:t>
                      </a:r>
                      <a:r>
                        <a:rPr lang="en-ZA" sz="1100" b="1" dirty="0">
                          <a:solidFill>
                            <a:srgbClr val="000000"/>
                          </a:solidFill>
                          <a:latin typeface="Calibri"/>
                          <a:ea typeface="Calibri"/>
                          <a:cs typeface="Calibri"/>
                        </a:rPr>
                        <a:t>HIV and gender </a:t>
                      </a:r>
                      <a:r>
                        <a:rPr lang="en-ZA" sz="1100" b="0" dirty="0">
                          <a:solidFill>
                            <a:srgbClr val="000000"/>
                          </a:solidFill>
                          <a:latin typeface="Calibri"/>
                          <a:ea typeface="Calibri"/>
                          <a:cs typeface="Calibri"/>
                        </a:rPr>
                        <a:t>addressed</a:t>
                      </a:r>
                      <a:endParaRPr lang="en-ZA" sz="1100" b="0" dirty="0">
                        <a:latin typeface="Calibri"/>
                        <a:ea typeface="Calibri"/>
                        <a:cs typeface="Times New Roman"/>
                      </a:endParaRPr>
                    </a:p>
                  </a:txBody>
                  <a:tcPr marL="38682" marR="386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r>
              <a:tr h="600281">
                <a:tc>
                  <a:txBody>
                    <a:bodyPr/>
                    <a:lstStyle/>
                    <a:p>
                      <a:pPr algn="ctr">
                        <a:lnSpc>
                          <a:spcPct val="115000"/>
                        </a:lnSpc>
                        <a:spcAft>
                          <a:spcPts val="0"/>
                        </a:spcAft>
                      </a:pPr>
                      <a:r>
                        <a:rPr lang="en-ZA" sz="1100" b="0" dirty="0">
                          <a:solidFill>
                            <a:srgbClr val="000000"/>
                          </a:solidFill>
                          <a:latin typeface="Calibri"/>
                          <a:ea typeface="Calibri"/>
                          <a:cs typeface="Calibri"/>
                        </a:rPr>
                        <a:t>Plans made to challenge or transform</a:t>
                      </a:r>
                      <a:r>
                        <a:rPr lang="en-ZA" sz="1100" b="1" dirty="0">
                          <a:solidFill>
                            <a:srgbClr val="000000"/>
                          </a:solidFill>
                          <a:latin typeface="Calibri"/>
                          <a:ea typeface="Calibri"/>
                          <a:cs typeface="Calibri"/>
                        </a:rPr>
                        <a:t> gender norms</a:t>
                      </a:r>
                      <a:endParaRPr lang="en-ZA" sz="1100" b="1" dirty="0">
                        <a:latin typeface="Calibri"/>
                        <a:ea typeface="Calibri"/>
                        <a:cs typeface="Times New Roman"/>
                      </a:endParaRPr>
                    </a:p>
                  </a:txBody>
                  <a:tcPr marL="38682" marR="386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r>
              <a:tr h="449987">
                <a:tc>
                  <a:txBody>
                    <a:bodyPr/>
                    <a:lstStyle/>
                    <a:p>
                      <a:pPr algn="ctr">
                        <a:lnSpc>
                          <a:spcPct val="115000"/>
                        </a:lnSpc>
                        <a:spcAft>
                          <a:spcPts val="0"/>
                        </a:spcAft>
                      </a:pPr>
                      <a:r>
                        <a:rPr lang="en-ZA" sz="1100" b="0" dirty="0">
                          <a:solidFill>
                            <a:srgbClr val="000000"/>
                          </a:solidFill>
                          <a:latin typeface="Calibri"/>
                          <a:ea typeface="Calibri"/>
                          <a:cs typeface="Calibri"/>
                        </a:rPr>
                        <a:t>Plans made to engage with men for </a:t>
                      </a:r>
                      <a:r>
                        <a:rPr lang="en-ZA" sz="1100" b="1" dirty="0">
                          <a:solidFill>
                            <a:srgbClr val="000000"/>
                          </a:solidFill>
                          <a:latin typeface="Calibri"/>
                          <a:ea typeface="Calibri"/>
                          <a:cs typeface="Calibri"/>
                        </a:rPr>
                        <a:t>prevention of GBV</a:t>
                      </a:r>
                      <a:endParaRPr lang="en-ZA" sz="1100" b="1" dirty="0">
                        <a:latin typeface="Calibri"/>
                        <a:ea typeface="Calibri"/>
                        <a:cs typeface="Times New Roman"/>
                      </a:endParaRPr>
                    </a:p>
                  </a:txBody>
                  <a:tcPr marL="38682" marR="386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r>
              <a:tr h="449987">
                <a:tc>
                  <a:txBody>
                    <a:bodyPr/>
                    <a:lstStyle/>
                    <a:p>
                      <a:pPr algn="ctr">
                        <a:lnSpc>
                          <a:spcPct val="115000"/>
                        </a:lnSpc>
                        <a:spcAft>
                          <a:spcPts val="0"/>
                        </a:spcAft>
                      </a:pPr>
                      <a:r>
                        <a:rPr lang="en-ZA" sz="1100" b="0" dirty="0">
                          <a:solidFill>
                            <a:srgbClr val="000000"/>
                          </a:solidFill>
                          <a:latin typeface="Calibri"/>
                          <a:ea typeface="Calibri"/>
                          <a:cs typeface="Calibri"/>
                        </a:rPr>
                        <a:t>Benefit of engaging with men to support </a:t>
                      </a:r>
                      <a:r>
                        <a:rPr lang="en-ZA" sz="1100" b="1" dirty="0">
                          <a:solidFill>
                            <a:srgbClr val="000000"/>
                          </a:solidFill>
                          <a:latin typeface="Calibri"/>
                          <a:ea typeface="Calibri"/>
                          <a:cs typeface="Calibri"/>
                        </a:rPr>
                        <a:t>PMTCT</a:t>
                      </a:r>
                      <a:r>
                        <a:rPr lang="en-ZA" sz="1100" b="0" dirty="0">
                          <a:solidFill>
                            <a:srgbClr val="000000"/>
                          </a:solidFill>
                          <a:latin typeface="Calibri"/>
                          <a:ea typeface="Calibri"/>
                          <a:cs typeface="Calibri"/>
                        </a:rPr>
                        <a:t> processes recognised</a:t>
                      </a:r>
                      <a:endParaRPr lang="en-ZA" sz="1100" b="0" dirty="0">
                        <a:latin typeface="Calibri"/>
                        <a:ea typeface="Calibri"/>
                        <a:cs typeface="Times New Roman"/>
                      </a:endParaRPr>
                    </a:p>
                  </a:txBody>
                  <a:tcPr marL="38682" marR="386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r>
              <a:tr h="599984">
                <a:tc>
                  <a:txBody>
                    <a:bodyPr/>
                    <a:lstStyle/>
                    <a:p>
                      <a:pPr algn="ctr">
                        <a:lnSpc>
                          <a:spcPct val="115000"/>
                        </a:lnSpc>
                        <a:spcAft>
                          <a:spcPts val="0"/>
                        </a:spcAft>
                      </a:pPr>
                      <a:r>
                        <a:rPr lang="en-ZA" sz="1100" b="1" dirty="0">
                          <a:solidFill>
                            <a:srgbClr val="000000"/>
                          </a:solidFill>
                          <a:latin typeface="Calibri"/>
                          <a:ea typeface="Calibri"/>
                          <a:cs typeface="Calibri"/>
                        </a:rPr>
                        <a:t>Male circumcision </a:t>
                      </a:r>
                      <a:r>
                        <a:rPr lang="en-ZA" sz="1100" b="0" dirty="0">
                          <a:solidFill>
                            <a:srgbClr val="000000"/>
                          </a:solidFill>
                          <a:latin typeface="Calibri"/>
                          <a:ea typeface="Calibri"/>
                          <a:cs typeface="Calibri"/>
                        </a:rPr>
                        <a:t>roll-out prioritised, including gender equality education</a:t>
                      </a:r>
                      <a:endParaRPr lang="en-ZA" sz="1100" b="0" dirty="0">
                        <a:latin typeface="Calibri"/>
                        <a:ea typeface="Calibri"/>
                        <a:cs typeface="Times New Roman"/>
                      </a:endParaRPr>
                    </a:p>
                  </a:txBody>
                  <a:tcPr marL="38682" marR="386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r>
              <a:tr h="449987">
                <a:tc>
                  <a:txBody>
                    <a:bodyPr/>
                    <a:lstStyle/>
                    <a:p>
                      <a:pPr algn="ctr">
                        <a:lnSpc>
                          <a:spcPct val="115000"/>
                        </a:lnSpc>
                        <a:spcAft>
                          <a:spcPts val="0"/>
                        </a:spcAft>
                      </a:pPr>
                      <a:r>
                        <a:rPr lang="en-ZA" sz="1100" b="0" dirty="0">
                          <a:solidFill>
                            <a:srgbClr val="000000"/>
                          </a:solidFill>
                          <a:latin typeface="Calibri"/>
                          <a:ea typeface="Calibri"/>
                          <a:cs typeface="Calibri"/>
                        </a:rPr>
                        <a:t>Plans made to address men’s attitudes towards </a:t>
                      </a:r>
                      <a:r>
                        <a:rPr lang="en-ZA" sz="1100" b="1" dirty="0">
                          <a:solidFill>
                            <a:srgbClr val="000000"/>
                          </a:solidFill>
                          <a:latin typeface="Calibri"/>
                          <a:ea typeface="Calibri"/>
                          <a:cs typeface="Calibri"/>
                        </a:rPr>
                        <a:t>condoms</a:t>
                      </a:r>
                      <a:endParaRPr lang="en-ZA" sz="1100" b="1" dirty="0">
                        <a:latin typeface="Calibri"/>
                        <a:ea typeface="Calibri"/>
                        <a:cs typeface="Times New Roman"/>
                      </a:endParaRPr>
                    </a:p>
                  </a:txBody>
                  <a:tcPr marL="38682" marR="386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r>
              <a:tr h="449987">
                <a:tc>
                  <a:txBody>
                    <a:bodyPr/>
                    <a:lstStyle/>
                    <a:p>
                      <a:pPr algn="ctr">
                        <a:lnSpc>
                          <a:spcPct val="115000"/>
                        </a:lnSpc>
                        <a:spcAft>
                          <a:spcPts val="0"/>
                        </a:spcAft>
                      </a:pPr>
                      <a:r>
                        <a:rPr lang="en-ZA" sz="1100" b="0" dirty="0">
                          <a:solidFill>
                            <a:srgbClr val="000000"/>
                          </a:solidFill>
                          <a:latin typeface="Calibri"/>
                          <a:ea typeface="Calibri"/>
                          <a:cs typeface="Calibri"/>
                        </a:rPr>
                        <a:t>Plans made to target men for </a:t>
                      </a:r>
                      <a:r>
                        <a:rPr lang="en-ZA" sz="1100" b="1" dirty="0">
                          <a:solidFill>
                            <a:srgbClr val="000000"/>
                          </a:solidFill>
                          <a:latin typeface="Calibri"/>
                          <a:ea typeface="Calibri"/>
                          <a:cs typeface="Calibri"/>
                        </a:rPr>
                        <a:t>VCT</a:t>
                      </a:r>
                      <a:r>
                        <a:rPr lang="en-ZA" sz="1100" b="0" dirty="0">
                          <a:solidFill>
                            <a:srgbClr val="000000"/>
                          </a:solidFill>
                          <a:latin typeface="Calibri"/>
                          <a:ea typeface="Calibri"/>
                          <a:cs typeface="Calibri"/>
                        </a:rPr>
                        <a:t> and address health seeking behaviour</a:t>
                      </a:r>
                      <a:endParaRPr lang="en-ZA" sz="1100" b="0" dirty="0">
                        <a:latin typeface="Calibri"/>
                        <a:ea typeface="Calibri"/>
                        <a:cs typeface="Times New Roman"/>
                      </a:endParaRPr>
                    </a:p>
                  </a:txBody>
                  <a:tcPr marL="38682" marR="386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r>
              <a:tr h="639804">
                <a:tc>
                  <a:txBody>
                    <a:bodyPr/>
                    <a:lstStyle/>
                    <a:p>
                      <a:pPr algn="ctr">
                        <a:lnSpc>
                          <a:spcPct val="115000"/>
                        </a:lnSpc>
                        <a:spcAft>
                          <a:spcPts val="0"/>
                        </a:spcAft>
                      </a:pPr>
                      <a:r>
                        <a:rPr lang="en-ZA" sz="1100" b="1" dirty="0">
                          <a:solidFill>
                            <a:srgbClr val="000000"/>
                          </a:solidFill>
                          <a:latin typeface="Calibri"/>
                          <a:ea typeface="Calibri"/>
                          <a:cs typeface="Calibri"/>
                        </a:rPr>
                        <a:t>Marginalised men’s needs </a:t>
                      </a:r>
                      <a:r>
                        <a:rPr lang="en-ZA" sz="1100" b="0" dirty="0">
                          <a:solidFill>
                            <a:srgbClr val="000000"/>
                          </a:solidFill>
                          <a:latin typeface="Calibri"/>
                          <a:ea typeface="Calibri"/>
                          <a:cs typeface="Calibri"/>
                        </a:rPr>
                        <a:t>accounted for (e.g. prisoners, MSM, refugees and IDUs)</a:t>
                      </a:r>
                      <a:endParaRPr lang="en-ZA" sz="1100" b="0" dirty="0">
                        <a:latin typeface="Calibri"/>
                        <a:ea typeface="Calibri"/>
                        <a:cs typeface="Times New Roman"/>
                      </a:endParaRPr>
                    </a:p>
                  </a:txBody>
                  <a:tcPr marL="38682" marR="386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r>
              <a:tr h="639804">
                <a:tc>
                  <a:txBody>
                    <a:bodyPr/>
                    <a:lstStyle/>
                    <a:p>
                      <a:pPr algn="ctr">
                        <a:lnSpc>
                          <a:spcPct val="115000"/>
                        </a:lnSpc>
                        <a:spcAft>
                          <a:spcPts val="0"/>
                        </a:spcAft>
                      </a:pPr>
                      <a:r>
                        <a:rPr lang="en-ZA" sz="1100" b="0" dirty="0">
                          <a:solidFill>
                            <a:srgbClr val="000000"/>
                          </a:solidFill>
                          <a:latin typeface="Calibri"/>
                          <a:ea typeface="Calibri"/>
                          <a:cs typeface="Calibri"/>
                        </a:rPr>
                        <a:t>Plans made to target men for </a:t>
                      </a:r>
                      <a:r>
                        <a:rPr lang="en-ZA" sz="1100" b="1" dirty="0">
                          <a:solidFill>
                            <a:srgbClr val="000000"/>
                          </a:solidFill>
                          <a:latin typeface="Calibri"/>
                          <a:ea typeface="Calibri"/>
                          <a:cs typeface="Calibri"/>
                        </a:rPr>
                        <a:t>treatment</a:t>
                      </a:r>
                      <a:r>
                        <a:rPr lang="en-ZA" sz="1100" b="0" dirty="0">
                          <a:solidFill>
                            <a:srgbClr val="000000"/>
                          </a:solidFill>
                          <a:latin typeface="Calibri"/>
                          <a:ea typeface="Calibri"/>
                          <a:cs typeface="Calibri"/>
                        </a:rPr>
                        <a:t> and address health seeking behaviour</a:t>
                      </a:r>
                      <a:endParaRPr lang="en-ZA" sz="1100" b="0" dirty="0">
                        <a:latin typeface="Calibri"/>
                        <a:ea typeface="Calibri"/>
                        <a:cs typeface="Times New Roman"/>
                      </a:endParaRPr>
                    </a:p>
                  </a:txBody>
                  <a:tcPr marL="38682" marR="386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r>
              <a:tr h="639804">
                <a:tc>
                  <a:txBody>
                    <a:bodyPr/>
                    <a:lstStyle/>
                    <a:p>
                      <a:pPr algn="ctr">
                        <a:lnSpc>
                          <a:spcPct val="115000"/>
                        </a:lnSpc>
                        <a:spcAft>
                          <a:spcPts val="0"/>
                        </a:spcAft>
                      </a:pPr>
                      <a:r>
                        <a:rPr lang="en-ZA" sz="1100" b="0" dirty="0">
                          <a:solidFill>
                            <a:srgbClr val="000000"/>
                          </a:solidFill>
                          <a:latin typeface="Calibri"/>
                          <a:ea typeface="Calibri"/>
                          <a:cs typeface="Calibri"/>
                        </a:rPr>
                        <a:t>Plans made to encourage and enable men to become involved </a:t>
                      </a:r>
                      <a:r>
                        <a:rPr lang="en-ZA" sz="1100" b="1" dirty="0">
                          <a:solidFill>
                            <a:srgbClr val="000000"/>
                          </a:solidFill>
                          <a:latin typeface="Calibri"/>
                          <a:ea typeface="Calibri"/>
                          <a:cs typeface="Calibri"/>
                        </a:rPr>
                        <a:t>in  care work</a:t>
                      </a:r>
                      <a:endParaRPr lang="en-ZA" sz="1100" b="1" dirty="0">
                        <a:latin typeface="Calibri"/>
                        <a:ea typeface="Calibri"/>
                        <a:cs typeface="Times New Roman"/>
                      </a:endParaRPr>
                    </a:p>
                  </a:txBody>
                  <a:tcPr marL="38682" marR="386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r>
            </a:tbl>
          </a:graphicData>
        </a:graphic>
      </p:graphicFrame>
      <p:graphicFrame>
        <p:nvGraphicFramePr>
          <p:cNvPr id="5" name="Table 4"/>
          <p:cNvGraphicFramePr>
            <a:graphicFrameLocks noGrp="1"/>
          </p:cNvGraphicFramePr>
          <p:nvPr/>
        </p:nvGraphicFramePr>
        <p:xfrm>
          <a:off x="4572000" y="764704"/>
          <a:ext cx="3024336" cy="5760639"/>
        </p:xfrm>
        <a:graphic>
          <a:graphicData uri="http://schemas.openxmlformats.org/drawingml/2006/table">
            <a:tbl>
              <a:tblPr/>
              <a:tblGrid>
                <a:gridCol w="3024336"/>
              </a:tblGrid>
              <a:tr h="294605">
                <a:tc>
                  <a:txBody>
                    <a:bodyPr/>
                    <a:lstStyle/>
                    <a:p>
                      <a:pPr indent="608330" algn="l">
                        <a:lnSpc>
                          <a:spcPct val="115000"/>
                        </a:lnSpc>
                        <a:spcAft>
                          <a:spcPts val="0"/>
                        </a:spcAft>
                      </a:pPr>
                      <a:r>
                        <a:rPr lang="en-ZA" sz="1400" b="1" dirty="0" smtClean="0">
                          <a:latin typeface="Calibri"/>
                          <a:ea typeface="Calibri"/>
                          <a:cs typeface="Times New Roman"/>
                        </a:rPr>
                        <a:t>Gender-Based Violence </a:t>
                      </a:r>
                      <a:endParaRPr lang="en-ZA" sz="1400" b="1"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745686">
                <a:tc>
                  <a:txBody>
                    <a:bodyPr/>
                    <a:lstStyle/>
                    <a:p>
                      <a:pPr indent="608330" algn="ctr">
                        <a:lnSpc>
                          <a:spcPct val="115000"/>
                        </a:lnSpc>
                        <a:spcAft>
                          <a:spcPts val="0"/>
                        </a:spcAft>
                      </a:pPr>
                      <a:r>
                        <a:rPr lang="en-ZA" sz="1100" b="0" dirty="0">
                          <a:solidFill>
                            <a:srgbClr val="000000"/>
                          </a:solidFill>
                          <a:latin typeface="Calibri"/>
                          <a:ea typeface="Calibri"/>
                          <a:cs typeface="Calibri"/>
                        </a:rPr>
                        <a:t>Gender-based violence clearly </a:t>
                      </a:r>
                      <a:r>
                        <a:rPr lang="en-ZA" sz="1100" b="1" dirty="0">
                          <a:solidFill>
                            <a:srgbClr val="000000"/>
                          </a:solidFill>
                          <a:latin typeface="Calibri"/>
                          <a:ea typeface="Calibri"/>
                          <a:cs typeface="Calibri"/>
                        </a:rPr>
                        <a:t>conceptualised</a:t>
                      </a:r>
                      <a:endParaRPr lang="en-ZA" sz="1100" b="1"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r>
              <a:tr h="745686">
                <a:tc>
                  <a:txBody>
                    <a:bodyPr/>
                    <a:lstStyle/>
                    <a:p>
                      <a:pPr algn="ctr">
                        <a:lnSpc>
                          <a:spcPct val="115000"/>
                        </a:lnSpc>
                        <a:spcAft>
                          <a:spcPts val="0"/>
                        </a:spcAft>
                      </a:pPr>
                      <a:r>
                        <a:rPr lang="en-ZA" sz="1100" b="0" dirty="0">
                          <a:solidFill>
                            <a:srgbClr val="000000"/>
                          </a:solidFill>
                          <a:latin typeface="Calibri"/>
                          <a:ea typeface="Calibri"/>
                          <a:cs typeface="Calibri"/>
                        </a:rPr>
                        <a:t>Sufficient focus on </a:t>
                      </a:r>
                      <a:r>
                        <a:rPr lang="en-ZA" sz="1100" b="1" dirty="0">
                          <a:solidFill>
                            <a:srgbClr val="000000"/>
                          </a:solidFill>
                          <a:latin typeface="Calibri"/>
                          <a:ea typeface="Calibri"/>
                          <a:cs typeface="Calibri"/>
                        </a:rPr>
                        <a:t>preventative measures</a:t>
                      </a:r>
                      <a:endParaRPr lang="en-ZA" sz="1100" b="1"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r>
              <a:tr h="743436">
                <a:tc>
                  <a:txBody>
                    <a:bodyPr/>
                    <a:lstStyle/>
                    <a:p>
                      <a:pPr algn="ctr">
                        <a:lnSpc>
                          <a:spcPct val="115000"/>
                        </a:lnSpc>
                        <a:spcAft>
                          <a:spcPts val="0"/>
                        </a:spcAft>
                      </a:pPr>
                      <a:r>
                        <a:rPr lang="en-ZA" sz="1100" b="0" dirty="0">
                          <a:solidFill>
                            <a:srgbClr val="000000"/>
                          </a:solidFill>
                          <a:latin typeface="Calibri"/>
                          <a:ea typeface="Calibri"/>
                          <a:cs typeface="Calibri"/>
                        </a:rPr>
                        <a:t>Level of </a:t>
                      </a:r>
                      <a:r>
                        <a:rPr lang="en-ZA" sz="1100" b="1" dirty="0">
                          <a:solidFill>
                            <a:srgbClr val="000000"/>
                          </a:solidFill>
                          <a:latin typeface="Calibri"/>
                          <a:ea typeface="Calibri"/>
                          <a:cs typeface="Calibri"/>
                        </a:rPr>
                        <a:t>engagement with men</a:t>
                      </a:r>
                      <a:endParaRPr lang="en-ZA" sz="1100" b="1"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r>
              <a:tr h="743436">
                <a:tc>
                  <a:txBody>
                    <a:bodyPr/>
                    <a:lstStyle/>
                    <a:p>
                      <a:pPr algn="ctr">
                        <a:lnSpc>
                          <a:spcPct val="115000"/>
                        </a:lnSpc>
                        <a:spcAft>
                          <a:spcPts val="0"/>
                        </a:spcAft>
                      </a:pPr>
                      <a:r>
                        <a:rPr lang="en-ZA" sz="1100" b="0" dirty="0">
                          <a:solidFill>
                            <a:srgbClr val="000000"/>
                          </a:solidFill>
                          <a:latin typeface="Calibri"/>
                          <a:ea typeface="Calibri"/>
                          <a:cs typeface="Calibri"/>
                        </a:rPr>
                        <a:t>Men engaged as </a:t>
                      </a:r>
                      <a:r>
                        <a:rPr lang="en-ZA" sz="1100" b="1" dirty="0">
                          <a:solidFill>
                            <a:srgbClr val="000000"/>
                          </a:solidFill>
                          <a:latin typeface="Calibri"/>
                          <a:ea typeface="Calibri"/>
                          <a:cs typeface="Calibri"/>
                        </a:rPr>
                        <a:t>advocates</a:t>
                      </a:r>
                      <a:r>
                        <a:rPr lang="en-ZA" sz="1100" b="0" dirty="0">
                          <a:solidFill>
                            <a:srgbClr val="000000"/>
                          </a:solidFill>
                          <a:latin typeface="Calibri"/>
                          <a:ea typeface="Calibri"/>
                          <a:cs typeface="Calibri"/>
                        </a:rPr>
                        <a:t> for change</a:t>
                      </a:r>
                      <a:endParaRPr lang="en-ZA" sz="1100" b="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r>
              <a:tr h="743436">
                <a:tc>
                  <a:txBody>
                    <a:bodyPr/>
                    <a:lstStyle/>
                    <a:p>
                      <a:pPr algn="ctr">
                        <a:lnSpc>
                          <a:spcPct val="115000"/>
                        </a:lnSpc>
                        <a:spcAft>
                          <a:spcPts val="0"/>
                        </a:spcAft>
                      </a:pPr>
                      <a:r>
                        <a:rPr lang="en-ZA" sz="1100" b="0" dirty="0">
                          <a:solidFill>
                            <a:srgbClr val="000000"/>
                          </a:solidFill>
                          <a:latin typeface="Calibri"/>
                          <a:ea typeface="Calibri"/>
                          <a:cs typeface="Calibri"/>
                        </a:rPr>
                        <a:t>Men treated as capable of change through the provision of </a:t>
                      </a:r>
                      <a:r>
                        <a:rPr lang="en-ZA" sz="1100" b="1" dirty="0">
                          <a:solidFill>
                            <a:srgbClr val="000000"/>
                          </a:solidFill>
                          <a:latin typeface="Calibri"/>
                          <a:ea typeface="Calibri"/>
                          <a:cs typeface="Calibri"/>
                        </a:rPr>
                        <a:t>rehabilitation programmes</a:t>
                      </a:r>
                      <a:endParaRPr lang="en-ZA" sz="1100" b="1"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r>
              <a:tr h="743436">
                <a:tc>
                  <a:txBody>
                    <a:bodyPr/>
                    <a:lstStyle/>
                    <a:p>
                      <a:pPr algn="ctr">
                        <a:lnSpc>
                          <a:spcPct val="115000"/>
                        </a:lnSpc>
                        <a:spcAft>
                          <a:spcPts val="0"/>
                        </a:spcAft>
                      </a:pPr>
                      <a:r>
                        <a:rPr lang="en-ZA" sz="1100" b="0" dirty="0">
                          <a:solidFill>
                            <a:srgbClr val="000000"/>
                          </a:solidFill>
                          <a:latin typeface="Calibri"/>
                          <a:ea typeface="Calibri"/>
                          <a:cs typeface="Calibri"/>
                        </a:rPr>
                        <a:t>Commitment to the transformation of </a:t>
                      </a:r>
                      <a:r>
                        <a:rPr lang="en-ZA" sz="1100" b="1" dirty="0">
                          <a:solidFill>
                            <a:srgbClr val="000000"/>
                          </a:solidFill>
                          <a:latin typeface="Calibri"/>
                          <a:ea typeface="Calibri"/>
                          <a:cs typeface="Calibri"/>
                        </a:rPr>
                        <a:t>gender norms</a:t>
                      </a:r>
                      <a:endParaRPr lang="en-ZA" sz="1100" b="1"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r>
              <a:tr h="1000918">
                <a:tc>
                  <a:txBody>
                    <a:bodyPr/>
                    <a:lstStyle/>
                    <a:p>
                      <a:pPr algn="ctr">
                        <a:lnSpc>
                          <a:spcPct val="115000"/>
                        </a:lnSpc>
                        <a:spcAft>
                          <a:spcPts val="0"/>
                        </a:spcAft>
                      </a:pPr>
                      <a:r>
                        <a:rPr lang="en-ZA" sz="1100" b="0" dirty="0">
                          <a:solidFill>
                            <a:srgbClr val="000000"/>
                          </a:solidFill>
                          <a:latin typeface="Calibri"/>
                          <a:ea typeface="Calibri"/>
                          <a:cs typeface="Calibri"/>
                        </a:rPr>
                        <a:t>Acknowledgement of the</a:t>
                      </a:r>
                      <a:r>
                        <a:rPr lang="en-ZA" sz="1100" b="1" dirty="0">
                          <a:solidFill>
                            <a:srgbClr val="000000"/>
                          </a:solidFill>
                          <a:latin typeface="Calibri"/>
                          <a:ea typeface="Calibri"/>
                          <a:cs typeface="Calibri"/>
                        </a:rPr>
                        <a:t> violence men experience</a:t>
                      </a:r>
                      <a:r>
                        <a:rPr lang="en-ZA" sz="1100" b="0" dirty="0">
                          <a:solidFill>
                            <a:srgbClr val="000000"/>
                          </a:solidFill>
                          <a:latin typeface="Calibri"/>
                          <a:ea typeface="Calibri"/>
                          <a:cs typeface="Calibri"/>
                        </a:rPr>
                        <a:t>; and how this can cause violence towards women and children as a result</a:t>
                      </a:r>
                      <a:endParaRPr lang="en-ZA" sz="1100" b="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r>
            </a:tbl>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0"/>
            <a:ext cx="8229600" cy="868958"/>
          </a:xfrm>
        </p:spPr>
        <p:txBody>
          <a:bodyPr/>
          <a:lstStyle/>
          <a:p>
            <a:r>
              <a:rPr lang="en-ZA" dirty="0" smtClean="0"/>
              <a:t>Tanzania </a:t>
            </a:r>
            <a:endParaRPr lang="en-ZA" dirty="0"/>
          </a:p>
        </p:txBody>
      </p:sp>
      <p:graphicFrame>
        <p:nvGraphicFramePr>
          <p:cNvPr id="4" name="Table 3"/>
          <p:cNvGraphicFramePr>
            <a:graphicFrameLocks noGrp="1"/>
          </p:cNvGraphicFramePr>
          <p:nvPr/>
        </p:nvGraphicFramePr>
        <p:xfrm>
          <a:off x="4860032" y="980728"/>
          <a:ext cx="2952328" cy="5544616"/>
        </p:xfrm>
        <a:graphic>
          <a:graphicData uri="http://schemas.openxmlformats.org/drawingml/2006/table">
            <a:tbl>
              <a:tblPr/>
              <a:tblGrid>
                <a:gridCol w="2952328"/>
              </a:tblGrid>
              <a:tr h="283752">
                <a:tc>
                  <a:txBody>
                    <a:bodyPr/>
                    <a:lstStyle/>
                    <a:p>
                      <a:pPr algn="ctr">
                        <a:lnSpc>
                          <a:spcPct val="115000"/>
                        </a:lnSpc>
                        <a:spcAft>
                          <a:spcPts val="0"/>
                        </a:spcAft>
                      </a:pPr>
                      <a:r>
                        <a:rPr lang="en-ZA" sz="1400" b="1" dirty="0" smtClean="0">
                          <a:solidFill>
                            <a:srgbClr val="000000"/>
                          </a:solidFill>
                          <a:latin typeface="Calibri"/>
                          <a:ea typeface="Calibri"/>
                          <a:cs typeface="Calibri"/>
                        </a:rPr>
                        <a:t>Gender-Based</a:t>
                      </a:r>
                      <a:r>
                        <a:rPr lang="en-ZA" sz="1400" b="1" baseline="0" dirty="0" smtClean="0">
                          <a:solidFill>
                            <a:srgbClr val="000000"/>
                          </a:solidFill>
                          <a:latin typeface="Calibri"/>
                          <a:ea typeface="Calibri"/>
                          <a:cs typeface="Calibri"/>
                        </a:rPr>
                        <a:t> Violence</a:t>
                      </a:r>
                      <a:endParaRPr lang="en-ZA" sz="1100" dirty="0">
                        <a:latin typeface="Calibri"/>
                        <a:ea typeface="Calibri"/>
                        <a:cs typeface="Times New Roman"/>
                      </a:endParaRPr>
                    </a:p>
                  </a:txBody>
                  <a:tcPr marL="68228" marR="6822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77902">
                <a:tc>
                  <a:txBody>
                    <a:bodyPr/>
                    <a:lstStyle/>
                    <a:p>
                      <a:pPr algn="ctr">
                        <a:lnSpc>
                          <a:spcPct val="115000"/>
                        </a:lnSpc>
                        <a:spcAft>
                          <a:spcPts val="0"/>
                        </a:spcAft>
                      </a:pPr>
                      <a:r>
                        <a:rPr lang="en-ZA" sz="1100" dirty="0">
                          <a:solidFill>
                            <a:srgbClr val="000000"/>
                          </a:solidFill>
                          <a:latin typeface="Calibri"/>
                          <a:ea typeface="Calibri"/>
                          <a:cs typeface="Calibri"/>
                        </a:rPr>
                        <a:t>Gender-based violence clearly</a:t>
                      </a:r>
                      <a:r>
                        <a:rPr lang="en-ZA" sz="1100" b="1" dirty="0">
                          <a:solidFill>
                            <a:srgbClr val="000000"/>
                          </a:solidFill>
                          <a:latin typeface="Calibri"/>
                          <a:ea typeface="Calibri"/>
                          <a:cs typeface="Calibri"/>
                        </a:rPr>
                        <a:t> conceptualised</a:t>
                      </a:r>
                      <a:endParaRPr lang="en-ZA" sz="1100" dirty="0">
                        <a:latin typeface="Calibri"/>
                        <a:ea typeface="Calibri"/>
                        <a:cs typeface="Times New Roman"/>
                      </a:endParaRPr>
                    </a:p>
                  </a:txBody>
                  <a:tcPr marL="68228" marR="6822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r>
              <a:tr h="707769">
                <a:tc>
                  <a:txBody>
                    <a:bodyPr/>
                    <a:lstStyle/>
                    <a:p>
                      <a:pPr algn="ctr">
                        <a:lnSpc>
                          <a:spcPct val="115000"/>
                        </a:lnSpc>
                        <a:spcAft>
                          <a:spcPts val="0"/>
                        </a:spcAft>
                      </a:pPr>
                      <a:r>
                        <a:rPr lang="en-ZA" sz="1100">
                          <a:solidFill>
                            <a:srgbClr val="000000"/>
                          </a:solidFill>
                          <a:latin typeface="Calibri"/>
                          <a:ea typeface="Calibri"/>
                          <a:cs typeface="Calibri"/>
                        </a:rPr>
                        <a:t>Sufficient focus on</a:t>
                      </a:r>
                      <a:r>
                        <a:rPr lang="en-ZA" sz="1100" b="1">
                          <a:solidFill>
                            <a:srgbClr val="000000"/>
                          </a:solidFill>
                          <a:latin typeface="Calibri"/>
                          <a:ea typeface="Calibri"/>
                          <a:cs typeface="Calibri"/>
                        </a:rPr>
                        <a:t> preventative measures</a:t>
                      </a:r>
                      <a:endParaRPr lang="en-ZA" sz="1100">
                        <a:latin typeface="Calibri"/>
                        <a:ea typeface="Calibri"/>
                        <a:cs typeface="Times New Roman"/>
                      </a:endParaRPr>
                    </a:p>
                  </a:txBody>
                  <a:tcPr marL="68228" marR="6822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r>
              <a:tr h="619299">
                <a:tc>
                  <a:txBody>
                    <a:bodyPr/>
                    <a:lstStyle/>
                    <a:p>
                      <a:pPr algn="ctr">
                        <a:lnSpc>
                          <a:spcPct val="115000"/>
                        </a:lnSpc>
                        <a:spcAft>
                          <a:spcPts val="0"/>
                        </a:spcAft>
                      </a:pPr>
                      <a:r>
                        <a:rPr lang="en-ZA" sz="1100" b="1">
                          <a:solidFill>
                            <a:srgbClr val="000000"/>
                          </a:solidFill>
                          <a:latin typeface="Calibri"/>
                          <a:ea typeface="Calibri"/>
                          <a:cs typeface="Calibri"/>
                        </a:rPr>
                        <a:t>Level of engagement with men</a:t>
                      </a:r>
                      <a:endParaRPr lang="en-ZA" sz="1100">
                        <a:latin typeface="Calibri"/>
                        <a:ea typeface="Calibri"/>
                        <a:cs typeface="Times New Roman"/>
                      </a:endParaRPr>
                    </a:p>
                  </a:txBody>
                  <a:tcPr marL="68228" marR="6822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r>
              <a:tr h="530827">
                <a:tc>
                  <a:txBody>
                    <a:bodyPr/>
                    <a:lstStyle/>
                    <a:p>
                      <a:pPr algn="ctr">
                        <a:lnSpc>
                          <a:spcPct val="115000"/>
                        </a:lnSpc>
                        <a:spcAft>
                          <a:spcPts val="0"/>
                        </a:spcAft>
                      </a:pPr>
                      <a:r>
                        <a:rPr lang="en-ZA" sz="1100">
                          <a:solidFill>
                            <a:srgbClr val="000000"/>
                          </a:solidFill>
                          <a:latin typeface="Calibri"/>
                          <a:ea typeface="Calibri"/>
                          <a:cs typeface="Calibri"/>
                        </a:rPr>
                        <a:t>Men engaged as</a:t>
                      </a:r>
                      <a:r>
                        <a:rPr lang="en-ZA" sz="1100" b="1">
                          <a:solidFill>
                            <a:srgbClr val="000000"/>
                          </a:solidFill>
                          <a:latin typeface="Calibri"/>
                          <a:ea typeface="Calibri"/>
                          <a:cs typeface="Calibri"/>
                        </a:rPr>
                        <a:t> advocates for change</a:t>
                      </a:r>
                      <a:endParaRPr lang="en-ZA" sz="1100">
                        <a:latin typeface="Calibri"/>
                        <a:ea typeface="Calibri"/>
                        <a:cs typeface="Times New Roman"/>
                      </a:endParaRPr>
                    </a:p>
                  </a:txBody>
                  <a:tcPr marL="68228" marR="6822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r>
              <a:tr h="782835">
                <a:tc>
                  <a:txBody>
                    <a:bodyPr/>
                    <a:lstStyle/>
                    <a:p>
                      <a:pPr algn="ctr">
                        <a:lnSpc>
                          <a:spcPct val="115000"/>
                        </a:lnSpc>
                        <a:spcAft>
                          <a:spcPts val="0"/>
                        </a:spcAft>
                      </a:pPr>
                      <a:r>
                        <a:rPr lang="en-ZA" sz="1100" dirty="0">
                          <a:solidFill>
                            <a:srgbClr val="000000"/>
                          </a:solidFill>
                          <a:latin typeface="Calibri"/>
                          <a:ea typeface="Calibri"/>
                          <a:cs typeface="Calibri"/>
                        </a:rPr>
                        <a:t>Men treated as capable of change through the provision of</a:t>
                      </a:r>
                      <a:r>
                        <a:rPr lang="en-ZA" sz="1100" b="1" dirty="0">
                          <a:solidFill>
                            <a:srgbClr val="000000"/>
                          </a:solidFill>
                          <a:latin typeface="Calibri"/>
                          <a:ea typeface="Calibri"/>
                          <a:cs typeface="Calibri"/>
                        </a:rPr>
                        <a:t> rehabilitation programme</a:t>
                      </a:r>
                      <a:endParaRPr lang="en-ZA" sz="1100" dirty="0">
                        <a:latin typeface="Calibri"/>
                        <a:ea typeface="Calibri"/>
                        <a:cs typeface="Times New Roman"/>
                      </a:endParaRPr>
                    </a:p>
                  </a:txBody>
                  <a:tcPr marL="68228" marR="6822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r>
              <a:tr h="782835">
                <a:tc>
                  <a:txBody>
                    <a:bodyPr/>
                    <a:lstStyle/>
                    <a:p>
                      <a:pPr algn="ctr">
                        <a:lnSpc>
                          <a:spcPct val="115000"/>
                        </a:lnSpc>
                        <a:spcAft>
                          <a:spcPts val="0"/>
                        </a:spcAft>
                      </a:pPr>
                      <a:r>
                        <a:rPr lang="en-ZA" sz="1100">
                          <a:solidFill>
                            <a:srgbClr val="000000"/>
                          </a:solidFill>
                          <a:latin typeface="Calibri"/>
                          <a:ea typeface="Calibri"/>
                          <a:cs typeface="Calibri"/>
                        </a:rPr>
                        <a:t>Commitment to </a:t>
                      </a:r>
                      <a:r>
                        <a:rPr lang="en-ZA" sz="1100" b="1">
                          <a:solidFill>
                            <a:srgbClr val="000000"/>
                          </a:solidFill>
                          <a:latin typeface="Calibri"/>
                          <a:ea typeface="Calibri"/>
                          <a:cs typeface="Calibri"/>
                        </a:rPr>
                        <a:t>the</a:t>
                      </a:r>
                      <a:r>
                        <a:rPr lang="en-ZA" sz="1100">
                          <a:solidFill>
                            <a:srgbClr val="000000"/>
                          </a:solidFill>
                          <a:latin typeface="Calibri"/>
                          <a:ea typeface="Calibri"/>
                          <a:cs typeface="Calibri"/>
                        </a:rPr>
                        <a:t> </a:t>
                      </a:r>
                      <a:r>
                        <a:rPr lang="en-ZA" sz="1100" b="1">
                          <a:solidFill>
                            <a:srgbClr val="000000"/>
                          </a:solidFill>
                          <a:latin typeface="Calibri"/>
                          <a:ea typeface="Calibri"/>
                          <a:cs typeface="Calibri"/>
                        </a:rPr>
                        <a:t>transformation of gender norms</a:t>
                      </a:r>
                      <a:endParaRPr lang="en-ZA" sz="1100">
                        <a:latin typeface="Calibri"/>
                        <a:ea typeface="Calibri"/>
                        <a:cs typeface="Times New Roman"/>
                      </a:endParaRPr>
                    </a:p>
                  </a:txBody>
                  <a:tcPr marL="68228" marR="6822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r>
              <a:tr h="1059397">
                <a:tc>
                  <a:txBody>
                    <a:bodyPr/>
                    <a:lstStyle/>
                    <a:p>
                      <a:pPr algn="ctr">
                        <a:lnSpc>
                          <a:spcPct val="115000"/>
                        </a:lnSpc>
                        <a:spcAft>
                          <a:spcPts val="0"/>
                        </a:spcAft>
                      </a:pPr>
                      <a:r>
                        <a:rPr lang="en-ZA" sz="1100" dirty="0">
                          <a:solidFill>
                            <a:srgbClr val="000000"/>
                          </a:solidFill>
                          <a:latin typeface="Calibri"/>
                          <a:ea typeface="Calibri"/>
                          <a:cs typeface="Calibri"/>
                        </a:rPr>
                        <a:t>Acknowledgement of the </a:t>
                      </a:r>
                      <a:r>
                        <a:rPr lang="en-ZA" sz="1100" b="1" dirty="0">
                          <a:solidFill>
                            <a:srgbClr val="000000"/>
                          </a:solidFill>
                          <a:latin typeface="Calibri"/>
                          <a:ea typeface="Calibri"/>
                          <a:cs typeface="Calibri"/>
                        </a:rPr>
                        <a:t>violence men experience</a:t>
                      </a:r>
                      <a:r>
                        <a:rPr lang="en-ZA" sz="1100" dirty="0">
                          <a:solidFill>
                            <a:srgbClr val="000000"/>
                          </a:solidFill>
                          <a:latin typeface="Calibri"/>
                          <a:ea typeface="Calibri"/>
                          <a:cs typeface="Calibri"/>
                        </a:rPr>
                        <a:t>; and how this can cause violence towards women and children as a result</a:t>
                      </a:r>
                      <a:endParaRPr lang="en-ZA" sz="1100" dirty="0">
                        <a:latin typeface="Calibri"/>
                        <a:ea typeface="Calibri"/>
                        <a:cs typeface="Times New Roman"/>
                      </a:endParaRPr>
                    </a:p>
                  </a:txBody>
                  <a:tcPr marL="68228" marR="6822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r>
            </a:tbl>
          </a:graphicData>
        </a:graphic>
      </p:graphicFrame>
      <p:graphicFrame>
        <p:nvGraphicFramePr>
          <p:cNvPr id="5" name="Table 4"/>
          <p:cNvGraphicFramePr>
            <a:graphicFrameLocks noGrp="1"/>
          </p:cNvGraphicFramePr>
          <p:nvPr/>
        </p:nvGraphicFramePr>
        <p:xfrm>
          <a:off x="1259632" y="980728"/>
          <a:ext cx="2808312" cy="5544616"/>
        </p:xfrm>
        <a:graphic>
          <a:graphicData uri="http://schemas.openxmlformats.org/drawingml/2006/table">
            <a:tbl>
              <a:tblPr/>
              <a:tblGrid>
                <a:gridCol w="2808312"/>
              </a:tblGrid>
              <a:tr h="258420">
                <a:tc>
                  <a:txBody>
                    <a:bodyPr/>
                    <a:lstStyle/>
                    <a:p>
                      <a:pPr marL="342900" lvl="0" indent="-342900" algn="ctr">
                        <a:spcAft>
                          <a:spcPts val="0"/>
                        </a:spcAft>
                        <a:buFont typeface="+mj-lt"/>
                        <a:buNone/>
                      </a:pPr>
                      <a:r>
                        <a:rPr lang="en-ZA" sz="1400" b="1" dirty="0" smtClean="0">
                          <a:solidFill>
                            <a:srgbClr val="000000"/>
                          </a:solidFill>
                          <a:latin typeface="Calibri"/>
                          <a:ea typeface="Calibri"/>
                          <a:cs typeface="Calibri"/>
                        </a:rPr>
                        <a:t>HIV</a:t>
                      </a:r>
                      <a:r>
                        <a:rPr lang="en-ZA" sz="1400" b="1" baseline="0" dirty="0" smtClean="0">
                          <a:solidFill>
                            <a:srgbClr val="000000"/>
                          </a:solidFill>
                          <a:latin typeface="Calibri"/>
                          <a:ea typeface="Calibri"/>
                          <a:cs typeface="Calibri"/>
                        </a:rPr>
                        <a:t> and </a:t>
                      </a:r>
                      <a:r>
                        <a:rPr lang="en-ZA" sz="1400" b="1" dirty="0" smtClean="0">
                          <a:solidFill>
                            <a:srgbClr val="000000"/>
                          </a:solidFill>
                          <a:latin typeface="Calibri"/>
                          <a:ea typeface="Calibri"/>
                          <a:cs typeface="Calibri"/>
                        </a:rPr>
                        <a:t>AIDS</a:t>
                      </a:r>
                      <a:endParaRPr lang="en-ZA" sz="1400" dirty="0">
                        <a:latin typeface="Times New Roman"/>
                        <a:ea typeface="Calibri"/>
                        <a:cs typeface="Times New Roman"/>
                      </a:endParaRPr>
                    </a:p>
                  </a:txBody>
                  <a:tcPr marL="38682" marR="386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79014">
                <a:tc>
                  <a:txBody>
                    <a:bodyPr/>
                    <a:lstStyle/>
                    <a:p>
                      <a:pPr algn="ctr">
                        <a:lnSpc>
                          <a:spcPct val="115000"/>
                        </a:lnSpc>
                        <a:spcAft>
                          <a:spcPts val="0"/>
                        </a:spcAft>
                      </a:pPr>
                      <a:r>
                        <a:rPr lang="en-ZA" sz="1100">
                          <a:solidFill>
                            <a:srgbClr val="000000"/>
                          </a:solidFill>
                          <a:latin typeface="Calibri"/>
                          <a:ea typeface="Calibri"/>
                          <a:cs typeface="Calibri"/>
                        </a:rPr>
                        <a:t>Links between HIV and </a:t>
                      </a:r>
                      <a:r>
                        <a:rPr lang="en-ZA" sz="1100" b="1">
                          <a:solidFill>
                            <a:srgbClr val="000000"/>
                          </a:solidFill>
                          <a:latin typeface="Calibri"/>
                          <a:ea typeface="Calibri"/>
                          <a:cs typeface="Calibri"/>
                        </a:rPr>
                        <a:t>gender</a:t>
                      </a:r>
                      <a:r>
                        <a:rPr lang="en-ZA" sz="1100">
                          <a:solidFill>
                            <a:srgbClr val="000000"/>
                          </a:solidFill>
                          <a:latin typeface="Calibri"/>
                          <a:ea typeface="Calibri"/>
                          <a:cs typeface="Calibri"/>
                        </a:rPr>
                        <a:t> addressed</a:t>
                      </a:r>
                      <a:endParaRPr lang="en-ZA" sz="1100">
                        <a:latin typeface="Calibri"/>
                        <a:ea typeface="Calibri"/>
                        <a:cs typeface="Times New Roman"/>
                      </a:endParaRPr>
                    </a:p>
                  </a:txBody>
                  <a:tcPr marL="38682" marR="386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r>
              <a:tr h="579014">
                <a:tc>
                  <a:txBody>
                    <a:bodyPr/>
                    <a:lstStyle/>
                    <a:p>
                      <a:pPr algn="ctr">
                        <a:lnSpc>
                          <a:spcPct val="115000"/>
                        </a:lnSpc>
                        <a:spcAft>
                          <a:spcPts val="0"/>
                        </a:spcAft>
                      </a:pPr>
                      <a:r>
                        <a:rPr lang="en-ZA" sz="1100">
                          <a:solidFill>
                            <a:srgbClr val="000000"/>
                          </a:solidFill>
                          <a:latin typeface="Calibri"/>
                          <a:ea typeface="Calibri"/>
                          <a:cs typeface="Calibri"/>
                        </a:rPr>
                        <a:t>Plans made to challenge or </a:t>
                      </a:r>
                      <a:r>
                        <a:rPr lang="en-ZA" sz="1100" b="1">
                          <a:solidFill>
                            <a:srgbClr val="000000"/>
                          </a:solidFill>
                          <a:latin typeface="Calibri"/>
                          <a:ea typeface="Calibri"/>
                          <a:cs typeface="Calibri"/>
                        </a:rPr>
                        <a:t>transform</a:t>
                      </a:r>
                      <a:r>
                        <a:rPr lang="en-ZA" sz="1100">
                          <a:solidFill>
                            <a:srgbClr val="000000"/>
                          </a:solidFill>
                          <a:latin typeface="Calibri"/>
                          <a:ea typeface="Calibri"/>
                          <a:cs typeface="Calibri"/>
                        </a:rPr>
                        <a:t> </a:t>
                      </a:r>
                      <a:r>
                        <a:rPr lang="en-ZA" sz="1100" b="1">
                          <a:solidFill>
                            <a:srgbClr val="000000"/>
                          </a:solidFill>
                          <a:latin typeface="Calibri"/>
                          <a:ea typeface="Calibri"/>
                          <a:cs typeface="Calibri"/>
                        </a:rPr>
                        <a:t>gender norms</a:t>
                      </a:r>
                      <a:endParaRPr lang="en-ZA" sz="1100">
                        <a:latin typeface="Calibri"/>
                        <a:ea typeface="Calibri"/>
                        <a:cs typeface="Times New Roman"/>
                      </a:endParaRPr>
                    </a:p>
                  </a:txBody>
                  <a:tcPr marL="38682" marR="386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r>
              <a:tr h="453313">
                <a:tc>
                  <a:txBody>
                    <a:bodyPr/>
                    <a:lstStyle/>
                    <a:p>
                      <a:pPr algn="ctr">
                        <a:lnSpc>
                          <a:spcPct val="115000"/>
                        </a:lnSpc>
                        <a:spcAft>
                          <a:spcPts val="0"/>
                        </a:spcAft>
                      </a:pPr>
                      <a:r>
                        <a:rPr lang="en-ZA" sz="1100">
                          <a:solidFill>
                            <a:srgbClr val="000000"/>
                          </a:solidFill>
                          <a:latin typeface="Calibri"/>
                          <a:ea typeface="Calibri"/>
                          <a:cs typeface="Calibri"/>
                        </a:rPr>
                        <a:t>Plans made to engage with men for prevention of </a:t>
                      </a:r>
                      <a:r>
                        <a:rPr lang="en-ZA" sz="1100" b="1">
                          <a:solidFill>
                            <a:srgbClr val="000000"/>
                          </a:solidFill>
                          <a:latin typeface="Calibri"/>
                          <a:ea typeface="Calibri"/>
                          <a:cs typeface="Calibri"/>
                        </a:rPr>
                        <a:t>GBV</a:t>
                      </a:r>
                      <a:endParaRPr lang="en-ZA" sz="1100">
                        <a:latin typeface="Calibri"/>
                        <a:ea typeface="Calibri"/>
                        <a:cs typeface="Times New Roman"/>
                      </a:endParaRPr>
                    </a:p>
                  </a:txBody>
                  <a:tcPr marL="38682" marR="386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r>
              <a:tr h="453313">
                <a:tc>
                  <a:txBody>
                    <a:bodyPr/>
                    <a:lstStyle/>
                    <a:p>
                      <a:pPr algn="ctr">
                        <a:lnSpc>
                          <a:spcPct val="115000"/>
                        </a:lnSpc>
                        <a:spcAft>
                          <a:spcPts val="0"/>
                        </a:spcAft>
                      </a:pPr>
                      <a:r>
                        <a:rPr lang="en-ZA" sz="1100">
                          <a:solidFill>
                            <a:srgbClr val="000000"/>
                          </a:solidFill>
                          <a:latin typeface="Calibri"/>
                          <a:ea typeface="Calibri"/>
                          <a:cs typeface="Calibri"/>
                        </a:rPr>
                        <a:t>Benefit of engaging with men to support </a:t>
                      </a:r>
                      <a:r>
                        <a:rPr lang="en-ZA" sz="1100" b="1">
                          <a:solidFill>
                            <a:srgbClr val="000000"/>
                          </a:solidFill>
                          <a:latin typeface="Calibri"/>
                          <a:ea typeface="Calibri"/>
                          <a:cs typeface="Calibri"/>
                        </a:rPr>
                        <a:t>PMTCT</a:t>
                      </a:r>
                      <a:r>
                        <a:rPr lang="en-ZA" sz="1100">
                          <a:solidFill>
                            <a:srgbClr val="000000"/>
                          </a:solidFill>
                          <a:latin typeface="Calibri"/>
                          <a:ea typeface="Calibri"/>
                          <a:cs typeface="Calibri"/>
                        </a:rPr>
                        <a:t> processes recognised</a:t>
                      </a:r>
                      <a:endParaRPr lang="en-ZA" sz="1100">
                        <a:latin typeface="Calibri"/>
                        <a:ea typeface="Calibri"/>
                        <a:cs typeface="Times New Roman"/>
                      </a:endParaRPr>
                    </a:p>
                  </a:txBody>
                  <a:tcPr marL="38682" marR="386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r>
              <a:tr h="578729">
                <a:tc>
                  <a:txBody>
                    <a:bodyPr/>
                    <a:lstStyle/>
                    <a:p>
                      <a:pPr algn="ctr">
                        <a:lnSpc>
                          <a:spcPct val="115000"/>
                        </a:lnSpc>
                        <a:spcAft>
                          <a:spcPts val="0"/>
                        </a:spcAft>
                      </a:pPr>
                      <a:r>
                        <a:rPr lang="en-ZA" sz="1100" b="1">
                          <a:solidFill>
                            <a:srgbClr val="000000"/>
                          </a:solidFill>
                          <a:latin typeface="Calibri"/>
                          <a:ea typeface="Calibri"/>
                          <a:cs typeface="Calibri"/>
                        </a:rPr>
                        <a:t>Male circumcision</a:t>
                      </a:r>
                      <a:r>
                        <a:rPr lang="en-ZA" sz="1100">
                          <a:solidFill>
                            <a:srgbClr val="000000"/>
                          </a:solidFill>
                          <a:latin typeface="Calibri"/>
                          <a:ea typeface="Calibri"/>
                          <a:cs typeface="Calibri"/>
                        </a:rPr>
                        <a:t> roll-out prioritised, including gender equality education</a:t>
                      </a:r>
                      <a:endParaRPr lang="en-ZA" sz="1100">
                        <a:latin typeface="Calibri"/>
                        <a:ea typeface="Calibri"/>
                        <a:cs typeface="Times New Roman"/>
                      </a:endParaRPr>
                    </a:p>
                  </a:txBody>
                  <a:tcPr marL="38682" marR="386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r>
              <a:tr h="453313">
                <a:tc>
                  <a:txBody>
                    <a:bodyPr/>
                    <a:lstStyle/>
                    <a:p>
                      <a:pPr algn="ctr">
                        <a:lnSpc>
                          <a:spcPct val="115000"/>
                        </a:lnSpc>
                        <a:spcAft>
                          <a:spcPts val="0"/>
                        </a:spcAft>
                      </a:pPr>
                      <a:r>
                        <a:rPr lang="en-ZA" sz="1100" dirty="0">
                          <a:solidFill>
                            <a:srgbClr val="000000"/>
                          </a:solidFill>
                          <a:latin typeface="Calibri"/>
                          <a:ea typeface="Calibri"/>
                          <a:cs typeface="Calibri"/>
                        </a:rPr>
                        <a:t>Plans made to address men’s attitudes towards </a:t>
                      </a:r>
                      <a:r>
                        <a:rPr lang="en-ZA" sz="1100" b="1" dirty="0">
                          <a:solidFill>
                            <a:srgbClr val="000000"/>
                          </a:solidFill>
                          <a:latin typeface="Calibri"/>
                          <a:ea typeface="Calibri"/>
                          <a:cs typeface="Calibri"/>
                        </a:rPr>
                        <a:t>condoms</a:t>
                      </a:r>
                      <a:endParaRPr lang="en-ZA" sz="1100" dirty="0">
                        <a:latin typeface="Calibri"/>
                        <a:ea typeface="Calibri"/>
                        <a:cs typeface="Times New Roman"/>
                      </a:endParaRPr>
                    </a:p>
                  </a:txBody>
                  <a:tcPr marL="38682" marR="386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r>
              <a:tr h="453313">
                <a:tc>
                  <a:txBody>
                    <a:bodyPr/>
                    <a:lstStyle/>
                    <a:p>
                      <a:pPr algn="ctr">
                        <a:lnSpc>
                          <a:spcPct val="115000"/>
                        </a:lnSpc>
                        <a:spcAft>
                          <a:spcPts val="0"/>
                        </a:spcAft>
                      </a:pPr>
                      <a:r>
                        <a:rPr lang="en-ZA" sz="1100">
                          <a:solidFill>
                            <a:srgbClr val="000000"/>
                          </a:solidFill>
                          <a:latin typeface="Calibri"/>
                          <a:ea typeface="Calibri"/>
                          <a:cs typeface="Calibri"/>
                        </a:rPr>
                        <a:t>Plans made to target men for </a:t>
                      </a:r>
                      <a:r>
                        <a:rPr lang="en-ZA" sz="1100" b="1">
                          <a:solidFill>
                            <a:srgbClr val="000000"/>
                          </a:solidFill>
                          <a:latin typeface="Calibri"/>
                          <a:ea typeface="Calibri"/>
                          <a:cs typeface="Calibri"/>
                        </a:rPr>
                        <a:t>VCT</a:t>
                      </a:r>
                      <a:r>
                        <a:rPr lang="en-ZA" sz="1100">
                          <a:solidFill>
                            <a:srgbClr val="000000"/>
                          </a:solidFill>
                          <a:latin typeface="Calibri"/>
                          <a:ea typeface="Calibri"/>
                          <a:cs typeface="Calibri"/>
                        </a:rPr>
                        <a:t> and address health seeking behaviour</a:t>
                      </a:r>
                      <a:endParaRPr lang="en-ZA" sz="1100">
                        <a:latin typeface="Calibri"/>
                        <a:ea typeface="Calibri"/>
                        <a:cs typeface="Times New Roman"/>
                      </a:endParaRPr>
                    </a:p>
                  </a:txBody>
                  <a:tcPr marL="38682" marR="386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r>
              <a:tr h="578729">
                <a:tc>
                  <a:txBody>
                    <a:bodyPr/>
                    <a:lstStyle/>
                    <a:p>
                      <a:pPr algn="ctr">
                        <a:lnSpc>
                          <a:spcPct val="115000"/>
                        </a:lnSpc>
                        <a:spcAft>
                          <a:spcPts val="0"/>
                        </a:spcAft>
                      </a:pPr>
                      <a:r>
                        <a:rPr lang="en-ZA" sz="1100" b="1">
                          <a:solidFill>
                            <a:srgbClr val="000000"/>
                          </a:solidFill>
                          <a:latin typeface="Calibri"/>
                          <a:ea typeface="Calibri"/>
                          <a:cs typeface="Calibri"/>
                        </a:rPr>
                        <a:t>Marginalised men’s </a:t>
                      </a:r>
                      <a:r>
                        <a:rPr lang="en-ZA" sz="1100">
                          <a:solidFill>
                            <a:srgbClr val="000000"/>
                          </a:solidFill>
                          <a:latin typeface="Calibri"/>
                          <a:ea typeface="Calibri"/>
                          <a:cs typeface="Calibri"/>
                        </a:rPr>
                        <a:t>needs accounted for (e.g. prisoners, MSM, refugees and IDUs)</a:t>
                      </a:r>
                      <a:endParaRPr lang="en-ZA" sz="1100">
                        <a:latin typeface="Calibri"/>
                        <a:ea typeface="Calibri"/>
                        <a:cs typeface="Times New Roman"/>
                      </a:endParaRPr>
                    </a:p>
                  </a:txBody>
                  <a:tcPr marL="38682" marR="386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r>
              <a:tr h="578729">
                <a:tc>
                  <a:txBody>
                    <a:bodyPr/>
                    <a:lstStyle/>
                    <a:p>
                      <a:pPr algn="ctr">
                        <a:lnSpc>
                          <a:spcPct val="115000"/>
                        </a:lnSpc>
                        <a:spcAft>
                          <a:spcPts val="0"/>
                        </a:spcAft>
                      </a:pPr>
                      <a:r>
                        <a:rPr lang="en-ZA" sz="1100">
                          <a:solidFill>
                            <a:srgbClr val="000000"/>
                          </a:solidFill>
                          <a:latin typeface="Calibri"/>
                          <a:ea typeface="Calibri"/>
                          <a:cs typeface="Calibri"/>
                        </a:rPr>
                        <a:t>Plans made to target men for </a:t>
                      </a:r>
                      <a:r>
                        <a:rPr lang="en-ZA" sz="1100" b="1">
                          <a:solidFill>
                            <a:srgbClr val="000000"/>
                          </a:solidFill>
                          <a:latin typeface="Calibri"/>
                          <a:ea typeface="Calibri"/>
                          <a:cs typeface="Calibri"/>
                        </a:rPr>
                        <a:t>treatment</a:t>
                      </a:r>
                      <a:r>
                        <a:rPr lang="en-ZA" sz="1100">
                          <a:solidFill>
                            <a:srgbClr val="000000"/>
                          </a:solidFill>
                          <a:latin typeface="Calibri"/>
                          <a:ea typeface="Calibri"/>
                          <a:cs typeface="Calibri"/>
                        </a:rPr>
                        <a:t> and address health seeking behaviour</a:t>
                      </a:r>
                      <a:endParaRPr lang="en-ZA" sz="1100">
                        <a:latin typeface="Calibri"/>
                        <a:ea typeface="Calibri"/>
                        <a:cs typeface="Times New Roman"/>
                      </a:endParaRPr>
                    </a:p>
                  </a:txBody>
                  <a:tcPr marL="38682" marR="386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r>
              <a:tr h="578729">
                <a:tc>
                  <a:txBody>
                    <a:bodyPr/>
                    <a:lstStyle/>
                    <a:p>
                      <a:pPr algn="ctr">
                        <a:lnSpc>
                          <a:spcPct val="115000"/>
                        </a:lnSpc>
                        <a:spcAft>
                          <a:spcPts val="0"/>
                        </a:spcAft>
                      </a:pPr>
                      <a:r>
                        <a:rPr lang="en-ZA" sz="1100" dirty="0">
                          <a:solidFill>
                            <a:srgbClr val="000000"/>
                          </a:solidFill>
                          <a:latin typeface="Calibri"/>
                          <a:ea typeface="Calibri"/>
                          <a:cs typeface="Calibri"/>
                        </a:rPr>
                        <a:t>Plans made to encourage and enable men to become involved in  </a:t>
                      </a:r>
                      <a:r>
                        <a:rPr lang="en-ZA" sz="1100" b="1" dirty="0">
                          <a:solidFill>
                            <a:srgbClr val="000000"/>
                          </a:solidFill>
                          <a:latin typeface="Calibri"/>
                          <a:ea typeface="Calibri"/>
                          <a:cs typeface="Calibri"/>
                        </a:rPr>
                        <a:t>care work</a:t>
                      </a:r>
                      <a:endParaRPr lang="en-ZA" sz="1100" dirty="0">
                        <a:latin typeface="Calibri"/>
                        <a:ea typeface="Calibri"/>
                        <a:cs typeface="Times New Roman"/>
                      </a:endParaRPr>
                    </a:p>
                  </a:txBody>
                  <a:tcPr marL="38682" marR="386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r>
            </a:tbl>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0"/>
            <a:ext cx="8229600" cy="836712"/>
          </a:xfrm>
        </p:spPr>
        <p:txBody>
          <a:bodyPr/>
          <a:lstStyle/>
          <a:p>
            <a:r>
              <a:rPr lang="en-ZA" dirty="0" smtClean="0"/>
              <a:t>South Africa </a:t>
            </a:r>
            <a:endParaRPr lang="en-ZA" dirty="0"/>
          </a:p>
        </p:txBody>
      </p:sp>
      <p:sp>
        <p:nvSpPr>
          <p:cNvPr id="6145" name="Rectangle 1"/>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ZA" sz="1800" b="0" i="0" u="none" strike="noStrike" cap="none" normalizeH="0" baseline="0" smtClean="0">
                <a:ln>
                  <a:noFill/>
                </a:ln>
                <a:solidFill>
                  <a:schemeClr val="tx1"/>
                </a:solidFill>
                <a:effectLst/>
                <a:latin typeface="Arial" pitchFamily="34" charset="0"/>
                <a:cs typeface="Arial" pitchFamily="34" charset="0"/>
              </a:rPr>
              <a:t/>
            </a:r>
            <a:br>
              <a:rPr kumimoji="0" lang="en-ZA" sz="1800" b="0" i="0" u="none" strike="noStrike" cap="none" normalizeH="0" baseline="0" smtClean="0">
                <a:ln>
                  <a:noFill/>
                </a:ln>
                <a:solidFill>
                  <a:schemeClr val="tx1"/>
                </a:solidFill>
                <a:effectLst/>
                <a:latin typeface="Arial" pitchFamily="34" charset="0"/>
                <a:cs typeface="Arial" pitchFamily="34" charset="0"/>
              </a:rPr>
            </a:br>
            <a:endParaRPr kumimoji="0" lang="en-ZA" sz="1800" b="0" i="0" u="none" strike="noStrike" cap="none" normalizeH="0" baseline="0" smtClean="0">
              <a:ln>
                <a:noFill/>
              </a:ln>
              <a:solidFill>
                <a:schemeClr val="tx1"/>
              </a:solidFill>
              <a:effectLst/>
              <a:latin typeface="Arial" pitchFamily="34" charset="0"/>
              <a:cs typeface="Arial" pitchFamily="34" charset="0"/>
            </a:endParaRPr>
          </a:p>
        </p:txBody>
      </p:sp>
      <p:graphicFrame>
        <p:nvGraphicFramePr>
          <p:cNvPr id="8" name="Table 7"/>
          <p:cNvGraphicFramePr>
            <a:graphicFrameLocks noGrp="1"/>
          </p:cNvGraphicFramePr>
          <p:nvPr/>
        </p:nvGraphicFramePr>
        <p:xfrm>
          <a:off x="1403648" y="908720"/>
          <a:ext cx="2592288" cy="5544618"/>
        </p:xfrm>
        <a:graphic>
          <a:graphicData uri="http://schemas.openxmlformats.org/drawingml/2006/table">
            <a:tbl>
              <a:tblPr/>
              <a:tblGrid>
                <a:gridCol w="2592288"/>
              </a:tblGrid>
              <a:tr h="242986">
                <a:tc>
                  <a:txBody>
                    <a:bodyPr/>
                    <a:lstStyle/>
                    <a:p>
                      <a:pPr algn="ctr" rtl="0" fontAlgn="ctr">
                        <a:buClr>
                          <a:srgbClr val="000000"/>
                        </a:buClr>
                        <a:buSzPts val="800"/>
                        <a:buFont typeface="+mj-lt"/>
                        <a:buNone/>
                      </a:pPr>
                      <a:r>
                        <a:rPr lang="en-ZA" sz="1400" b="1" i="0" u="none" strike="noStrike" dirty="0" smtClean="0">
                          <a:solidFill>
                            <a:srgbClr val="000000"/>
                          </a:solidFill>
                          <a:latin typeface="Calibri"/>
                        </a:rPr>
                        <a:t>HIV</a:t>
                      </a:r>
                      <a:r>
                        <a:rPr lang="en-ZA" sz="1400" b="1" i="0" u="none" strike="noStrike" baseline="0" dirty="0" smtClean="0">
                          <a:solidFill>
                            <a:srgbClr val="000000"/>
                          </a:solidFill>
                          <a:latin typeface="Calibri"/>
                        </a:rPr>
                        <a:t> and </a:t>
                      </a:r>
                      <a:r>
                        <a:rPr lang="en-ZA" sz="1400" b="1" i="0" u="none" strike="noStrike" dirty="0" smtClean="0">
                          <a:solidFill>
                            <a:srgbClr val="000000"/>
                          </a:solidFill>
                          <a:latin typeface="Calibri"/>
                        </a:rPr>
                        <a:t>AIDS</a:t>
                      </a:r>
                      <a:r>
                        <a:rPr lang="en-ZA" sz="1400" b="1" i="0" u="none" strike="noStrike" dirty="0" smtClean="0">
                          <a:solidFill>
                            <a:srgbClr val="000000"/>
                          </a:solidFill>
                          <a:latin typeface="Times New Roman"/>
                        </a:rPr>
                        <a:t> </a:t>
                      </a:r>
                      <a:endParaRPr lang="en-ZA" sz="1400" b="1" i="0" u="none" strike="noStrike" dirty="0">
                        <a:solidFill>
                          <a:srgbClr val="000000"/>
                        </a:solidFill>
                        <a:latin typeface="+mj-lt"/>
                      </a:endParaRPr>
                    </a:p>
                  </a:txBody>
                  <a:tcPr marL="237506" marR="6597" marT="659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09874">
                <a:tc>
                  <a:txBody>
                    <a:bodyPr/>
                    <a:lstStyle/>
                    <a:p>
                      <a:pPr algn="ctr" rtl="0" fontAlgn="ctr"/>
                      <a:r>
                        <a:rPr lang="en-ZA" sz="1100" b="0" i="0" u="none" strike="noStrike" dirty="0">
                          <a:solidFill>
                            <a:srgbClr val="000000"/>
                          </a:solidFill>
                          <a:latin typeface="Calibri"/>
                        </a:rPr>
                        <a:t>Links between HIV and </a:t>
                      </a:r>
                      <a:r>
                        <a:rPr lang="en-ZA" sz="1100" b="1" i="0" u="none" strike="noStrike" dirty="0">
                          <a:solidFill>
                            <a:srgbClr val="000000"/>
                          </a:solidFill>
                          <a:latin typeface="Calibri"/>
                        </a:rPr>
                        <a:t>gender</a:t>
                      </a:r>
                      <a:r>
                        <a:rPr lang="en-ZA" sz="1100" b="0" i="0" u="none" strike="noStrike" dirty="0">
                          <a:solidFill>
                            <a:srgbClr val="000000"/>
                          </a:solidFill>
                          <a:latin typeface="Calibri"/>
                        </a:rPr>
                        <a:t> addressed </a:t>
                      </a:r>
                    </a:p>
                  </a:txBody>
                  <a:tcPr marL="6597" marR="6597" marT="659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33CC33"/>
                    </a:solidFill>
                  </a:tcPr>
                </a:tc>
              </a:tr>
              <a:tr h="409874">
                <a:tc>
                  <a:txBody>
                    <a:bodyPr/>
                    <a:lstStyle/>
                    <a:p>
                      <a:pPr algn="ctr" rtl="0" fontAlgn="ctr"/>
                      <a:r>
                        <a:rPr lang="en-ZA" sz="1100" b="0" i="0" u="none" strike="noStrike" dirty="0">
                          <a:solidFill>
                            <a:srgbClr val="000000"/>
                          </a:solidFill>
                          <a:latin typeface="Calibri"/>
                        </a:rPr>
                        <a:t>Plans made to challenge or </a:t>
                      </a:r>
                      <a:r>
                        <a:rPr lang="en-ZA" sz="1100" b="1" i="0" u="none" strike="noStrike" dirty="0">
                          <a:solidFill>
                            <a:srgbClr val="000000"/>
                          </a:solidFill>
                          <a:latin typeface="Calibri"/>
                        </a:rPr>
                        <a:t>transform</a:t>
                      </a:r>
                      <a:r>
                        <a:rPr lang="en-ZA" sz="1100" b="0" i="0" u="none" strike="noStrike" dirty="0">
                          <a:solidFill>
                            <a:srgbClr val="000000"/>
                          </a:solidFill>
                          <a:latin typeface="Calibri"/>
                        </a:rPr>
                        <a:t> </a:t>
                      </a:r>
                      <a:r>
                        <a:rPr lang="en-ZA" sz="1100" b="1" i="0" u="none" strike="noStrike" dirty="0">
                          <a:solidFill>
                            <a:srgbClr val="000000"/>
                          </a:solidFill>
                          <a:latin typeface="Calibri"/>
                        </a:rPr>
                        <a:t>gender norms</a:t>
                      </a:r>
                      <a:r>
                        <a:rPr lang="en-ZA" sz="1100" b="0" i="0" u="none" strike="noStrike" dirty="0">
                          <a:solidFill>
                            <a:srgbClr val="000000"/>
                          </a:solidFill>
                          <a:latin typeface="Calibri"/>
                        </a:rPr>
                        <a:t> </a:t>
                      </a:r>
                    </a:p>
                  </a:txBody>
                  <a:tcPr marL="6597" marR="6597" marT="659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33CC33"/>
                    </a:solidFill>
                  </a:tcPr>
                </a:tc>
              </a:tr>
              <a:tr h="409874">
                <a:tc>
                  <a:txBody>
                    <a:bodyPr/>
                    <a:lstStyle/>
                    <a:p>
                      <a:pPr algn="ctr" rtl="0" fontAlgn="ctr"/>
                      <a:r>
                        <a:rPr lang="en-ZA" sz="1100" b="0" i="0" u="none" strike="noStrike">
                          <a:solidFill>
                            <a:srgbClr val="000000"/>
                          </a:solidFill>
                          <a:latin typeface="Calibri"/>
                        </a:rPr>
                        <a:t>Plans made to engage with men for prevention of </a:t>
                      </a:r>
                      <a:r>
                        <a:rPr lang="en-ZA" sz="1100" b="1" i="0" u="none" strike="noStrike">
                          <a:solidFill>
                            <a:srgbClr val="000000"/>
                          </a:solidFill>
                          <a:latin typeface="Calibri"/>
                        </a:rPr>
                        <a:t>GBV</a:t>
                      </a:r>
                      <a:r>
                        <a:rPr lang="en-ZA" sz="1100" b="0" i="0" u="none" strike="noStrike">
                          <a:solidFill>
                            <a:srgbClr val="000000"/>
                          </a:solidFill>
                          <a:latin typeface="Calibri"/>
                        </a:rPr>
                        <a:t> </a:t>
                      </a:r>
                    </a:p>
                  </a:txBody>
                  <a:tcPr marL="6597" marR="6597" marT="659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r>
              <a:tr h="409874">
                <a:tc>
                  <a:txBody>
                    <a:bodyPr/>
                    <a:lstStyle/>
                    <a:p>
                      <a:pPr algn="ctr" rtl="0" fontAlgn="ctr"/>
                      <a:r>
                        <a:rPr lang="en-ZA" sz="1100" b="0" i="0" u="none" strike="noStrike">
                          <a:solidFill>
                            <a:srgbClr val="000000"/>
                          </a:solidFill>
                          <a:latin typeface="Calibri"/>
                        </a:rPr>
                        <a:t>Benefit of engaging with men to support </a:t>
                      </a:r>
                      <a:r>
                        <a:rPr lang="en-ZA" sz="1100" b="1" i="0" u="none" strike="noStrike">
                          <a:solidFill>
                            <a:srgbClr val="000000"/>
                          </a:solidFill>
                          <a:latin typeface="Calibri"/>
                        </a:rPr>
                        <a:t>PMTCT</a:t>
                      </a:r>
                      <a:r>
                        <a:rPr lang="en-ZA" sz="1100" b="0" i="0" u="none" strike="noStrike">
                          <a:solidFill>
                            <a:srgbClr val="000000"/>
                          </a:solidFill>
                          <a:latin typeface="Calibri"/>
                        </a:rPr>
                        <a:t> processes recognised </a:t>
                      </a:r>
                    </a:p>
                  </a:txBody>
                  <a:tcPr marL="6597" marR="6597" marT="659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r>
              <a:tr h="677183">
                <a:tc>
                  <a:txBody>
                    <a:bodyPr/>
                    <a:lstStyle/>
                    <a:p>
                      <a:pPr algn="ctr" rtl="0" fontAlgn="ctr"/>
                      <a:r>
                        <a:rPr lang="en-ZA" sz="1100" b="1" i="0" u="none" strike="noStrike">
                          <a:solidFill>
                            <a:srgbClr val="000000"/>
                          </a:solidFill>
                          <a:latin typeface="Calibri"/>
                        </a:rPr>
                        <a:t>Male circumcision</a:t>
                      </a:r>
                      <a:r>
                        <a:rPr lang="en-ZA" sz="1100" b="0" i="0" u="none" strike="noStrike">
                          <a:solidFill>
                            <a:srgbClr val="000000"/>
                          </a:solidFill>
                          <a:latin typeface="Calibri"/>
                        </a:rPr>
                        <a:t> roll-out prioritised, including gender equality education </a:t>
                      </a:r>
                      <a:endParaRPr lang="en-ZA" sz="1100" b="1" i="0" u="none" strike="noStrike">
                        <a:solidFill>
                          <a:srgbClr val="000000"/>
                        </a:solidFill>
                        <a:latin typeface="Calibri"/>
                      </a:endParaRPr>
                    </a:p>
                  </a:txBody>
                  <a:tcPr marL="6597" marR="6597" marT="659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33CC33"/>
                    </a:solidFill>
                  </a:tcPr>
                </a:tc>
              </a:tr>
              <a:tr h="409874">
                <a:tc>
                  <a:txBody>
                    <a:bodyPr/>
                    <a:lstStyle/>
                    <a:p>
                      <a:pPr algn="ctr" rtl="0" fontAlgn="ctr"/>
                      <a:r>
                        <a:rPr lang="en-ZA" sz="1100" b="0" i="0" u="none" strike="noStrike">
                          <a:solidFill>
                            <a:srgbClr val="000000"/>
                          </a:solidFill>
                          <a:latin typeface="Calibri"/>
                        </a:rPr>
                        <a:t>Plans made to address men’s attitudes towards </a:t>
                      </a:r>
                      <a:r>
                        <a:rPr lang="en-ZA" sz="1100" b="1" i="0" u="none" strike="noStrike">
                          <a:solidFill>
                            <a:srgbClr val="000000"/>
                          </a:solidFill>
                          <a:latin typeface="Calibri"/>
                        </a:rPr>
                        <a:t>condoms</a:t>
                      </a:r>
                      <a:r>
                        <a:rPr lang="en-ZA" sz="1100" b="0" i="0" u="none" strike="noStrike">
                          <a:solidFill>
                            <a:srgbClr val="000000"/>
                          </a:solidFill>
                          <a:latin typeface="Calibri"/>
                        </a:rPr>
                        <a:t> </a:t>
                      </a:r>
                    </a:p>
                  </a:txBody>
                  <a:tcPr marL="6597" marR="6597" marT="659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r>
              <a:tr h="944492">
                <a:tc>
                  <a:txBody>
                    <a:bodyPr/>
                    <a:lstStyle/>
                    <a:p>
                      <a:pPr algn="ctr" rtl="0" fontAlgn="ctr"/>
                      <a:r>
                        <a:rPr lang="en-ZA" sz="1100" b="0" i="0" u="none" strike="noStrike" dirty="0">
                          <a:solidFill>
                            <a:srgbClr val="000000"/>
                          </a:solidFill>
                          <a:latin typeface="Calibri"/>
                        </a:rPr>
                        <a:t>Plans made to target men for </a:t>
                      </a:r>
                      <a:r>
                        <a:rPr lang="en-ZA" sz="1100" b="1" i="0" u="none" strike="noStrike" dirty="0">
                          <a:solidFill>
                            <a:srgbClr val="000000"/>
                          </a:solidFill>
                          <a:latin typeface="Calibri"/>
                        </a:rPr>
                        <a:t>VCT</a:t>
                      </a:r>
                      <a:r>
                        <a:rPr lang="en-ZA" sz="1100" b="0" i="0" u="none" strike="noStrike" dirty="0">
                          <a:solidFill>
                            <a:srgbClr val="000000"/>
                          </a:solidFill>
                          <a:latin typeface="Calibri"/>
                        </a:rPr>
                        <a:t> and address health seeking behaviour </a:t>
                      </a:r>
                    </a:p>
                  </a:txBody>
                  <a:tcPr marL="6597" marR="6597" marT="659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33CC33"/>
                    </a:solidFill>
                  </a:tcPr>
                </a:tc>
              </a:tr>
              <a:tr h="543529">
                <a:tc>
                  <a:txBody>
                    <a:bodyPr/>
                    <a:lstStyle/>
                    <a:p>
                      <a:pPr algn="just" rtl="0" fontAlgn="ctr"/>
                      <a:r>
                        <a:rPr lang="en-ZA" sz="1100" b="1" i="0" u="none" strike="noStrike">
                          <a:solidFill>
                            <a:srgbClr val="000000"/>
                          </a:solidFill>
                          <a:latin typeface="Calibri"/>
                        </a:rPr>
                        <a:t>Marginalised men’s </a:t>
                      </a:r>
                      <a:r>
                        <a:rPr lang="en-ZA" sz="1100" b="0" i="0" u="none" strike="noStrike">
                          <a:solidFill>
                            <a:srgbClr val="000000"/>
                          </a:solidFill>
                          <a:latin typeface="Calibri"/>
                        </a:rPr>
                        <a:t>needs accounted for (e.g. prisoners, MSM, refugees and IDUs) </a:t>
                      </a:r>
                      <a:endParaRPr lang="en-ZA" sz="1100" b="1" i="0" u="none" strike="noStrike">
                        <a:solidFill>
                          <a:srgbClr val="000000"/>
                        </a:solidFill>
                        <a:latin typeface="Calibri"/>
                      </a:endParaRPr>
                    </a:p>
                  </a:txBody>
                  <a:tcPr marL="6597" marR="6597" marT="659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33CC33"/>
                    </a:solidFill>
                  </a:tcPr>
                </a:tc>
              </a:tr>
              <a:tr h="543529">
                <a:tc>
                  <a:txBody>
                    <a:bodyPr/>
                    <a:lstStyle/>
                    <a:p>
                      <a:pPr algn="ctr" rtl="0" fontAlgn="ctr"/>
                      <a:r>
                        <a:rPr lang="en-ZA" sz="1100" b="0" i="0" u="none" strike="noStrike">
                          <a:solidFill>
                            <a:srgbClr val="000000"/>
                          </a:solidFill>
                          <a:latin typeface="Calibri"/>
                        </a:rPr>
                        <a:t>Plans made to target men for </a:t>
                      </a:r>
                      <a:r>
                        <a:rPr lang="en-ZA" sz="1100" b="1" i="0" u="none" strike="noStrike">
                          <a:solidFill>
                            <a:srgbClr val="000000"/>
                          </a:solidFill>
                          <a:latin typeface="Calibri"/>
                        </a:rPr>
                        <a:t>treatment</a:t>
                      </a:r>
                      <a:r>
                        <a:rPr lang="en-ZA" sz="1100" b="0" i="0" u="none" strike="noStrike">
                          <a:solidFill>
                            <a:srgbClr val="000000"/>
                          </a:solidFill>
                          <a:latin typeface="Calibri"/>
                        </a:rPr>
                        <a:t> and address health seeking behaviour </a:t>
                      </a:r>
                    </a:p>
                  </a:txBody>
                  <a:tcPr marL="6597" marR="6597" marT="6597"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33CC33"/>
                    </a:solidFill>
                  </a:tcPr>
                </a:tc>
              </a:tr>
              <a:tr h="543529">
                <a:tc>
                  <a:txBody>
                    <a:bodyPr/>
                    <a:lstStyle/>
                    <a:p>
                      <a:pPr algn="ctr" rtl="0" fontAlgn="t"/>
                      <a:r>
                        <a:rPr lang="en-ZA" sz="1100" b="0" i="0" u="none" strike="noStrike" dirty="0">
                          <a:solidFill>
                            <a:srgbClr val="000000"/>
                          </a:solidFill>
                          <a:latin typeface="Calibri"/>
                        </a:rPr>
                        <a:t>Plans made to encourage and enable men to become involved in  </a:t>
                      </a:r>
                      <a:r>
                        <a:rPr lang="en-ZA" sz="1100" b="1" i="0" u="none" strike="noStrike" dirty="0">
                          <a:solidFill>
                            <a:srgbClr val="000000"/>
                          </a:solidFill>
                          <a:latin typeface="Calibri"/>
                        </a:rPr>
                        <a:t>care work</a:t>
                      </a:r>
                      <a:r>
                        <a:rPr lang="en-ZA" sz="1100" b="0" i="0" u="none" strike="noStrike" dirty="0">
                          <a:solidFill>
                            <a:srgbClr val="000000"/>
                          </a:solidFill>
                          <a:latin typeface="Calibri"/>
                        </a:rPr>
                        <a:t> </a:t>
                      </a:r>
                    </a:p>
                  </a:txBody>
                  <a:tcPr marL="6597" marR="6597" marT="6597"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r>
            </a:tbl>
          </a:graphicData>
        </a:graphic>
      </p:graphicFrame>
      <p:graphicFrame>
        <p:nvGraphicFramePr>
          <p:cNvPr id="9" name="Table 8"/>
          <p:cNvGraphicFramePr>
            <a:graphicFrameLocks noGrp="1"/>
          </p:cNvGraphicFramePr>
          <p:nvPr/>
        </p:nvGraphicFramePr>
        <p:xfrm>
          <a:off x="5148064" y="908720"/>
          <a:ext cx="2592288" cy="5544614"/>
        </p:xfrm>
        <a:graphic>
          <a:graphicData uri="http://schemas.openxmlformats.org/drawingml/2006/table">
            <a:tbl>
              <a:tblPr/>
              <a:tblGrid>
                <a:gridCol w="2592288"/>
              </a:tblGrid>
              <a:tr h="268908">
                <a:tc>
                  <a:txBody>
                    <a:bodyPr/>
                    <a:lstStyle/>
                    <a:p>
                      <a:pPr algn="ctr" rtl="0" fontAlgn="ctr">
                        <a:buClr>
                          <a:srgbClr val="000000"/>
                        </a:buClr>
                        <a:buSzPts val="800"/>
                        <a:buFont typeface="+mj-lt"/>
                        <a:buNone/>
                      </a:pPr>
                      <a:r>
                        <a:rPr lang="en-ZA" sz="1400" b="1" i="0" u="none" strike="noStrike" dirty="0" smtClean="0">
                          <a:solidFill>
                            <a:srgbClr val="000000"/>
                          </a:solidFill>
                          <a:latin typeface="Calibri"/>
                        </a:rPr>
                        <a:t>Gender-Based Violence </a:t>
                      </a:r>
                      <a:endParaRPr lang="en-ZA" sz="1400" b="1" i="0" u="none" strike="noStrike" dirty="0">
                        <a:solidFill>
                          <a:srgbClr val="000000"/>
                        </a:solidFill>
                        <a:latin typeface="+mj-lt"/>
                      </a:endParaRPr>
                    </a:p>
                  </a:txBody>
                  <a:tcPr marL="337885" marR="9386" marT="938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89035">
                <a:tc>
                  <a:txBody>
                    <a:bodyPr/>
                    <a:lstStyle/>
                    <a:p>
                      <a:pPr algn="ctr" rtl="0" fontAlgn="ctr"/>
                      <a:r>
                        <a:rPr lang="en-ZA" sz="1100" b="0" i="0" u="none" strike="noStrike">
                          <a:solidFill>
                            <a:srgbClr val="000000"/>
                          </a:solidFill>
                          <a:latin typeface="Calibri"/>
                        </a:rPr>
                        <a:t>Gender-based violence clearly </a:t>
                      </a:r>
                      <a:r>
                        <a:rPr lang="en-ZA" sz="1100" b="1" i="0" u="none" strike="noStrike">
                          <a:solidFill>
                            <a:srgbClr val="000000"/>
                          </a:solidFill>
                          <a:latin typeface="Calibri"/>
                        </a:rPr>
                        <a:t>conceptualised</a:t>
                      </a:r>
                      <a:r>
                        <a:rPr lang="en-ZA" sz="1100" b="0" i="0" u="none" strike="noStrike">
                          <a:solidFill>
                            <a:srgbClr val="000000"/>
                          </a:solidFill>
                          <a:latin typeface="Calibri"/>
                        </a:rPr>
                        <a:t> </a:t>
                      </a:r>
                    </a:p>
                  </a:txBody>
                  <a:tcPr marL="9386" marR="9386" marT="938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r>
              <a:tr h="589035">
                <a:tc>
                  <a:txBody>
                    <a:bodyPr/>
                    <a:lstStyle/>
                    <a:p>
                      <a:pPr algn="ctr" rtl="0" fontAlgn="ctr"/>
                      <a:r>
                        <a:rPr lang="en-ZA" sz="1100" b="0" i="0" u="none" strike="noStrike">
                          <a:solidFill>
                            <a:srgbClr val="000000"/>
                          </a:solidFill>
                          <a:latin typeface="Calibri"/>
                        </a:rPr>
                        <a:t>Sufficient focus on </a:t>
                      </a:r>
                      <a:r>
                        <a:rPr lang="en-ZA" sz="1100" b="1" i="0" u="none" strike="noStrike">
                          <a:solidFill>
                            <a:srgbClr val="000000"/>
                          </a:solidFill>
                          <a:latin typeface="Calibri"/>
                        </a:rPr>
                        <a:t>preventative measures</a:t>
                      </a:r>
                      <a:r>
                        <a:rPr lang="en-ZA" sz="1100" b="0" i="0" u="none" strike="noStrike">
                          <a:solidFill>
                            <a:srgbClr val="000000"/>
                          </a:solidFill>
                          <a:latin typeface="Calibri"/>
                        </a:rPr>
                        <a:t> </a:t>
                      </a:r>
                    </a:p>
                  </a:txBody>
                  <a:tcPr marL="9386" marR="9386" marT="938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r>
              <a:tr h="589035">
                <a:tc>
                  <a:txBody>
                    <a:bodyPr/>
                    <a:lstStyle/>
                    <a:p>
                      <a:pPr algn="ctr" rtl="0" fontAlgn="ctr"/>
                      <a:r>
                        <a:rPr lang="en-ZA" sz="1100" b="0" i="0" u="none" strike="noStrike">
                          <a:solidFill>
                            <a:srgbClr val="000000"/>
                          </a:solidFill>
                          <a:latin typeface="Calibri"/>
                        </a:rPr>
                        <a:t>Level of </a:t>
                      </a:r>
                      <a:r>
                        <a:rPr lang="en-ZA" sz="1100" b="1" i="0" u="none" strike="noStrike">
                          <a:solidFill>
                            <a:srgbClr val="000000"/>
                          </a:solidFill>
                          <a:latin typeface="Calibri"/>
                        </a:rPr>
                        <a:t>engagement with men</a:t>
                      </a:r>
                      <a:r>
                        <a:rPr lang="en-ZA" sz="1100" b="0" i="0" u="none" strike="noStrike">
                          <a:solidFill>
                            <a:srgbClr val="000000"/>
                          </a:solidFill>
                          <a:latin typeface="Calibri"/>
                        </a:rPr>
                        <a:t> </a:t>
                      </a:r>
                    </a:p>
                  </a:txBody>
                  <a:tcPr marL="9386" marR="9386" marT="938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33CC33"/>
                    </a:solidFill>
                  </a:tcPr>
                </a:tc>
              </a:tr>
              <a:tr h="589035">
                <a:tc>
                  <a:txBody>
                    <a:bodyPr/>
                    <a:lstStyle/>
                    <a:p>
                      <a:pPr algn="ctr" rtl="0" fontAlgn="ctr"/>
                      <a:r>
                        <a:rPr lang="en-ZA" sz="1100" b="0" i="0" u="none" strike="noStrike">
                          <a:solidFill>
                            <a:srgbClr val="000000"/>
                          </a:solidFill>
                          <a:latin typeface="Calibri"/>
                        </a:rPr>
                        <a:t>Men engaged as </a:t>
                      </a:r>
                      <a:r>
                        <a:rPr lang="en-ZA" sz="1100" b="1" i="0" u="none" strike="noStrike">
                          <a:solidFill>
                            <a:srgbClr val="000000"/>
                          </a:solidFill>
                          <a:latin typeface="Calibri"/>
                        </a:rPr>
                        <a:t>advocates for change</a:t>
                      </a:r>
                      <a:r>
                        <a:rPr lang="en-ZA" sz="1100" b="0" i="0" u="none" strike="noStrike">
                          <a:solidFill>
                            <a:srgbClr val="000000"/>
                          </a:solidFill>
                          <a:latin typeface="Calibri"/>
                        </a:rPr>
                        <a:t> </a:t>
                      </a:r>
                    </a:p>
                  </a:txBody>
                  <a:tcPr marL="9386" marR="9386" marT="938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r>
              <a:tr h="973189">
                <a:tc>
                  <a:txBody>
                    <a:bodyPr/>
                    <a:lstStyle/>
                    <a:p>
                      <a:pPr algn="ctr" rtl="0" fontAlgn="ctr"/>
                      <a:r>
                        <a:rPr lang="en-ZA" sz="1100" b="0" i="0" u="none" strike="noStrike">
                          <a:solidFill>
                            <a:srgbClr val="000000"/>
                          </a:solidFill>
                          <a:latin typeface="Calibri"/>
                        </a:rPr>
                        <a:t>Men treated as capable of change through the provision of </a:t>
                      </a:r>
                      <a:r>
                        <a:rPr lang="en-ZA" sz="1100" b="1" i="0" u="none" strike="noStrike">
                          <a:solidFill>
                            <a:srgbClr val="000000"/>
                          </a:solidFill>
                          <a:latin typeface="Calibri"/>
                        </a:rPr>
                        <a:t>rehabilitation programmes</a:t>
                      </a:r>
                      <a:r>
                        <a:rPr lang="en-ZA" sz="1100" b="0" i="0" u="none" strike="noStrike">
                          <a:solidFill>
                            <a:srgbClr val="000000"/>
                          </a:solidFill>
                          <a:latin typeface="Calibri"/>
                        </a:rPr>
                        <a:t> </a:t>
                      </a:r>
                    </a:p>
                  </a:txBody>
                  <a:tcPr marL="9386" marR="9386" marT="938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33CC33"/>
                    </a:solidFill>
                  </a:tcPr>
                </a:tc>
              </a:tr>
              <a:tr h="589035">
                <a:tc>
                  <a:txBody>
                    <a:bodyPr/>
                    <a:lstStyle/>
                    <a:p>
                      <a:pPr algn="ctr" rtl="0" fontAlgn="ctr"/>
                      <a:r>
                        <a:rPr lang="en-ZA" sz="1100" b="0" i="0" u="none" strike="noStrike" dirty="0">
                          <a:solidFill>
                            <a:srgbClr val="000000"/>
                          </a:solidFill>
                          <a:latin typeface="Calibri"/>
                        </a:rPr>
                        <a:t>Commitment to the </a:t>
                      </a:r>
                      <a:r>
                        <a:rPr lang="en-ZA" sz="1100" b="1" i="0" u="none" strike="noStrike" dirty="0">
                          <a:solidFill>
                            <a:srgbClr val="000000"/>
                          </a:solidFill>
                          <a:latin typeface="Calibri"/>
                        </a:rPr>
                        <a:t>transformation of gender norms</a:t>
                      </a:r>
                      <a:r>
                        <a:rPr lang="en-ZA" sz="1100" b="0" i="0" u="none" strike="noStrike" dirty="0">
                          <a:solidFill>
                            <a:srgbClr val="000000"/>
                          </a:solidFill>
                          <a:latin typeface="Calibri"/>
                        </a:rPr>
                        <a:t> </a:t>
                      </a:r>
                    </a:p>
                  </a:txBody>
                  <a:tcPr marL="9386" marR="9386" marT="938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r>
              <a:tr h="1357342">
                <a:tc>
                  <a:txBody>
                    <a:bodyPr/>
                    <a:lstStyle/>
                    <a:p>
                      <a:pPr algn="ctr" rtl="0" fontAlgn="ctr"/>
                      <a:r>
                        <a:rPr lang="en-ZA" sz="1100" b="0" i="0" u="none" strike="noStrike" dirty="0">
                          <a:solidFill>
                            <a:srgbClr val="000000"/>
                          </a:solidFill>
                          <a:latin typeface="Calibri"/>
                        </a:rPr>
                        <a:t>Acknowledgement of </a:t>
                      </a:r>
                      <a:r>
                        <a:rPr lang="en-ZA" sz="1100" b="1" i="0" u="none" strike="noStrike" dirty="0">
                          <a:solidFill>
                            <a:srgbClr val="000000"/>
                          </a:solidFill>
                          <a:latin typeface="Calibri"/>
                        </a:rPr>
                        <a:t>the violence men experience;</a:t>
                      </a:r>
                      <a:r>
                        <a:rPr lang="en-ZA" sz="1100" b="0" i="0" u="none" strike="noStrike" dirty="0">
                          <a:solidFill>
                            <a:srgbClr val="000000"/>
                          </a:solidFill>
                          <a:latin typeface="Calibri"/>
                        </a:rPr>
                        <a:t> and how this can cause violence towards women and children as a result </a:t>
                      </a:r>
                    </a:p>
                  </a:txBody>
                  <a:tcPr marL="9386" marR="9386" marT="938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r>
            </a:tbl>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0"/>
            <a:ext cx="8229600" cy="1143000"/>
          </a:xfrm>
        </p:spPr>
        <p:txBody>
          <a:bodyPr/>
          <a:lstStyle/>
          <a:p>
            <a:r>
              <a:rPr lang="en-ZA" dirty="0" smtClean="0"/>
              <a:t>Zimbabwe </a:t>
            </a:r>
            <a:endParaRPr lang="en-ZA" dirty="0"/>
          </a:p>
        </p:txBody>
      </p:sp>
      <p:graphicFrame>
        <p:nvGraphicFramePr>
          <p:cNvPr id="4" name="Table 3"/>
          <p:cNvGraphicFramePr>
            <a:graphicFrameLocks noGrp="1"/>
          </p:cNvGraphicFramePr>
          <p:nvPr/>
        </p:nvGraphicFramePr>
        <p:xfrm>
          <a:off x="1115616" y="1124744"/>
          <a:ext cx="3168352" cy="5400599"/>
        </p:xfrm>
        <a:graphic>
          <a:graphicData uri="http://schemas.openxmlformats.org/drawingml/2006/table">
            <a:tbl>
              <a:tblPr/>
              <a:tblGrid>
                <a:gridCol w="3168352"/>
              </a:tblGrid>
              <a:tr h="254287">
                <a:tc>
                  <a:txBody>
                    <a:bodyPr/>
                    <a:lstStyle/>
                    <a:p>
                      <a:pPr marL="342900" lvl="0" indent="-342900" algn="ctr">
                        <a:spcAft>
                          <a:spcPts val="0"/>
                        </a:spcAft>
                        <a:buFont typeface="+mj-lt"/>
                        <a:buNone/>
                      </a:pPr>
                      <a:r>
                        <a:rPr lang="en-ZA" sz="1400" b="1" dirty="0" smtClean="0">
                          <a:solidFill>
                            <a:srgbClr val="000000"/>
                          </a:solidFill>
                          <a:latin typeface="Calibri"/>
                          <a:ea typeface="Calibri"/>
                          <a:cs typeface="Calibri"/>
                        </a:rPr>
                        <a:t>HIV</a:t>
                      </a:r>
                      <a:r>
                        <a:rPr lang="en-ZA" sz="1400" b="1" baseline="0" dirty="0" smtClean="0">
                          <a:solidFill>
                            <a:srgbClr val="000000"/>
                          </a:solidFill>
                          <a:latin typeface="Calibri"/>
                          <a:ea typeface="Calibri"/>
                          <a:cs typeface="Calibri"/>
                        </a:rPr>
                        <a:t> and </a:t>
                      </a:r>
                      <a:r>
                        <a:rPr lang="en-ZA" sz="1400" b="1" dirty="0" smtClean="0">
                          <a:solidFill>
                            <a:srgbClr val="000000"/>
                          </a:solidFill>
                          <a:latin typeface="Calibri"/>
                          <a:ea typeface="Calibri"/>
                          <a:cs typeface="Calibri"/>
                        </a:rPr>
                        <a:t>AIDS</a:t>
                      </a:r>
                      <a:endParaRPr lang="en-ZA" sz="1400" dirty="0">
                        <a:latin typeface="Times New Roman"/>
                        <a:ea typeface="Calibri"/>
                        <a:cs typeface="Times New Roman"/>
                      </a:endParaRPr>
                    </a:p>
                  </a:txBody>
                  <a:tcPr marL="38682" marR="386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543737">
                <a:tc>
                  <a:txBody>
                    <a:bodyPr/>
                    <a:lstStyle/>
                    <a:p>
                      <a:pPr algn="ctr">
                        <a:lnSpc>
                          <a:spcPct val="115000"/>
                        </a:lnSpc>
                        <a:spcAft>
                          <a:spcPts val="0"/>
                        </a:spcAft>
                      </a:pPr>
                      <a:r>
                        <a:rPr lang="en-ZA" sz="1100" dirty="0">
                          <a:solidFill>
                            <a:srgbClr val="000000"/>
                          </a:solidFill>
                          <a:latin typeface="Calibri"/>
                          <a:ea typeface="Calibri"/>
                          <a:cs typeface="Calibri"/>
                        </a:rPr>
                        <a:t>Links between HIV and </a:t>
                      </a:r>
                      <a:r>
                        <a:rPr lang="en-ZA" sz="1100" b="1" dirty="0">
                          <a:solidFill>
                            <a:srgbClr val="000000"/>
                          </a:solidFill>
                          <a:latin typeface="Calibri"/>
                          <a:ea typeface="Calibri"/>
                          <a:cs typeface="Calibri"/>
                        </a:rPr>
                        <a:t>gender</a:t>
                      </a:r>
                      <a:r>
                        <a:rPr lang="en-ZA" sz="1100" dirty="0">
                          <a:solidFill>
                            <a:srgbClr val="000000"/>
                          </a:solidFill>
                          <a:latin typeface="Calibri"/>
                          <a:ea typeface="Calibri"/>
                          <a:cs typeface="Calibri"/>
                        </a:rPr>
                        <a:t> addressed</a:t>
                      </a:r>
                      <a:endParaRPr lang="en-ZA" sz="1100" dirty="0">
                        <a:latin typeface="Calibri"/>
                        <a:ea typeface="Calibri"/>
                        <a:cs typeface="Times New Roman"/>
                      </a:endParaRPr>
                    </a:p>
                  </a:txBody>
                  <a:tcPr marL="38682" marR="386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r>
              <a:tr h="543737">
                <a:tc>
                  <a:txBody>
                    <a:bodyPr/>
                    <a:lstStyle/>
                    <a:p>
                      <a:pPr algn="ctr">
                        <a:lnSpc>
                          <a:spcPct val="115000"/>
                        </a:lnSpc>
                        <a:spcAft>
                          <a:spcPts val="0"/>
                        </a:spcAft>
                      </a:pPr>
                      <a:r>
                        <a:rPr lang="en-ZA" sz="1100" dirty="0">
                          <a:solidFill>
                            <a:srgbClr val="000000"/>
                          </a:solidFill>
                          <a:latin typeface="Calibri"/>
                          <a:ea typeface="Calibri"/>
                          <a:cs typeface="Calibri"/>
                        </a:rPr>
                        <a:t>Plans made to challenge or </a:t>
                      </a:r>
                      <a:r>
                        <a:rPr lang="en-ZA" sz="1100" b="1" dirty="0">
                          <a:solidFill>
                            <a:srgbClr val="000000"/>
                          </a:solidFill>
                          <a:latin typeface="Calibri"/>
                          <a:ea typeface="Calibri"/>
                          <a:cs typeface="Calibri"/>
                        </a:rPr>
                        <a:t>transform</a:t>
                      </a:r>
                      <a:r>
                        <a:rPr lang="en-ZA" sz="1100" dirty="0">
                          <a:solidFill>
                            <a:srgbClr val="000000"/>
                          </a:solidFill>
                          <a:latin typeface="Calibri"/>
                          <a:ea typeface="Calibri"/>
                          <a:cs typeface="Calibri"/>
                        </a:rPr>
                        <a:t> </a:t>
                      </a:r>
                      <a:r>
                        <a:rPr lang="en-ZA" sz="1100" b="1" dirty="0">
                          <a:solidFill>
                            <a:srgbClr val="000000"/>
                          </a:solidFill>
                          <a:latin typeface="Calibri"/>
                          <a:ea typeface="Calibri"/>
                          <a:cs typeface="Calibri"/>
                        </a:rPr>
                        <a:t>gender norms</a:t>
                      </a:r>
                      <a:endParaRPr lang="en-ZA" sz="1100" dirty="0">
                        <a:latin typeface="Calibri"/>
                        <a:ea typeface="Calibri"/>
                        <a:cs typeface="Times New Roman"/>
                      </a:endParaRPr>
                    </a:p>
                  </a:txBody>
                  <a:tcPr marL="38682" marR="386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r>
              <a:tr h="446062">
                <a:tc>
                  <a:txBody>
                    <a:bodyPr/>
                    <a:lstStyle/>
                    <a:p>
                      <a:pPr algn="ctr">
                        <a:lnSpc>
                          <a:spcPct val="115000"/>
                        </a:lnSpc>
                        <a:spcAft>
                          <a:spcPts val="0"/>
                        </a:spcAft>
                      </a:pPr>
                      <a:r>
                        <a:rPr lang="en-ZA" sz="1100" dirty="0">
                          <a:solidFill>
                            <a:srgbClr val="000000"/>
                          </a:solidFill>
                          <a:latin typeface="Calibri"/>
                          <a:ea typeface="Calibri"/>
                          <a:cs typeface="Calibri"/>
                        </a:rPr>
                        <a:t>Plans made to engage with men for prevention of </a:t>
                      </a:r>
                      <a:r>
                        <a:rPr lang="en-ZA" sz="1100" b="1" dirty="0">
                          <a:solidFill>
                            <a:srgbClr val="000000"/>
                          </a:solidFill>
                          <a:latin typeface="Calibri"/>
                          <a:ea typeface="Calibri"/>
                          <a:cs typeface="Calibri"/>
                        </a:rPr>
                        <a:t>GBV</a:t>
                      </a:r>
                      <a:endParaRPr lang="en-ZA" sz="1100" dirty="0">
                        <a:latin typeface="Calibri"/>
                        <a:ea typeface="Calibri"/>
                        <a:cs typeface="Times New Roman"/>
                      </a:endParaRPr>
                    </a:p>
                  </a:txBody>
                  <a:tcPr marL="38682" marR="386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r>
              <a:tr h="446062">
                <a:tc>
                  <a:txBody>
                    <a:bodyPr/>
                    <a:lstStyle/>
                    <a:p>
                      <a:pPr algn="ctr">
                        <a:lnSpc>
                          <a:spcPct val="115000"/>
                        </a:lnSpc>
                        <a:spcAft>
                          <a:spcPts val="0"/>
                        </a:spcAft>
                      </a:pPr>
                      <a:r>
                        <a:rPr lang="en-ZA" sz="1100" dirty="0">
                          <a:solidFill>
                            <a:srgbClr val="000000"/>
                          </a:solidFill>
                          <a:latin typeface="Calibri"/>
                          <a:ea typeface="Calibri"/>
                          <a:cs typeface="Calibri"/>
                        </a:rPr>
                        <a:t>Benefit of engaging with men to support </a:t>
                      </a:r>
                      <a:r>
                        <a:rPr lang="en-ZA" sz="1100" b="1" dirty="0">
                          <a:solidFill>
                            <a:srgbClr val="000000"/>
                          </a:solidFill>
                          <a:latin typeface="Calibri"/>
                          <a:ea typeface="Calibri"/>
                          <a:cs typeface="Calibri"/>
                        </a:rPr>
                        <a:t>PMTCT</a:t>
                      </a:r>
                      <a:r>
                        <a:rPr lang="en-ZA" sz="1100" dirty="0">
                          <a:solidFill>
                            <a:srgbClr val="000000"/>
                          </a:solidFill>
                          <a:latin typeface="Calibri"/>
                          <a:ea typeface="Calibri"/>
                          <a:cs typeface="Calibri"/>
                        </a:rPr>
                        <a:t> processes recognised</a:t>
                      </a:r>
                      <a:endParaRPr lang="en-ZA" sz="1100" dirty="0">
                        <a:latin typeface="Calibri"/>
                        <a:ea typeface="Calibri"/>
                        <a:cs typeface="Times New Roman"/>
                      </a:endParaRPr>
                    </a:p>
                  </a:txBody>
                  <a:tcPr marL="38682" marR="386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r>
              <a:tr h="543468">
                <a:tc>
                  <a:txBody>
                    <a:bodyPr/>
                    <a:lstStyle/>
                    <a:p>
                      <a:pPr algn="ctr">
                        <a:lnSpc>
                          <a:spcPct val="115000"/>
                        </a:lnSpc>
                        <a:spcAft>
                          <a:spcPts val="0"/>
                        </a:spcAft>
                      </a:pPr>
                      <a:r>
                        <a:rPr lang="en-ZA" sz="1100" b="1" dirty="0">
                          <a:solidFill>
                            <a:srgbClr val="000000"/>
                          </a:solidFill>
                          <a:latin typeface="Calibri"/>
                          <a:ea typeface="Calibri"/>
                          <a:cs typeface="Calibri"/>
                        </a:rPr>
                        <a:t>Male circumcision</a:t>
                      </a:r>
                      <a:r>
                        <a:rPr lang="en-ZA" sz="1100" dirty="0">
                          <a:solidFill>
                            <a:srgbClr val="000000"/>
                          </a:solidFill>
                          <a:latin typeface="Calibri"/>
                          <a:ea typeface="Calibri"/>
                          <a:cs typeface="Calibri"/>
                        </a:rPr>
                        <a:t> roll-out prioritised, including gender equality education</a:t>
                      </a:r>
                      <a:endParaRPr lang="en-ZA" sz="1100" dirty="0">
                        <a:latin typeface="Calibri"/>
                        <a:ea typeface="Calibri"/>
                        <a:cs typeface="Times New Roman"/>
                      </a:endParaRPr>
                    </a:p>
                  </a:txBody>
                  <a:tcPr marL="38682" marR="386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r>
              <a:tr h="446062">
                <a:tc>
                  <a:txBody>
                    <a:bodyPr/>
                    <a:lstStyle/>
                    <a:p>
                      <a:pPr algn="ctr">
                        <a:lnSpc>
                          <a:spcPct val="115000"/>
                        </a:lnSpc>
                        <a:spcAft>
                          <a:spcPts val="0"/>
                        </a:spcAft>
                      </a:pPr>
                      <a:r>
                        <a:rPr lang="en-ZA" sz="1100" dirty="0">
                          <a:solidFill>
                            <a:srgbClr val="000000"/>
                          </a:solidFill>
                          <a:latin typeface="Calibri"/>
                          <a:ea typeface="Calibri"/>
                          <a:cs typeface="Calibri"/>
                        </a:rPr>
                        <a:t>Plans made to address men’s attitudes towards </a:t>
                      </a:r>
                      <a:r>
                        <a:rPr lang="en-ZA" sz="1100" b="1" dirty="0">
                          <a:solidFill>
                            <a:srgbClr val="000000"/>
                          </a:solidFill>
                          <a:latin typeface="Calibri"/>
                          <a:ea typeface="Calibri"/>
                          <a:cs typeface="Calibri"/>
                        </a:rPr>
                        <a:t>condoms</a:t>
                      </a:r>
                      <a:endParaRPr lang="en-ZA" sz="1100" dirty="0">
                        <a:latin typeface="Calibri"/>
                        <a:ea typeface="Calibri"/>
                        <a:cs typeface="Times New Roman"/>
                      </a:endParaRPr>
                    </a:p>
                  </a:txBody>
                  <a:tcPr marL="38682" marR="386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r>
              <a:tr h="446062">
                <a:tc>
                  <a:txBody>
                    <a:bodyPr/>
                    <a:lstStyle/>
                    <a:p>
                      <a:pPr algn="ctr">
                        <a:lnSpc>
                          <a:spcPct val="115000"/>
                        </a:lnSpc>
                        <a:spcAft>
                          <a:spcPts val="0"/>
                        </a:spcAft>
                      </a:pPr>
                      <a:r>
                        <a:rPr lang="en-ZA" sz="1100" dirty="0">
                          <a:solidFill>
                            <a:srgbClr val="000000"/>
                          </a:solidFill>
                          <a:latin typeface="Calibri"/>
                          <a:ea typeface="Calibri"/>
                          <a:cs typeface="Calibri"/>
                        </a:rPr>
                        <a:t>Plans made to target men for </a:t>
                      </a:r>
                      <a:r>
                        <a:rPr lang="en-ZA" sz="1100" b="1" dirty="0">
                          <a:solidFill>
                            <a:srgbClr val="000000"/>
                          </a:solidFill>
                          <a:latin typeface="Calibri"/>
                          <a:ea typeface="Calibri"/>
                          <a:cs typeface="Calibri"/>
                        </a:rPr>
                        <a:t>VCT</a:t>
                      </a:r>
                      <a:r>
                        <a:rPr lang="en-ZA" sz="1100" dirty="0">
                          <a:solidFill>
                            <a:srgbClr val="000000"/>
                          </a:solidFill>
                          <a:latin typeface="Calibri"/>
                          <a:ea typeface="Calibri"/>
                          <a:cs typeface="Calibri"/>
                        </a:rPr>
                        <a:t> and address health seeking behaviour</a:t>
                      </a:r>
                      <a:endParaRPr lang="en-ZA" sz="1100" dirty="0">
                        <a:latin typeface="Calibri"/>
                        <a:ea typeface="Calibri"/>
                        <a:cs typeface="Times New Roman"/>
                      </a:endParaRPr>
                    </a:p>
                  </a:txBody>
                  <a:tcPr marL="38682" marR="386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r>
              <a:tr h="593827">
                <a:tc>
                  <a:txBody>
                    <a:bodyPr/>
                    <a:lstStyle/>
                    <a:p>
                      <a:pPr algn="ctr">
                        <a:lnSpc>
                          <a:spcPct val="115000"/>
                        </a:lnSpc>
                        <a:spcAft>
                          <a:spcPts val="0"/>
                        </a:spcAft>
                      </a:pPr>
                      <a:r>
                        <a:rPr lang="en-ZA" sz="1100" b="1" dirty="0">
                          <a:solidFill>
                            <a:srgbClr val="000000"/>
                          </a:solidFill>
                          <a:latin typeface="Calibri"/>
                          <a:ea typeface="Calibri"/>
                          <a:cs typeface="Calibri"/>
                        </a:rPr>
                        <a:t>Marginalised men’s </a:t>
                      </a:r>
                      <a:r>
                        <a:rPr lang="en-ZA" sz="1100" dirty="0">
                          <a:solidFill>
                            <a:srgbClr val="000000"/>
                          </a:solidFill>
                          <a:latin typeface="Calibri"/>
                          <a:ea typeface="Calibri"/>
                          <a:cs typeface="Calibri"/>
                        </a:rPr>
                        <a:t>needs accounted for (e.g. prisoners, MSM, refugees and IDUs)</a:t>
                      </a:r>
                      <a:endParaRPr lang="en-ZA" sz="1100" dirty="0">
                        <a:latin typeface="Calibri"/>
                        <a:ea typeface="Calibri"/>
                        <a:cs typeface="Times New Roman"/>
                      </a:endParaRPr>
                    </a:p>
                  </a:txBody>
                  <a:tcPr marL="38682" marR="386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r>
              <a:tr h="543468">
                <a:tc>
                  <a:txBody>
                    <a:bodyPr/>
                    <a:lstStyle/>
                    <a:p>
                      <a:pPr algn="ctr">
                        <a:lnSpc>
                          <a:spcPct val="115000"/>
                        </a:lnSpc>
                        <a:spcAft>
                          <a:spcPts val="0"/>
                        </a:spcAft>
                      </a:pPr>
                      <a:r>
                        <a:rPr lang="en-ZA" sz="1100" dirty="0">
                          <a:solidFill>
                            <a:srgbClr val="000000"/>
                          </a:solidFill>
                          <a:latin typeface="Calibri"/>
                          <a:ea typeface="Calibri"/>
                          <a:cs typeface="Calibri"/>
                        </a:rPr>
                        <a:t>Plans made to target men for </a:t>
                      </a:r>
                      <a:r>
                        <a:rPr lang="en-ZA" sz="1100" b="1" dirty="0">
                          <a:solidFill>
                            <a:srgbClr val="000000"/>
                          </a:solidFill>
                          <a:latin typeface="Calibri"/>
                          <a:ea typeface="Calibri"/>
                          <a:cs typeface="Calibri"/>
                        </a:rPr>
                        <a:t>treatment</a:t>
                      </a:r>
                      <a:r>
                        <a:rPr lang="en-ZA" sz="1100" dirty="0">
                          <a:solidFill>
                            <a:srgbClr val="000000"/>
                          </a:solidFill>
                          <a:latin typeface="Calibri"/>
                          <a:ea typeface="Calibri"/>
                          <a:cs typeface="Calibri"/>
                        </a:rPr>
                        <a:t> and address health seeking behaviour</a:t>
                      </a:r>
                      <a:endParaRPr lang="en-ZA" sz="1100" dirty="0">
                        <a:latin typeface="Calibri"/>
                        <a:ea typeface="Calibri"/>
                        <a:cs typeface="Times New Roman"/>
                      </a:endParaRPr>
                    </a:p>
                  </a:txBody>
                  <a:tcPr marL="38682" marR="3868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r>
              <a:tr h="593827">
                <a:tc>
                  <a:txBody>
                    <a:bodyPr/>
                    <a:lstStyle/>
                    <a:p>
                      <a:pPr algn="ctr">
                        <a:lnSpc>
                          <a:spcPct val="115000"/>
                        </a:lnSpc>
                        <a:spcAft>
                          <a:spcPts val="0"/>
                        </a:spcAft>
                      </a:pPr>
                      <a:r>
                        <a:rPr lang="en-ZA" sz="1100" dirty="0">
                          <a:solidFill>
                            <a:srgbClr val="000000"/>
                          </a:solidFill>
                          <a:latin typeface="Calibri"/>
                          <a:ea typeface="Calibri"/>
                          <a:cs typeface="Calibri"/>
                        </a:rPr>
                        <a:t>Plans made to encourage and enable men to become involved in  </a:t>
                      </a:r>
                      <a:r>
                        <a:rPr lang="en-ZA" sz="1100" b="1" dirty="0">
                          <a:solidFill>
                            <a:srgbClr val="000000"/>
                          </a:solidFill>
                          <a:latin typeface="Calibri"/>
                          <a:ea typeface="Calibri"/>
                          <a:cs typeface="Calibri"/>
                        </a:rPr>
                        <a:t>care work</a:t>
                      </a:r>
                      <a:endParaRPr lang="en-ZA" sz="1100" dirty="0">
                        <a:latin typeface="Calibri"/>
                        <a:ea typeface="Calibri"/>
                        <a:cs typeface="Times New Roman"/>
                      </a:endParaRPr>
                    </a:p>
                  </a:txBody>
                  <a:tcPr marL="38682" marR="386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r>
            </a:tbl>
          </a:graphicData>
        </a:graphic>
      </p:graphicFrame>
      <p:graphicFrame>
        <p:nvGraphicFramePr>
          <p:cNvPr id="5" name="Table 4"/>
          <p:cNvGraphicFramePr>
            <a:graphicFrameLocks noGrp="1"/>
          </p:cNvGraphicFramePr>
          <p:nvPr/>
        </p:nvGraphicFramePr>
        <p:xfrm>
          <a:off x="4932040" y="1124744"/>
          <a:ext cx="3096344" cy="5400599"/>
        </p:xfrm>
        <a:graphic>
          <a:graphicData uri="http://schemas.openxmlformats.org/drawingml/2006/table">
            <a:tbl>
              <a:tblPr/>
              <a:tblGrid>
                <a:gridCol w="3096344"/>
              </a:tblGrid>
              <a:tr h="303500">
                <a:tc>
                  <a:txBody>
                    <a:bodyPr/>
                    <a:lstStyle/>
                    <a:p>
                      <a:pPr algn="ctr">
                        <a:lnSpc>
                          <a:spcPct val="115000"/>
                        </a:lnSpc>
                        <a:spcAft>
                          <a:spcPts val="0"/>
                        </a:spcAft>
                      </a:pPr>
                      <a:r>
                        <a:rPr lang="en-ZA" sz="1400" b="1" dirty="0">
                          <a:solidFill>
                            <a:srgbClr val="000000"/>
                          </a:solidFill>
                          <a:latin typeface="Calibri"/>
                          <a:ea typeface="Calibri"/>
                          <a:cs typeface="Calibri"/>
                        </a:rPr>
                        <a:t>Gender-Based Violence</a:t>
                      </a:r>
                      <a:endParaRPr lang="en-ZA" sz="14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13573">
                <a:tc>
                  <a:txBody>
                    <a:bodyPr/>
                    <a:lstStyle/>
                    <a:p>
                      <a:pPr algn="ctr">
                        <a:lnSpc>
                          <a:spcPct val="115000"/>
                        </a:lnSpc>
                        <a:spcAft>
                          <a:spcPts val="0"/>
                        </a:spcAft>
                      </a:pPr>
                      <a:endParaRPr lang="en-ZA" sz="1100" dirty="0">
                        <a:latin typeface="Calibri"/>
                        <a:ea typeface="Calibri"/>
                        <a:cs typeface="Times New Roman"/>
                      </a:endParaRPr>
                    </a:p>
                    <a:p>
                      <a:pPr algn="ctr">
                        <a:lnSpc>
                          <a:spcPct val="115000"/>
                        </a:lnSpc>
                        <a:spcAft>
                          <a:spcPts val="0"/>
                        </a:spcAft>
                      </a:pPr>
                      <a:r>
                        <a:rPr lang="en-ZA" sz="1100" b="1" dirty="0">
                          <a:solidFill>
                            <a:srgbClr val="000000"/>
                          </a:solidFill>
                          <a:latin typeface="Calibri"/>
                          <a:ea typeface="Calibri"/>
                          <a:cs typeface="Calibri"/>
                        </a:rPr>
                        <a:t>Gender-based violence clearly conceptualised</a:t>
                      </a:r>
                      <a:endParaRPr lang="en-ZA" sz="11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r>
              <a:tr h="725947">
                <a:tc>
                  <a:txBody>
                    <a:bodyPr/>
                    <a:lstStyle/>
                    <a:p>
                      <a:pPr algn="ctr">
                        <a:lnSpc>
                          <a:spcPct val="115000"/>
                        </a:lnSpc>
                        <a:spcAft>
                          <a:spcPts val="0"/>
                        </a:spcAft>
                      </a:pPr>
                      <a:endParaRPr lang="en-ZA" sz="1100" dirty="0">
                        <a:latin typeface="Calibri"/>
                        <a:ea typeface="Calibri"/>
                        <a:cs typeface="Times New Roman"/>
                      </a:endParaRPr>
                    </a:p>
                    <a:p>
                      <a:pPr algn="ctr">
                        <a:lnSpc>
                          <a:spcPct val="115000"/>
                        </a:lnSpc>
                        <a:spcAft>
                          <a:spcPts val="0"/>
                        </a:spcAft>
                      </a:pPr>
                      <a:r>
                        <a:rPr lang="en-ZA" sz="1100" b="1" dirty="0">
                          <a:solidFill>
                            <a:srgbClr val="000000"/>
                          </a:solidFill>
                          <a:latin typeface="Calibri"/>
                          <a:ea typeface="Calibri"/>
                          <a:cs typeface="Calibri"/>
                        </a:rPr>
                        <a:t>Sufficient focus on preventative measures</a:t>
                      </a:r>
                      <a:endParaRPr lang="en-ZA" sz="11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r>
              <a:tr h="634173">
                <a:tc>
                  <a:txBody>
                    <a:bodyPr/>
                    <a:lstStyle/>
                    <a:p>
                      <a:pPr algn="ctr">
                        <a:lnSpc>
                          <a:spcPct val="115000"/>
                        </a:lnSpc>
                        <a:spcAft>
                          <a:spcPts val="0"/>
                        </a:spcAft>
                      </a:pPr>
                      <a:r>
                        <a:rPr lang="en-ZA" sz="1100" b="1" dirty="0">
                          <a:solidFill>
                            <a:srgbClr val="000000"/>
                          </a:solidFill>
                          <a:latin typeface="Calibri"/>
                          <a:ea typeface="Calibri"/>
                          <a:cs typeface="Calibri"/>
                        </a:rPr>
                        <a:t>Level of engagement with men</a:t>
                      </a:r>
                      <a:endParaRPr lang="en-ZA" sz="11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r>
              <a:tr h="634173">
                <a:tc>
                  <a:txBody>
                    <a:bodyPr/>
                    <a:lstStyle/>
                    <a:p>
                      <a:pPr algn="ctr">
                        <a:lnSpc>
                          <a:spcPct val="115000"/>
                        </a:lnSpc>
                        <a:spcAft>
                          <a:spcPts val="0"/>
                        </a:spcAft>
                      </a:pPr>
                      <a:r>
                        <a:rPr lang="en-ZA" sz="1100" b="1" dirty="0">
                          <a:solidFill>
                            <a:srgbClr val="000000"/>
                          </a:solidFill>
                          <a:latin typeface="Calibri"/>
                          <a:ea typeface="Calibri"/>
                          <a:cs typeface="Calibri"/>
                        </a:rPr>
                        <a:t>Men engaged as advocates for change</a:t>
                      </a:r>
                      <a:endParaRPr lang="en-ZA" sz="11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r>
              <a:tr h="634173">
                <a:tc>
                  <a:txBody>
                    <a:bodyPr/>
                    <a:lstStyle/>
                    <a:p>
                      <a:pPr algn="ctr">
                        <a:lnSpc>
                          <a:spcPct val="115000"/>
                        </a:lnSpc>
                        <a:spcAft>
                          <a:spcPts val="0"/>
                        </a:spcAft>
                      </a:pPr>
                      <a:r>
                        <a:rPr lang="en-ZA" sz="1100" b="1" dirty="0">
                          <a:solidFill>
                            <a:srgbClr val="000000"/>
                          </a:solidFill>
                          <a:latin typeface="Calibri"/>
                          <a:ea typeface="Calibri"/>
                          <a:cs typeface="Calibri"/>
                        </a:rPr>
                        <a:t>Men treated as capable of change through the provision of rehabilitation programmes</a:t>
                      </a:r>
                      <a:endParaRPr lang="en-ZA" sz="11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r>
              <a:tr h="901247">
                <a:tc>
                  <a:txBody>
                    <a:bodyPr/>
                    <a:lstStyle/>
                    <a:p>
                      <a:pPr algn="ctr">
                        <a:lnSpc>
                          <a:spcPct val="115000"/>
                        </a:lnSpc>
                        <a:spcAft>
                          <a:spcPts val="0"/>
                        </a:spcAft>
                      </a:pPr>
                      <a:endParaRPr lang="en-ZA" sz="1100" dirty="0">
                        <a:latin typeface="Calibri"/>
                        <a:ea typeface="Calibri"/>
                        <a:cs typeface="Times New Roman"/>
                      </a:endParaRPr>
                    </a:p>
                    <a:p>
                      <a:pPr algn="ctr">
                        <a:lnSpc>
                          <a:spcPct val="115000"/>
                        </a:lnSpc>
                        <a:spcAft>
                          <a:spcPts val="0"/>
                        </a:spcAft>
                      </a:pPr>
                      <a:r>
                        <a:rPr lang="en-ZA" sz="1100" b="1" dirty="0">
                          <a:solidFill>
                            <a:srgbClr val="000000"/>
                          </a:solidFill>
                          <a:latin typeface="Calibri"/>
                          <a:ea typeface="Calibri"/>
                          <a:cs typeface="Calibri"/>
                        </a:rPr>
                        <a:t>Commitment to the</a:t>
                      </a:r>
                      <a:r>
                        <a:rPr lang="en-ZA" sz="1100" dirty="0">
                          <a:solidFill>
                            <a:srgbClr val="000000"/>
                          </a:solidFill>
                          <a:latin typeface="Calibri"/>
                          <a:ea typeface="Calibri"/>
                          <a:cs typeface="Calibri"/>
                        </a:rPr>
                        <a:t> </a:t>
                      </a:r>
                      <a:r>
                        <a:rPr lang="en-ZA" sz="1100" b="1" dirty="0">
                          <a:solidFill>
                            <a:srgbClr val="000000"/>
                          </a:solidFill>
                          <a:latin typeface="Calibri"/>
                          <a:ea typeface="Calibri"/>
                          <a:cs typeface="Calibri"/>
                        </a:rPr>
                        <a:t>transformation of gender norms</a:t>
                      </a:r>
                      <a:endParaRPr lang="en-ZA" sz="11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r>
              <a:tr h="853813">
                <a:tc>
                  <a:txBody>
                    <a:bodyPr/>
                    <a:lstStyle/>
                    <a:p>
                      <a:pPr algn="ctr">
                        <a:lnSpc>
                          <a:spcPct val="115000"/>
                        </a:lnSpc>
                        <a:spcAft>
                          <a:spcPts val="0"/>
                        </a:spcAft>
                      </a:pPr>
                      <a:r>
                        <a:rPr lang="en-ZA" sz="1100" b="1" dirty="0">
                          <a:solidFill>
                            <a:srgbClr val="000000"/>
                          </a:solidFill>
                          <a:latin typeface="Calibri"/>
                          <a:ea typeface="Calibri"/>
                          <a:cs typeface="Calibri"/>
                        </a:rPr>
                        <a:t>Acknowledgement of the violence men experience; and how this can cause violence towards women and children as a result</a:t>
                      </a:r>
                      <a:endParaRPr lang="en-ZA" sz="11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r>
            </a:tbl>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381000" y="228600"/>
            <a:ext cx="8583613" cy="685800"/>
          </a:xfrm>
          <a:prstGeom prst="rect">
            <a:avLst/>
          </a:prstGeom>
        </p:spPr>
        <p:txBody>
          <a:bodyPr/>
          <a:lstStyle/>
          <a:p>
            <a:pPr marL="342900" indent="-342900" defTabSz="-13873163" eaLnBrk="0" hangingPunct="0">
              <a:defRPr/>
            </a:pPr>
            <a:r>
              <a:rPr lang="en-GB" sz="3200" b="1" dirty="0">
                <a:latin typeface="Calibri" pitchFamily="34" charset="0"/>
                <a:ea typeface="+mj-ea"/>
                <a:cs typeface="Calibri" pitchFamily="34" charset="0"/>
              </a:rPr>
              <a:t>Recommended language for NSPs </a:t>
            </a:r>
            <a:r>
              <a:rPr lang="en-US" sz="3200" b="1" dirty="0">
                <a:latin typeface="Calibri" pitchFamily="34" charset="0"/>
                <a:cs typeface="Calibri" pitchFamily="34" charset="0"/>
              </a:rPr>
              <a:t>on men, gender inequalities, GBV and HIV</a:t>
            </a:r>
            <a:endParaRPr lang="en-GB" sz="3200" b="1" dirty="0">
              <a:latin typeface="Calibri" pitchFamily="34" charset="0"/>
              <a:ea typeface="+mj-ea"/>
              <a:cs typeface="Calibri" pitchFamily="34" charset="0"/>
            </a:endParaRPr>
          </a:p>
        </p:txBody>
      </p:sp>
      <p:graphicFrame>
        <p:nvGraphicFramePr>
          <p:cNvPr id="4" name="Table 3"/>
          <p:cNvGraphicFramePr>
            <a:graphicFrameLocks noGrp="1"/>
          </p:cNvGraphicFramePr>
          <p:nvPr/>
        </p:nvGraphicFramePr>
        <p:xfrm>
          <a:off x="539552" y="1412776"/>
          <a:ext cx="8001000" cy="4571124"/>
        </p:xfrm>
        <a:graphic>
          <a:graphicData uri="http://schemas.openxmlformats.org/drawingml/2006/table">
            <a:tbl>
              <a:tblPr firstRow="1" bandRow="1">
                <a:tableStyleId>{5C22544A-7EE6-4342-B048-85BDC9FD1C3A}</a:tableStyleId>
              </a:tblPr>
              <a:tblGrid>
                <a:gridCol w="1676400"/>
                <a:gridCol w="6324600"/>
              </a:tblGrid>
              <a:tr h="598578">
                <a:tc>
                  <a:txBody>
                    <a:bodyPr/>
                    <a:lstStyle/>
                    <a:p>
                      <a:r>
                        <a:rPr lang="en-ZA" sz="2000" b="1" dirty="0" smtClean="0">
                          <a:latin typeface="Calibri" pitchFamily="34" charset="0"/>
                          <a:cs typeface="Calibri" pitchFamily="34" charset="0"/>
                        </a:rPr>
                        <a:t>Overall</a:t>
                      </a:r>
                      <a:endParaRPr lang="en-ZA" sz="2000" b="1" dirty="0">
                        <a:latin typeface="Calibri" pitchFamily="34" charset="0"/>
                        <a:cs typeface="Calibri" pitchFamily="34" charset="0"/>
                      </a:endParaRPr>
                    </a:p>
                  </a:txBody>
                  <a:tcPr/>
                </a:tc>
                <a:tc>
                  <a:txBody>
                    <a:bodyPr/>
                    <a:lstStyle/>
                    <a:p>
                      <a:r>
                        <a:rPr lang="en-ZA" sz="2000" dirty="0" smtClean="0">
                          <a:latin typeface="Calibri" pitchFamily="34" charset="0"/>
                          <a:cs typeface="Calibri" pitchFamily="34" charset="0"/>
                        </a:rPr>
                        <a:t>Gender norms</a:t>
                      </a:r>
                      <a:r>
                        <a:rPr lang="en-ZA" sz="2000" baseline="0" dirty="0" smtClean="0">
                          <a:latin typeface="Calibri" pitchFamily="34" charset="0"/>
                          <a:cs typeface="Calibri" pitchFamily="34" charset="0"/>
                        </a:rPr>
                        <a:t> to </a:t>
                      </a:r>
                      <a:r>
                        <a:rPr lang="en-ZA" sz="2000" dirty="0" smtClean="0">
                          <a:latin typeface="Calibri" pitchFamily="34" charset="0"/>
                          <a:cs typeface="Calibri" pitchFamily="34" charset="0"/>
                        </a:rPr>
                        <a:t>be addressed</a:t>
                      </a:r>
                      <a:r>
                        <a:rPr lang="en-ZA" sz="2000" baseline="0" dirty="0" smtClean="0">
                          <a:latin typeface="Calibri" pitchFamily="34" charset="0"/>
                          <a:cs typeface="Calibri" pitchFamily="34" charset="0"/>
                        </a:rPr>
                        <a:t> as root cause of HIV – focus on gender norms transformation (young men) </a:t>
                      </a:r>
                      <a:endParaRPr lang="en-ZA" sz="2000" dirty="0">
                        <a:latin typeface="Calibri" pitchFamily="34" charset="0"/>
                        <a:cs typeface="Calibri" pitchFamily="34" charset="0"/>
                      </a:endParaRPr>
                    </a:p>
                  </a:txBody>
                  <a:tcPr/>
                </a:tc>
              </a:tr>
              <a:tr h="746760">
                <a:tc>
                  <a:txBody>
                    <a:bodyPr/>
                    <a:lstStyle/>
                    <a:p>
                      <a:r>
                        <a:rPr lang="en-ZA" sz="2000" b="1" dirty="0" smtClean="0">
                          <a:latin typeface="Calibri" pitchFamily="34" charset="0"/>
                          <a:cs typeface="Calibri" pitchFamily="34" charset="0"/>
                        </a:rPr>
                        <a:t>Education</a:t>
                      </a:r>
                      <a:endParaRPr lang="en-ZA" sz="2000" b="1" dirty="0">
                        <a:latin typeface="Calibri" pitchFamily="34" charset="0"/>
                        <a:cs typeface="Calibri" pitchFamily="34" charset="0"/>
                      </a:endParaRPr>
                    </a:p>
                  </a:txBody>
                  <a:tcPr/>
                </a:tc>
                <a:tc>
                  <a:txBody>
                    <a:bodyPr/>
                    <a:lstStyle/>
                    <a:p>
                      <a:pPr>
                        <a:buFontTx/>
                        <a:buChar char="-"/>
                      </a:pPr>
                      <a:r>
                        <a:rPr lang="en-ZA" sz="2000" baseline="0" dirty="0" smtClean="0">
                          <a:latin typeface="Calibri" pitchFamily="34" charset="0"/>
                          <a:cs typeface="Calibri" pitchFamily="34" charset="0"/>
                        </a:rPr>
                        <a:t> Education on gender equality highlight benefits for men</a:t>
                      </a:r>
                    </a:p>
                    <a:p>
                      <a:pPr>
                        <a:buFontTx/>
                        <a:buChar char="-"/>
                      </a:pPr>
                      <a:r>
                        <a:rPr lang="en-US" sz="2000" u="none" dirty="0" smtClean="0">
                          <a:latin typeface="Calibri" pitchFamily="34" charset="0"/>
                          <a:cs typeface="Calibri" pitchFamily="34" charset="0"/>
                        </a:rPr>
                        <a:t> Comprehensive sexuality education</a:t>
                      </a:r>
                      <a:r>
                        <a:rPr lang="en-US" sz="2000" u="none" baseline="0" dirty="0" smtClean="0">
                          <a:latin typeface="Calibri" pitchFamily="34" charset="0"/>
                          <a:cs typeface="Calibri" pitchFamily="34" charset="0"/>
                        </a:rPr>
                        <a:t> for boys and girls</a:t>
                      </a:r>
                      <a:endParaRPr lang="en-ZA" sz="2000" u="none" baseline="0" dirty="0" smtClean="0">
                        <a:latin typeface="Calibri" pitchFamily="34" charset="0"/>
                        <a:cs typeface="Calibri" pitchFamily="34" charset="0"/>
                      </a:endParaRPr>
                    </a:p>
                  </a:txBody>
                  <a:tcPr/>
                </a:tc>
              </a:tr>
              <a:tr h="1111644">
                <a:tc>
                  <a:txBody>
                    <a:bodyPr/>
                    <a:lstStyle/>
                    <a:p>
                      <a:r>
                        <a:rPr lang="en-ZA" sz="2000" b="1" dirty="0" smtClean="0">
                          <a:latin typeface="Calibri" pitchFamily="34" charset="0"/>
                          <a:cs typeface="Calibri" pitchFamily="34" charset="0"/>
                        </a:rPr>
                        <a:t>GBV</a:t>
                      </a:r>
                      <a:endParaRPr lang="en-ZA" sz="2000" b="1" dirty="0">
                        <a:latin typeface="Calibri" pitchFamily="34" charset="0"/>
                        <a:cs typeface="Calibri" pitchFamily="34" charset="0"/>
                      </a:endParaRPr>
                    </a:p>
                  </a:txBody>
                  <a:tcPr/>
                </a:tc>
                <a:tc>
                  <a:txBody>
                    <a:bodyPr/>
                    <a:lstStyle/>
                    <a:p>
                      <a:pPr>
                        <a:buFontTx/>
                        <a:buChar char="-"/>
                      </a:pPr>
                      <a:r>
                        <a:rPr lang="en-ZA" sz="2000" dirty="0" smtClean="0">
                          <a:latin typeface="Calibri" pitchFamily="34" charset="0"/>
                          <a:cs typeface="Calibri" pitchFamily="34" charset="0"/>
                        </a:rPr>
                        <a:t>Interventions</a:t>
                      </a:r>
                      <a:r>
                        <a:rPr lang="en-ZA" sz="2000" baseline="0" dirty="0" smtClean="0">
                          <a:latin typeface="Calibri" pitchFamily="34" charset="0"/>
                          <a:cs typeface="Calibri" pitchFamily="34" charset="0"/>
                        </a:rPr>
                        <a:t> to highlight role men can play  in preventing GBV, supporting GBV victims, and be advocates for change</a:t>
                      </a:r>
                    </a:p>
                    <a:p>
                      <a:pPr>
                        <a:buFontTx/>
                        <a:buNone/>
                      </a:pPr>
                      <a:r>
                        <a:rPr lang="en-ZA" sz="2000" baseline="0" dirty="0" smtClean="0">
                          <a:latin typeface="Calibri" pitchFamily="34" charset="0"/>
                          <a:cs typeface="Calibri" pitchFamily="34" charset="0"/>
                        </a:rPr>
                        <a:t>- Address underlying gender-norms linked to violence</a:t>
                      </a:r>
                      <a:endParaRPr lang="en-ZA" sz="2000" dirty="0">
                        <a:latin typeface="Calibri" pitchFamily="34" charset="0"/>
                        <a:cs typeface="Calibri" pitchFamily="34" charset="0"/>
                      </a:endParaRPr>
                    </a:p>
                  </a:txBody>
                  <a:tcPr/>
                </a:tc>
              </a:tr>
              <a:tr h="793356">
                <a:tc>
                  <a:txBody>
                    <a:bodyPr/>
                    <a:lstStyle/>
                    <a:p>
                      <a:r>
                        <a:rPr lang="en-ZA" sz="2000" b="1" dirty="0" smtClean="0">
                          <a:solidFill>
                            <a:schemeClr val="tx1"/>
                          </a:solidFill>
                          <a:latin typeface="Calibri" pitchFamily="34" charset="0"/>
                          <a:cs typeface="Calibri" pitchFamily="34" charset="0"/>
                        </a:rPr>
                        <a:t>PMTCT/ Vertical</a:t>
                      </a:r>
                      <a:r>
                        <a:rPr lang="en-ZA" sz="2000" b="1" baseline="0" dirty="0" smtClean="0">
                          <a:solidFill>
                            <a:schemeClr val="tx1"/>
                          </a:solidFill>
                          <a:latin typeface="Calibri" pitchFamily="34" charset="0"/>
                          <a:cs typeface="Calibri" pitchFamily="34" charset="0"/>
                        </a:rPr>
                        <a:t> transmission</a:t>
                      </a:r>
                      <a:endParaRPr lang="en-ZA" sz="2000" b="1" dirty="0">
                        <a:solidFill>
                          <a:schemeClr val="tx1"/>
                        </a:solidFill>
                        <a:latin typeface="Calibri" pitchFamily="34" charset="0"/>
                        <a:cs typeface="Calibri" pitchFamily="34" charset="0"/>
                      </a:endParaRPr>
                    </a:p>
                  </a:txBody>
                  <a:tcPr/>
                </a:tc>
                <a:tc>
                  <a:txBody>
                    <a:bodyPr/>
                    <a:lstStyle/>
                    <a:p>
                      <a:r>
                        <a:rPr lang="en-ZA" sz="2000" b="0" dirty="0" smtClean="0">
                          <a:solidFill>
                            <a:schemeClr val="tx1"/>
                          </a:solidFill>
                          <a:latin typeface="Calibri" pitchFamily="34" charset="0"/>
                          <a:cs typeface="Calibri" pitchFamily="34" charset="0"/>
                        </a:rPr>
                        <a:t>-</a:t>
                      </a:r>
                      <a:r>
                        <a:rPr lang="en-ZA" sz="2000" b="0" baseline="0" dirty="0" smtClean="0">
                          <a:solidFill>
                            <a:schemeClr val="tx1"/>
                          </a:solidFill>
                          <a:latin typeface="Calibri" pitchFamily="34" charset="0"/>
                          <a:cs typeface="Calibri" pitchFamily="34" charset="0"/>
                        </a:rPr>
                        <a:t> </a:t>
                      </a:r>
                      <a:r>
                        <a:rPr lang="en-ZA" sz="2000" b="0" dirty="0" smtClean="0">
                          <a:solidFill>
                            <a:schemeClr val="tx1"/>
                          </a:solidFill>
                          <a:latin typeface="Calibri" pitchFamily="34" charset="0"/>
                          <a:cs typeface="Calibri" pitchFamily="34" charset="0"/>
                        </a:rPr>
                        <a:t>Encourage men to</a:t>
                      </a:r>
                      <a:r>
                        <a:rPr lang="en-ZA" sz="2000" b="0" baseline="0" dirty="0" smtClean="0">
                          <a:solidFill>
                            <a:schemeClr val="tx1"/>
                          </a:solidFill>
                          <a:latin typeface="Calibri" pitchFamily="34" charset="0"/>
                          <a:cs typeface="Calibri" pitchFamily="34" charset="0"/>
                        </a:rPr>
                        <a:t> support </a:t>
                      </a:r>
                      <a:r>
                        <a:rPr lang="en-ZA" sz="2000" b="0" dirty="0" smtClean="0">
                          <a:solidFill>
                            <a:schemeClr val="tx1"/>
                          </a:solidFill>
                          <a:latin typeface="Calibri" pitchFamily="34" charset="0"/>
                          <a:cs typeface="Calibri" pitchFamily="34" charset="0"/>
                        </a:rPr>
                        <a:t>PMTCT as partners and advocates (ensuring the do no harm and safety first principles</a:t>
                      </a:r>
                      <a:r>
                        <a:rPr lang="en-ZA" sz="2000" b="0" baseline="0" dirty="0" smtClean="0">
                          <a:solidFill>
                            <a:schemeClr val="tx1"/>
                          </a:solidFill>
                          <a:latin typeface="Calibri" pitchFamily="34" charset="0"/>
                          <a:cs typeface="Calibri" pitchFamily="34" charset="0"/>
                        </a:rPr>
                        <a:t>)</a:t>
                      </a:r>
                      <a:endParaRPr lang="en-ZA" sz="2000" b="0" dirty="0">
                        <a:solidFill>
                          <a:schemeClr val="tx1"/>
                        </a:solidFill>
                        <a:latin typeface="Calibri" pitchFamily="34" charset="0"/>
                        <a:cs typeface="Calibri" pitchFamily="34" charset="0"/>
                      </a:endParaRPr>
                    </a:p>
                  </a:txBody>
                  <a:tcPr/>
                </a:tc>
              </a:tr>
              <a:tr h="793356">
                <a:tc>
                  <a:txBody>
                    <a:bodyPr/>
                    <a:lstStyle/>
                    <a:p>
                      <a:r>
                        <a:rPr lang="en-ZA" sz="2000" b="1" dirty="0" smtClean="0">
                          <a:solidFill>
                            <a:schemeClr val="tx1"/>
                          </a:solidFill>
                          <a:latin typeface="Calibri" pitchFamily="34" charset="0"/>
                          <a:cs typeface="Calibri" pitchFamily="34" charset="0"/>
                        </a:rPr>
                        <a:t>MMC</a:t>
                      </a:r>
                      <a:endParaRPr lang="en-ZA" sz="2000" b="1" dirty="0">
                        <a:solidFill>
                          <a:schemeClr val="tx1"/>
                        </a:solidFill>
                        <a:latin typeface="Calibri" pitchFamily="34" charset="0"/>
                        <a:cs typeface="Calibri" pitchFamily="34" charset="0"/>
                      </a:endParaRPr>
                    </a:p>
                  </a:txBody>
                  <a:tcPr/>
                </a:tc>
                <a:tc>
                  <a:txBody>
                    <a:bodyPr/>
                    <a:lstStyle/>
                    <a:p>
                      <a:pPr>
                        <a:buFontTx/>
                        <a:buChar char="-"/>
                      </a:pPr>
                      <a:r>
                        <a:rPr lang="en-ZA" sz="2000" b="0" dirty="0" smtClean="0">
                          <a:solidFill>
                            <a:schemeClr val="tx1"/>
                          </a:solidFill>
                          <a:latin typeface="Calibri" pitchFamily="34" charset="0"/>
                          <a:cs typeface="Calibri" pitchFamily="34" charset="0"/>
                        </a:rPr>
                        <a:t>Interventions to be part of a broader package and include gender equality education</a:t>
                      </a:r>
                    </a:p>
                    <a:p>
                      <a:pPr>
                        <a:buFontTx/>
                        <a:buChar char="-"/>
                      </a:pPr>
                      <a:r>
                        <a:rPr lang="en-ZA" sz="2000" b="0" dirty="0" smtClean="0">
                          <a:solidFill>
                            <a:schemeClr val="tx1"/>
                          </a:solidFill>
                          <a:latin typeface="Calibri" pitchFamily="34" charset="0"/>
                          <a:cs typeface="Calibri" pitchFamily="34" charset="0"/>
                        </a:rPr>
                        <a:t> Interventions to guard against</a:t>
                      </a:r>
                      <a:r>
                        <a:rPr lang="en-ZA" sz="2000" b="0" baseline="0" dirty="0" smtClean="0">
                          <a:solidFill>
                            <a:schemeClr val="tx1"/>
                          </a:solidFill>
                          <a:latin typeface="Calibri" pitchFamily="34" charset="0"/>
                          <a:cs typeface="Calibri" pitchFamily="34" charset="0"/>
                        </a:rPr>
                        <a:t> inhibition</a:t>
                      </a:r>
                      <a:endParaRPr lang="en-ZA" sz="2000" b="0" dirty="0">
                        <a:solidFill>
                          <a:schemeClr val="tx1"/>
                        </a:solidFill>
                        <a:latin typeface="Calibri" pitchFamily="34" charset="0"/>
                        <a:cs typeface="Calibri" pitchFamily="34" charset="0"/>
                      </a:endParaRPr>
                    </a:p>
                  </a:txBody>
                  <a:tcPr/>
                </a:tc>
              </a:tr>
            </a:tbl>
          </a:graphicData>
        </a:graphic>
      </p:graphicFrame>
      <p:pic>
        <p:nvPicPr>
          <p:cNvPr id="8215" name="Picture 9" descr="image002"/>
          <p:cNvPicPr>
            <a:picLocks noChangeAspect="1" noChangeArrowheads="1"/>
          </p:cNvPicPr>
          <p:nvPr/>
        </p:nvPicPr>
        <p:blipFill>
          <a:blip r:embed="rId2" cstate="print"/>
          <a:srcRect/>
          <a:stretch>
            <a:fillRect/>
          </a:stretch>
        </p:blipFill>
        <p:spPr bwMode="auto">
          <a:xfrm>
            <a:off x="76200" y="6248400"/>
            <a:ext cx="1905000" cy="5111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87</TotalTime>
  <Words>1482</Words>
  <Application>Microsoft Office PowerPoint</Application>
  <PresentationFormat>On-screen Show (4:3)</PresentationFormat>
  <Paragraphs>334</Paragraphs>
  <Slides>12</Slides>
  <Notes>3</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PowerPoint Presentation</vt:lpstr>
      <vt:lpstr>PowerPoint Presentation</vt:lpstr>
      <vt:lpstr>PowerPoint Presentation</vt:lpstr>
      <vt:lpstr>PowerPoint Presentation</vt:lpstr>
      <vt:lpstr>Malawi </vt:lpstr>
      <vt:lpstr>Tanzania </vt:lpstr>
      <vt:lpstr>South Africa </vt:lpstr>
      <vt:lpstr>Zimbabwe </vt:lpstr>
      <vt:lpstr>PowerPoint Presentation</vt:lpstr>
      <vt:lpstr>PowerPoint Presentation</vt:lpstr>
      <vt:lpstr>NSP Best practice examples</vt:lpstr>
      <vt:lpstr>NSP Best practice examples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Malawi</dc:title>
  <dc:creator>Hayley</dc:creator>
  <cp:lastModifiedBy>user</cp:lastModifiedBy>
  <cp:revision>13</cp:revision>
  <dcterms:created xsi:type="dcterms:W3CDTF">2012-12-03T15:23:35Z</dcterms:created>
  <dcterms:modified xsi:type="dcterms:W3CDTF">2012-12-04T12:12:40Z</dcterms:modified>
</cp:coreProperties>
</file>