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59" r:id="rId3"/>
    <p:sldId id="260" r:id="rId4"/>
    <p:sldId id="261" r:id="rId5"/>
    <p:sldId id="262" r:id="rId6"/>
    <p:sldId id="263" r:id="rId7"/>
    <p:sldId id="268" r:id="rId8"/>
    <p:sldId id="264" r:id="rId9"/>
    <p:sldId id="267" r:id="rId10"/>
    <p:sldId id="269" r:id="rId11"/>
    <p:sldId id="257" r:id="rId12"/>
    <p:sldId id="266" r:id="rId13"/>
    <p:sldId id="258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66" d="100"/>
          <a:sy n="66" d="100"/>
        </p:scale>
        <p:origin x="-1506" y="-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83BE97-C01C-44AF-9AE4-59780D735365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1C66A-272F-4744-ADE3-FA55BF6F0E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31579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1C66A-272F-4744-ADE3-FA55BF6F0EDC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42638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C02695-ADA1-4738-926D-A50EBC685EBF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DB0D65D-0C20-401F-AEEB-E8E1D2CB21A8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7844408" cy="367240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Integrating strategies to address GBV and engage men and boys as partners to advance gender equality through national HIV strategies and plans </a:t>
            </a:r>
            <a:br>
              <a:rPr lang="en-GB" dirty="0" smtClean="0"/>
            </a:br>
            <a:endParaRPr lang="en-GB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4869160"/>
            <a:ext cx="7854696" cy="1752600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r>
              <a:rPr lang="nb-NO" dirty="0" smtClean="0"/>
              <a:t>16 - 19 September 2013, Dakar, Senegal</a:t>
            </a:r>
          </a:p>
          <a:p>
            <a:r>
              <a:rPr lang="en-GB" dirty="0" smtClean="0"/>
              <a:t>UNDP-Nigeria </a:t>
            </a:r>
            <a:endParaRPr lang="en-GB" dirty="0"/>
          </a:p>
          <a:p>
            <a:endParaRPr lang="en-GB" dirty="0" smtClean="0"/>
          </a:p>
          <a:p>
            <a:endParaRPr lang="en-GB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7" y="5303837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735335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Children in Lagos join the Campaign against Child sexual abuse</a:t>
            </a:r>
            <a:endParaRPr lang="en-US" sz="3600" b="1" dirty="0"/>
          </a:p>
        </p:txBody>
      </p:sp>
      <p:pic>
        <p:nvPicPr>
          <p:cNvPr id="4" name="Content Placeholder 3" descr="C:\Users\H\Documents\UNDP\PICTURE.jpe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303367"/>
            <a:ext cx="7772400" cy="3653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lessons learnt and Challenges  so far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120" y="1928589"/>
            <a:ext cx="8291264" cy="4929411"/>
          </a:xfrm>
        </p:spPr>
        <p:txBody>
          <a:bodyPr>
            <a:normAutofit/>
          </a:bodyPr>
          <a:lstStyle/>
          <a:p>
            <a:r>
              <a:rPr lang="en-GB" dirty="0" smtClean="0"/>
              <a:t>Bring in the  national institution responsible for the NSP at the onset of the exercise </a:t>
            </a:r>
          </a:p>
          <a:p>
            <a:r>
              <a:rPr lang="en-GB" dirty="0" smtClean="0"/>
              <a:t>Engage the JUNTA  and GTG /DPGG &amp; Dev Partner’s Theme Group on HIV/AIDS</a:t>
            </a:r>
          </a:p>
          <a:p>
            <a:r>
              <a:rPr lang="en-GB" dirty="0" smtClean="0"/>
              <a:t>Share as much information as possible with  partners –keep them in the loop increasing chances of getting resources to support the programme in future </a:t>
            </a:r>
          </a:p>
          <a:p>
            <a:r>
              <a:rPr lang="en-GB" dirty="0" smtClean="0"/>
              <a:t>This type of assessment requires more than one consultant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20960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89152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653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lessons learnt and Challenges  so far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Always engage a consultant who not only has the technical capacity but also has links and networks within the agencies  that are likely to take  part  the assessment process  - </a:t>
            </a:r>
            <a:r>
              <a:rPr lang="en-GB" dirty="0" err="1" smtClean="0"/>
              <a:t>tel</a:t>
            </a:r>
            <a:r>
              <a:rPr lang="en-GB" dirty="0" smtClean="0"/>
              <a:t> interview?</a:t>
            </a:r>
          </a:p>
          <a:p>
            <a:r>
              <a:rPr lang="en-GB" dirty="0" smtClean="0"/>
              <a:t>The methodology could be improved upon – More physical verification and group consultations</a:t>
            </a:r>
          </a:p>
          <a:p>
            <a:r>
              <a:rPr lang="en-GB" dirty="0" smtClean="0"/>
              <a:t> Time </a:t>
            </a:r>
            <a:r>
              <a:rPr lang="en-GB" dirty="0" err="1" smtClean="0"/>
              <a:t>time</a:t>
            </a:r>
            <a:r>
              <a:rPr lang="en-GB" dirty="0" smtClean="0"/>
              <a:t> </a:t>
            </a:r>
            <a:r>
              <a:rPr lang="en-GB" dirty="0" err="1" smtClean="0"/>
              <a:t>time</a:t>
            </a:r>
            <a:r>
              <a:rPr lang="en-GB" dirty="0" smtClean="0"/>
              <a:t> …</a:t>
            </a:r>
            <a:r>
              <a:rPr lang="en-GB" dirty="0" smtClean="0">
                <a:sym typeface="Wingdings" pitchFamily="2" charset="2"/>
              </a:rPr>
              <a:t> </a:t>
            </a:r>
          </a:p>
          <a:p>
            <a:r>
              <a:rPr lang="en-GB" dirty="0" smtClean="0">
                <a:sym typeface="Wingdings" pitchFamily="2" charset="2"/>
              </a:rPr>
              <a:t>Slow pace in responding to the questionnaire  –this is an on going battle </a:t>
            </a:r>
            <a:endParaRPr lang="en-GB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513" y="0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450234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Other on-going initiatives that might be of interest 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UNDP Nigeria  has included-	A functional Country action plan integrating Gender Based Violence and the engagement of men and boys for better gender equality developed- as one of  its agency outcomes in the 2014-2017 UNDAP. </a:t>
            </a:r>
          </a:p>
          <a:p>
            <a:r>
              <a:rPr lang="en-GB" dirty="0" smtClean="0"/>
              <a:t>UNFPA Nigeria </a:t>
            </a:r>
            <a:r>
              <a:rPr lang="en-GB" dirty="0"/>
              <a:t> </a:t>
            </a:r>
            <a:r>
              <a:rPr lang="en-GB" dirty="0" smtClean="0"/>
              <a:t>is currently in the process of developing a training manual for young men on GBV/ASRH</a:t>
            </a:r>
          </a:p>
          <a:p>
            <a:r>
              <a:rPr lang="en-GB" dirty="0" smtClean="0"/>
              <a:t>The NSP is currently being reviewed and one key advocacy  points  UNDP Nigeria has made is to include  tackling the issue of GBV and its intersection with HIV</a:t>
            </a:r>
          </a:p>
          <a:p>
            <a:r>
              <a:rPr lang="en-GB" dirty="0" smtClean="0"/>
              <a:t>UN –GTG  Men  Champions against GBV group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513" y="188640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30914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THANK   YOU !</a:t>
            </a:r>
            <a:endParaRPr lang="en-GB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0129" y="188640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17982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Integrated  Programming to Address Gender-Based Violence and Engage Men and Boys to Advance Gender Equality through National Strategic Plans: Country level support to Nigeria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Phase 1- Preparation </a:t>
            </a:r>
          </a:p>
          <a:p>
            <a:r>
              <a:rPr lang="en-GB" dirty="0" smtClean="0"/>
              <a:t>Phase 2-Concesus Building </a:t>
            </a:r>
          </a:p>
          <a:p>
            <a:r>
              <a:rPr lang="en-GB" dirty="0" smtClean="0"/>
              <a:t>Phase 3-Implententaion </a:t>
            </a:r>
          </a:p>
          <a:p>
            <a:r>
              <a:rPr lang="en-GB" dirty="0" smtClean="0"/>
              <a:t>Phase 4 –  Monitoring and Evaluation 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6155" y="188640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47438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Phase 1: Preparation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Phase 1: Preparation</a:t>
            </a:r>
          </a:p>
          <a:p>
            <a:pPr marL="0" indent="0">
              <a:buNone/>
            </a:pPr>
            <a:r>
              <a:rPr lang="en-GB" dirty="0" smtClean="0"/>
              <a:t>•	Communicate and consult with the Government of Nigeria, NACA, the Joint UN Teams on AIDS, the UN Gender Working Group, PEPFAR, CSOs and development partners in Nigeria </a:t>
            </a:r>
          </a:p>
          <a:p>
            <a:pPr marL="0" indent="0">
              <a:buNone/>
            </a:pPr>
            <a:r>
              <a:rPr lang="en-GB" dirty="0" smtClean="0"/>
              <a:t>•	Conduct readiness assessment and mapping exercise. Identify key entry points, barriers and capacity needs of policy stakeholders to integrate gender-based violence in HIV responses </a:t>
            </a:r>
          </a:p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188640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9365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Phase 1 : Methodology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Communicate and consult with the Government of Nigeria, NACA, the Joint UN Teams on AIDS, the UN Gender Working Group, PEPFAR, CSOs and development partners in Nigeria .</a:t>
            </a:r>
          </a:p>
          <a:p>
            <a:pPr marL="514350" indent="-514350">
              <a:buAutoNum type="arabicPeriod"/>
            </a:pPr>
            <a:r>
              <a:rPr lang="en-GB" dirty="0" smtClean="0"/>
              <a:t>Organise  meetings with the JUNTA, NACA, development partners and CSOs-</a:t>
            </a:r>
          </a:p>
          <a:p>
            <a:pPr marL="514350" indent="-514350">
              <a:buAutoNum type="arabicPeriod"/>
            </a:pPr>
            <a:r>
              <a:rPr lang="en-GB" dirty="0" smtClean="0"/>
              <a:t>One on one meetings with various stakeholders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6" name="Smiley Face 5"/>
          <p:cNvSpPr/>
          <p:nvPr/>
        </p:nvSpPr>
        <p:spPr>
          <a:xfrm>
            <a:off x="5868144" y="3925688"/>
            <a:ext cx="698376" cy="457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Smiley Face 6"/>
          <p:cNvSpPr/>
          <p:nvPr/>
        </p:nvSpPr>
        <p:spPr>
          <a:xfrm>
            <a:off x="7895220" y="4382888"/>
            <a:ext cx="698376" cy="4572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116632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786295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0413"/>
            <a:ext cx="8229600" cy="1143000"/>
          </a:xfrm>
        </p:spPr>
        <p:txBody>
          <a:bodyPr/>
          <a:lstStyle/>
          <a:p>
            <a:r>
              <a:rPr lang="en-GB" dirty="0" smtClean="0"/>
              <a:t>Phase 1 : Methodology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331224" cy="4929411"/>
          </a:xfrm>
        </p:spPr>
        <p:txBody>
          <a:bodyPr>
            <a:normAutofit/>
          </a:bodyPr>
          <a:lstStyle/>
          <a:p>
            <a:r>
              <a:rPr lang="en-GB" dirty="0" smtClean="0"/>
              <a:t>Conduct readiness assessment and mapping exercise. Identify key entry points, barriers and capacity needs of policy stakeholders to integrate gender-based violence in HIV responses through: 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Key informant interview-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Desk review of current policies and practices- </a:t>
            </a:r>
          </a:p>
          <a:p>
            <a:r>
              <a:rPr lang="en-GB" dirty="0" smtClean="0"/>
              <a:t>Stakeholder validation  workshop</a:t>
            </a:r>
          </a:p>
          <a:p>
            <a:r>
              <a:rPr lang="en-GB" dirty="0" smtClean="0"/>
              <a:t> Launch of the report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miley Face 3"/>
          <p:cNvSpPr/>
          <p:nvPr/>
        </p:nvSpPr>
        <p:spPr>
          <a:xfrm>
            <a:off x="4716016" y="2645118"/>
            <a:ext cx="626368" cy="74924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Smiley Face 4"/>
          <p:cNvSpPr/>
          <p:nvPr/>
        </p:nvSpPr>
        <p:spPr>
          <a:xfrm>
            <a:off x="7288391" y="3342409"/>
            <a:ext cx="626368" cy="74924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177" y="116632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621311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Where we are on the readiness assessment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consultant was engaged to carry out the assessment with the main objectives of :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 </a:t>
            </a:r>
            <a:r>
              <a:rPr lang="en-GB" dirty="0" smtClean="0"/>
              <a:t>conducting a desk review -to map and assess  capacity (structures, mechanisms and processes) that  respond to GBV and its intersection with HIV, including mechanisms that support the engagement of men and boys.</a:t>
            </a:r>
          </a:p>
          <a:p>
            <a:pPr marL="0" indent="0">
              <a:buNone/>
            </a:pPr>
            <a:r>
              <a:rPr lang="en-GB" dirty="0" smtClean="0"/>
              <a:t>2.	Conducting a bottle-neck analysis to highlight gaps, potentials, challenges and entry points at various levels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513" y="18225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06999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900094" cy="194648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Methodology Readiness and </a:t>
            </a:r>
            <a:br>
              <a:rPr lang="en-GB" dirty="0" smtClean="0"/>
            </a:br>
            <a:r>
              <a:rPr lang="en-GB" dirty="0" smtClean="0"/>
              <a:t>Mapping Exercise :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579296" cy="49838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Readiness </a:t>
            </a:r>
            <a:r>
              <a:rPr lang="en-GB" dirty="0"/>
              <a:t>assessment and mapping </a:t>
            </a:r>
            <a:r>
              <a:rPr lang="en-GB" dirty="0" smtClean="0"/>
              <a:t>exercise:</a:t>
            </a:r>
            <a:endParaRPr lang="en-GB" dirty="0"/>
          </a:p>
          <a:p>
            <a:r>
              <a:rPr lang="en-GB" dirty="0" smtClean="0"/>
              <a:t>Conducted </a:t>
            </a:r>
            <a:r>
              <a:rPr lang="en-GB" dirty="0"/>
              <a:t>through review of primary and secondary data</a:t>
            </a:r>
          </a:p>
          <a:p>
            <a:r>
              <a:rPr lang="en-GB" dirty="0"/>
              <a:t>Review of secondary data: identification of Laws, Policies, Conventions and Guidelines that have implications for GBV and HIV</a:t>
            </a:r>
          </a:p>
          <a:p>
            <a:r>
              <a:rPr lang="en-GB" dirty="0"/>
              <a:t>Gathering of primary data from different stakeholders was done through questionnaire with open ended questions</a:t>
            </a:r>
          </a:p>
          <a:p>
            <a:r>
              <a:rPr lang="en-GB" dirty="0"/>
              <a:t>Respondents were purposively selected</a:t>
            </a:r>
          </a:p>
          <a:p>
            <a:r>
              <a:rPr lang="en-GB" dirty="0"/>
              <a:t>Key actors were identified in the 6 geo-political zones of the country and were asked to help identify laws in their regions </a:t>
            </a: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513" y="116632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08423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Initial  key findings of  the assessment: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Nigeria has quite a number  of GBV related laws – at National and State levels </a:t>
            </a:r>
          </a:p>
          <a:p>
            <a:r>
              <a:rPr lang="en-GB" dirty="0" smtClean="0"/>
              <a:t>At the State </a:t>
            </a:r>
            <a:r>
              <a:rPr lang="en-GB" dirty="0"/>
              <a:t>l</a:t>
            </a:r>
            <a:r>
              <a:rPr lang="en-GB" dirty="0" smtClean="0"/>
              <a:t>evel the laws are more concentrated in the southern part of the </a:t>
            </a:r>
            <a:r>
              <a:rPr lang="en-GB" dirty="0"/>
              <a:t>Country </a:t>
            </a:r>
            <a:endParaRPr lang="en-GB" dirty="0" smtClean="0"/>
          </a:p>
          <a:p>
            <a:r>
              <a:rPr lang="en-GB" dirty="0" smtClean="0"/>
              <a:t>Response </a:t>
            </a:r>
            <a:r>
              <a:rPr lang="en-GB" dirty="0"/>
              <a:t>to the two epidemics (GBV and HIV) has not been well integrated </a:t>
            </a:r>
          </a:p>
          <a:p>
            <a:r>
              <a:rPr lang="en-GB" dirty="0"/>
              <a:t>Poor coordination of the various components of a comprehensive response to GBV and </a:t>
            </a:r>
            <a:r>
              <a:rPr lang="en-GB" dirty="0" smtClean="0"/>
              <a:t>HIV</a:t>
            </a:r>
          </a:p>
          <a:p>
            <a:r>
              <a:rPr lang="en-GB" dirty="0"/>
              <a:t>Poor linkage between actors responding to the problem e.g. </a:t>
            </a:r>
            <a:r>
              <a:rPr lang="en-GB" dirty="0" smtClean="0"/>
              <a:t>Mirabel Centre &amp; Hello Lagos</a:t>
            </a:r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592" y="0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164546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Initial  key findings of  the </a:t>
            </a:r>
            <a:r>
              <a:rPr lang="en-GB" dirty="0" smtClean="0"/>
              <a:t>assessment Cont.: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Lack of Information at different levels – women, girls boys often do not know what to do or where to turn to when they fall victim of abuse</a:t>
            </a:r>
          </a:p>
          <a:p>
            <a:r>
              <a:rPr lang="en-GB" dirty="0"/>
              <a:t>Gaps in knowledge of subject of GBV/HIV among medical, legal and law enforcement agents etc.</a:t>
            </a:r>
          </a:p>
          <a:p>
            <a:r>
              <a:rPr lang="en-GB" dirty="0"/>
              <a:t>No single authority or point of accountability for addressing GBV/HIV link within govt.</a:t>
            </a:r>
          </a:p>
          <a:p>
            <a:r>
              <a:rPr lang="en-GB" dirty="0"/>
              <a:t> Police not well equipped to determine appropriate charges, prepare good court papers &amp; prosecute cases to secure convictions </a:t>
            </a:r>
          </a:p>
          <a:p>
            <a:r>
              <a:rPr lang="en-GB" dirty="0"/>
              <a:t>Many medical personnel, Social Workers are not knowledgeable in this fields and need to be trained</a:t>
            </a:r>
          </a:p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88640"/>
            <a:ext cx="7254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6734477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265</TotalTime>
  <Words>658</Words>
  <Application>Microsoft Office PowerPoint</Application>
  <PresentationFormat>On-screen Show (4:3)</PresentationFormat>
  <Paragraphs>66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  Integrating strategies to address GBV and engage men and boys as partners to advance gender equality through national HIV strategies and plans  </vt:lpstr>
      <vt:lpstr>Introduction</vt:lpstr>
      <vt:lpstr>Phase 1: Preparation </vt:lpstr>
      <vt:lpstr>Phase 1 : Methodology  </vt:lpstr>
      <vt:lpstr>Phase 1 : Methodology </vt:lpstr>
      <vt:lpstr>Where we are on the readiness assessment </vt:lpstr>
      <vt:lpstr>        Methodology Readiness and  Mapping Exercise :  </vt:lpstr>
      <vt:lpstr>Initial  key findings of  the assessment:</vt:lpstr>
      <vt:lpstr>Initial  key findings of  the assessment Cont.:</vt:lpstr>
      <vt:lpstr>Children in Lagos join the Campaign against Child sexual abuse</vt:lpstr>
      <vt:lpstr>lessons learnt and Challenges  so far </vt:lpstr>
      <vt:lpstr>lessons learnt and Challenges  so far </vt:lpstr>
      <vt:lpstr>Other on-going initiatives that might be of interest   </vt:lpstr>
      <vt:lpstr>Slide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ifeoma.madueke</dc:creator>
  <cp:lastModifiedBy>H</cp:lastModifiedBy>
  <cp:revision>39</cp:revision>
  <dcterms:created xsi:type="dcterms:W3CDTF">2013-09-14T18:48:46Z</dcterms:created>
  <dcterms:modified xsi:type="dcterms:W3CDTF">2013-09-17T12:14:22Z</dcterms:modified>
</cp:coreProperties>
</file>