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handoutMasterIdLst>
    <p:handoutMasterId r:id="rId18"/>
  </p:handoutMasterIdLst>
  <p:sldIdLst>
    <p:sldId id="272" r:id="rId3"/>
    <p:sldId id="346" r:id="rId4"/>
    <p:sldId id="337" r:id="rId5"/>
    <p:sldId id="332" r:id="rId6"/>
    <p:sldId id="334" r:id="rId7"/>
    <p:sldId id="335" r:id="rId8"/>
    <p:sldId id="336" r:id="rId9"/>
    <p:sldId id="340" r:id="rId10"/>
    <p:sldId id="347" r:id="rId11"/>
    <p:sldId id="348" r:id="rId12"/>
    <p:sldId id="342" r:id="rId13"/>
    <p:sldId id="341" r:id="rId14"/>
    <p:sldId id="343" r:id="rId15"/>
    <p:sldId id="349" r:id="rId16"/>
  </p:sldIdLst>
  <p:sldSz cx="9144000" cy="6858000" type="screen4x3"/>
  <p:notesSz cx="7315200" cy="96012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86967" autoAdjust="0"/>
  </p:normalViewPr>
  <p:slideViewPr>
    <p:cSldViewPr>
      <p:cViewPr>
        <p:scale>
          <a:sx n="62" d="100"/>
          <a:sy n="62" d="100"/>
        </p:scale>
        <p:origin x="-1596"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0" d="100"/>
          <a:sy n="70" d="100"/>
        </p:scale>
        <p:origin x="-660" y="210"/>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1" cy="480059"/>
          </a:xfrm>
          <a:prstGeom prst="rect">
            <a:avLst/>
          </a:prstGeom>
        </p:spPr>
        <p:txBody>
          <a:bodyPr vert="horz" lIns="99043" tIns="49522" rIns="99043" bIns="49522" rtlCol="0"/>
          <a:lstStyle>
            <a:lvl1pPr algn="l">
              <a:defRPr sz="1300"/>
            </a:lvl1pPr>
          </a:lstStyle>
          <a:p>
            <a:endParaRPr lang="fr-FR"/>
          </a:p>
        </p:txBody>
      </p:sp>
      <p:sp>
        <p:nvSpPr>
          <p:cNvPr id="3" name="Date Placeholder 2"/>
          <p:cNvSpPr>
            <a:spLocks noGrp="1"/>
          </p:cNvSpPr>
          <p:nvPr>
            <p:ph type="dt" sz="quarter" idx="1"/>
          </p:nvPr>
        </p:nvSpPr>
        <p:spPr>
          <a:xfrm>
            <a:off x="4144010" y="0"/>
            <a:ext cx="3169921" cy="480059"/>
          </a:xfrm>
          <a:prstGeom prst="rect">
            <a:avLst/>
          </a:prstGeom>
        </p:spPr>
        <p:txBody>
          <a:bodyPr vert="horz" lIns="99043" tIns="49522" rIns="99043" bIns="49522" rtlCol="0"/>
          <a:lstStyle>
            <a:lvl1pPr algn="r">
              <a:defRPr sz="1300"/>
            </a:lvl1pPr>
          </a:lstStyle>
          <a:p>
            <a:fld id="{CEB2319C-114A-49F0-9C41-8DAD9CEA3632}" type="datetimeFigureOut">
              <a:rPr lang="fr-FR" smtClean="0"/>
              <a:pPr/>
              <a:t>16/09/2013</a:t>
            </a:fld>
            <a:endParaRPr lang="fr-FR"/>
          </a:p>
        </p:txBody>
      </p:sp>
      <p:sp>
        <p:nvSpPr>
          <p:cNvPr id="4" name="Footer Placeholder 3"/>
          <p:cNvSpPr>
            <a:spLocks noGrp="1"/>
          </p:cNvSpPr>
          <p:nvPr>
            <p:ph type="ftr" sz="quarter" idx="2"/>
          </p:nvPr>
        </p:nvSpPr>
        <p:spPr>
          <a:xfrm>
            <a:off x="0" y="9118918"/>
            <a:ext cx="3169921" cy="480059"/>
          </a:xfrm>
          <a:prstGeom prst="rect">
            <a:avLst/>
          </a:prstGeom>
        </p:spPr>
        <p:txBody>
          <a:bodyPr vert="horz" lIns="99043" tIns="49522" rIns="99043" bIns="49522" rtlCol="0" anchor="b"/>
          <a:lstStyle>
            <a:lvl1pPr algn="l">
              <a:defRPr sz="1300"/>
            </a:lvl1pPr>
          </a:lstStyle>
          <a:p>
            <a:endParaRPr lang="fr-FR"/>
          </a:p>
        </p:txBody>
      </p:sp>
      <p:sp>
        <p:nvSpPr>
          <p:cNvPr id="5" name="Slide Number Placeholder 4"/>
          <p:cNvSpPr>
            <a:spLocks noGrp="1"/>
          </p:cNvSpPr>
          <p:nvPr>
            <p:ph type="sldNum" sz="quarter" idx="3"/>
          </p:nvPr>
        </p:nvSpPr>
        <p:spPr>
          <a:xfrm>
            <a:off x="4144010" y="9118918"/>
            <a:ext cx="3169921" cy="480059"/>
          </a:xfrm>
          <a:prstGeom prst="rect">
            <a:avLst/>
          </a:prstGeom>
        </p:spPr>
        <p:txBody>
          <a:bodyPr vert="horz" lIns="99043" tIns="49522" rIns="99043" bIns="49522" rtlCol="0" anchor="b"/>
          <a:lstStyle>
            <a:lvl1pPr algn="r">
              <a:defRPr sz="1300"/>
            </a:lvl1pPr>
          </a:lstStyle>
          <a:p>
            <a:fld id="{F59DD2AD-A40E-47EE-BEB0-3AC90345EF82}" type="slidenum">
              <a:rPr lang="fr-FR" smtClean="0"/>
              <a:pPr/>
              <a:t>‹#›</a:t>
            </a:fld>
            <a:endParaRPr lang="fr-FR"/>
          </a:p>
        </p:txBody>
      </p:sp>
    </p:spTree>
    <p:extLst>
      <p:ext uri="{BB962C8B-B14F-4D97-AF65-F5344CB8AC3E}">
        <p14:creationId xmlns:p14="http://schemas.microsoft.com/office/powerpoint/2010/main" val="4152131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1" cy="480059"/>
          </a:xfrm>
          <a:prstGeom prst="rect">
            <a:avLst/>
          </a:prstGeom>
        </p:spPr>
        <p:txBody>
          <a:bodyPr vert="horz" lIns="99043" tIns="49522" rIns="99043" bIns="49522" rtlCol="0"/>
          <a:lstStyle>
            <a:lvl1pPr algn="l">
              <a:defRPr sz="1300"/>
            </a:lvl1pPr>
          </a:lstStyle>
          <a:p>
            <a:endParaRPr lang="fr-FR"/>
          </a:p>
        </p:txBody>
      </p:sp>
      <p:sp>
        <p:nvSpPr>
          <p:cNvPr id="3" name="Date Placeholder 2"/>
          <p:cNvSpPr>
            <a:spLocks noGrp="1"/>
          </p:cNvSpPr>
          <p:nvPr>
            <p:ph type="dt" idx="1"/>
          </p:nvPr>
        </p:nvSpPr>
        <p:spPr>
          <a:xfrm>
            <a:off x="4143587" y="0"/>
            <a:ext cx="3169921" cy="480059"/>
          </a:xfrm>
          <a:prstGeom prst="rect">
            <a:avLst/>
          </a:prstGeom>
        </p:spPr>
        <p:txBody>
          <a:bodyPr vert="horz" lIns="99043" tIns="49522" rIns="99043" bIns="49522" rtlCol="0"/>
          <a:lstStyle>
            <a:lvl1pPr algn="r">
              <a:defRPr sz="1300"/>
            </a:lvl1pPr>
          </a:lstStyle>
          <a:p>
            <a:fld id="{0C7D10A3-3D69-4349-A58C-5D39E6EDD98E}" type="datetimeFigureOut">
              <a:rPr lang="fr-FR" smtClean="0"/>
              <a:pPr/>
              <a:t>16/09/2013</a:t>
            </a:fld>
            <a:endParaRPr lang="fr-FR"/>
          </a:p>
        </p:txBody>
      </p:sp>
      <p:sp>
        <p:nvSpPr>
          <p:cNvPr id="4" name="Slide Image Placeholder 3"/>
          <p:cNvSpPr>
            <a:spLocks noGrp="1" noRot="1" noChangeAspect="1"/>
          </p:cNvSpPr>
          <p:nvPr>
            <p:ph type="sldImg" idx="2"/>
          </p:nvPr>
        </p:nvSpPr>
        <p:spPr>
          <a:xfrm>
            <a:off x="1258888" y="720725"/>
            <a:ext cx="4797425" cy="3598863"/>
          </a:xfrm>
          <a:prstGeom prst="rect">
            <a:avLst/>
          </a:prstGeom>
          <a:noFill/>
          <a:ln w="12700">
            <a:solidFill>
              <a:prstClr val="black"/>
            </a:solidFill>
          </a:ln>
        </p:spPr>
        <p:txBody>
          <a:bodyPr vert="horz" lIns="99043" tIns="49522" rIns="99043" bIns="49522" rtlCol="0" anchor="ctr"/>
          <a:lstStyle/>
          <a:p>
            <a:endParaRPr lang="fr-FR"/>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9043" tIns="49522" rIns="99043" bIns="495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9119475"/>
            <a:ext cx="3169921" cy="480059"/>
          </a:xfrm>
          <a:prstGeom prst="rect">
            <a:avLst/>
          </a:prstGeom>
        </p:spPr>
        <p:txBody>
          <a:bodyPr vert="horz" lIns="99043" tIns="49522" rIns="99043" bIns="49522" rtlCol="0" anchor="b"/>
          <a:lstStyle>
            <a:lvl1pPr algn="l">
              <a:defRPr sz="1300"/>
            </a:lvl1pPr>
          </a:lstStyle>
          <a:p>
            <a:endParaRPr lang="fr-FR"/>
          </a:p>
        </p:txBody>
      </p:sp>
      <p:sp>
        <p:nvSpPr>
          <p:cNvPr id="7" name="Slide Number Placeholder 6"/>
          <p:cNvSpPr>
            <a:spLocks noGrp="1"/>
          </p:cNvSpPr>
          <p:nvPr>
            <p:ph type="sldNum" sz="quarter" idx="5"/>
          </p:nvPr>
        </p:nvSpPr>
        <p:spPr>
          <a:xfrm>
            <a:off x="4143587" y="9119475"/>
            <a:ext cx="3169921" cy="480059"/>
          </a:xfrm>
          <a:prstGeom prst="rect">
            <a:avLst/>
          </a:prstGeom>
        </p:spPr>
        <p:txBody>
          <a:bodyPr vert="horz" lIns="99043" tIns="49522" rIns="99043" bIns="49522" rtlCol="0" anchor="b"/>
          <a:lstStyle>
            <a:lvl1pPr algn="r">
              <a:defRPr sz="1300"/>
            </a:lvl1pPr>
          </a:lstStyle>
          <a:p>
            <a:fld id="{FFF6FB3E-38C6-427E-8658-ADAB246AF5C3}" type="slidenum">
              <a:rPr lang="fr-FR" smtClean="0"/>
              <a:pPr/>
              <a:t>‹#›</a:t>
            </a:fld>
            <a:endParaRPr lang="fr-FR"/>
          </a:p>
        </p:txBody>
      </p:sp>
    </p:spTree>
    <p:extLst>
      <p:ext uri="{BB962C8B-B14F-4D97-AF65-F5344CB8AC3E}">
        <p14:creationId xmlns:p14="http://schemas.microsoft.com/office/powerpoint/2010/main" val="713433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3963" y="673100"/>
            <a:ext cx="4799012" cy="3598863"/>
          </a:xfrm>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FFF6FB3E-38C6-427E-8658-ADAB246AF5C3}"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3"/>
            <a:ext cx="7772400" cy="2043658"/>
          </a:xfrm>
        </p:spPr>
        <p:txBody>
          <a:bodyPr>
            <a:normAutofit/>
          </a:bodyPr>
          <a:lstStyle>
            <a:lvl1pPr>
              <a:defRPr sz="4000"/>
            </a:lvl1pPr>
          </a:lstStyle>
          <a:p>
            <a:endParaRPr lang="fr-FR" dirty="0"/>
          </a:p>
        </p:txBody>
      </p:sp>
      <p:sp>
        <p:nvSpPr>
          <p:cNvPr id="3" name="Subtitle 2"/>
          <p:cNvSpPr>
            <a:spLocks noGrp="1"/>
          </p:cNvSpPr>
          <p:nvPr>
            <p:ph type="subTitle" idx="1"/>
          </p:nvPr>
        </p:nvSpPr>
        <p:spPr>
          <a:xfrm>
            <a:off x="1259632" y="3886200"/>
            <a:ext cx="6768752" cy="1752600"/>
          </a:xfrm>
        </p:spPr>
        <p:txBody>
          <a:bodyP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28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4" name="Date Placeholder 3"/>
          <p:cNvSpPr>
            <a:spLocks noGrp="1"/>
          </p:cNvSpPr>
          <p:nvPr>
            <p:ph type="dt" sz="half" idx="10"/>
          </p:nvPr>
        </p:nvSpPr>
        <p:spPr>
          <a:xfrm>
            <a:off x="251520" y="6309320"/>
            <a:ext cx="1018456" cy="313010"/>
          </a:xfrm>
        </p:spPr>
        <p:txBody>
          <a:bodyPr/>
          <a:lstStyle>
            <a:lvl1pPr>
              <a:defRPr sz="1000"/>
            </a:lvl1pPr>
          </a:lstStyle>
          <a:p>
            <a:r>
              <a:rPr lang="en-US" smtClean="0"/>
              <a:t>GCHL/MTG1/WP/6</a:t>
            </a:r>
            <a:endParaRPr lang="fr-FR" dirty="0"/>
          </a:p>
        </p:txBody>
      </p:sp>
      <p:sp>
        <p:nvSpPr>
          <p:cNvPr id="6" name="Slide Number Placeholder 5"/>
          <p:cNvSpPr>
            <a:spLocks noGrp="1"/>
          </p:cNvSpPr>
          <p:nvPr>
            <p:ph type="sldNum" sz="quarter" idx="12"/>
          </p:nvPr>
        </p:nvSpPr>
        <p:spPr>
          <a:xfrm>
            <a:off x="8100392" y="6237312"/>
            <a:ext cx="720080" cy="484163"/>
          </a:xfrm>
        </p:spPr>
        <p:txBody>
          <a:bodyPr/>
          <a:lstStyle>
            <a:lvl1pPr>
              <a:defRPr sz="1000">
                <a:solidFill>
                  <a:srgbClr val="C00000"/>
                </a:solidFill>
              </a:defRPr>
            </a:lvl1pPr>
          </a:lstStyle>
          <a:p>
            <a:endParaRPr lang="fr-FR" dirty="0"/>
          </a:p>
        </p:txBody>
      </p:sp>
      <p:pic>
        <p:nvPicPr>
          <p:cNvPr id="7" name="Picture 6" descr="Logo signature.jpg"/>
          <p:cNvPicPr>
            <a:picLocks noChangeAspect="1"/>
          </p:cNvPicPr>
          <p:nvPr userDrawn="1"/>
        </p:nvPicPr>
        <p:blipFill>
          <a:blip r:embed="rId2" cstate="print"/>
          <a:stretch>
            <a:fillRect/>
          </a:stretch>
        </p:blipFill>
        <p:spPr>
          <a:xfrm>
            <a:off x="7668344" y="228600"/>
            <a:ext cx="1170856" cy="125618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r>
              <a:rPr lang="en-US" smtClean="0"/>
              <a:t>GCHL/MTG1/WP/6</a:t>
            </a:r>
            <a:endParaRPr lang="fr-FR"/>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6" name="Slide Number Placeholder 5"/>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r>
              <a:rPr lang="en-US" smtClean="0"/>
              <a:t>GCHL/MTG1/WP/6</a:t>
            </a:r>
            <a:endParaRPr lang="fr-FR"/>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6" name="Slide Number Placeholder 5"/>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GCHL/MTG1/WP/6</a:t>
            </a:r>
            <a:endParaRPr lang="en-US"/>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GCHL/MTG1/WP/6</a:t>
            </a:r>
            <a:endParaRPr lang="en-US"/>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GCHL/MTG1/WP/6</a:t>
            </a:r>
            <a:endParaRPr lang="en-US"/>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GCHL/MTG1/WP/6</a:t>
            </a:r>
            <a:endParaRPr lang="en-US"/>
          </a:p>
        </p:txBody>
      </p:sp>
      <p:sp>
        <p:nvSpPr>
          <p:cNvPr id="6" name="Footer Placeholder 5"/>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7" name="Slide Number Placeholder 6"/>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GCHL/MTG1/WP/6</a:t>
            </a:r>
            <a:endParaRPr lang="en-US"/>
          </a:p>
        </p:txBody>
      </p:sp>
      <p:sp>
        <p:nvSpPr>
          <p:cNvPr id="8" name="Footer Placeholder 7"/>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9" name="Slide Number Placeholder 8"/>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GCHL/MTG1/WP/6</a:t>
            </a:r>
            <a:endParaRPr lang="en-US"/>
          </a:p>
        </p:txBody>
      </p:sp>
      <p:sp>
        <p:nvSpPr>
          <p:cNvPr id="4" name="Footer Placeholder 3"/>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5" name="Slide Number Placeholder 4"/>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GCHL/MTG1/WP/6</a:t>
            </a:r>
            <a:endParaRPr lang="en-US"/>
          </a:p>
        </p:txBody>
      </p:sp>
      <p:sp>
        <p:nvSpPr>
          <p:cNvPr id="3" name="Footer Placeholder 2"/>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4" name="Slide Number Placeholder 3"/>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GCHL/MTG1/WP/6</a:t>
            </a:r>
            <a:endParaRPr lang="en-US"/>
          </a:p>
        </p:txBody>
      </p:sp>
      <p:sp>
        <p:nvSpPr>
          <p:cNvPr id="6" name="Footer Placeholder 5"/>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7" name="Slide Number Placeholder 6"/>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fr-FR"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4" name="Date Placeholder 3"/>
          <p:cNvSpPr>
            <a:spLocks noGrp="1"/>
          </p:cNvSpPr>
          <p:nvPr>
            <p:ph type="dt" sz="half" idx="10"/>
          </p:nvPr>
        </p:nvSpPr>
        <p:spPr>
          <a:xfrm>
            <a:off x="357158" y="6286520"/>
            <a:ext cx="2133600" cy="365125"/>
          </a:xfrm>
        </p:spPr>
        <p:txBody>
          <a:bodyPr/>
          <a:lstStyle>
            <a:lvl1pPr>
              <a:defRPr/>
            </a:lvl1pPr>
          </a:lstStyle>
          <a:p>
            <a:r>
              <a:rPr lang="en-US" smtClean="0"/>
              <a:t>GCHL/MTG1/WP/6</a:t>
            </a:r>
            <a:endParaRPr lang="fr-FR" dirty="0"/>
          </a:p>
        </p:txBody>
      </p:sp>
      <p:sp>
        <p:nvSpPr>
          <p:cNvPr id="6" name="Slide Number Placeholder 5"/>
          <p:cNvSpPr>
            <a:spLocks noGrp="1"/>
          </p:cNvSpPr>
          <p:nvPr>
            <p:ph type="sldNum" sz="quarter" idx="12"/>
          </p:nvPr>
        </p:nvSpPr>
        <p:spPr/>
        <p:txBody>
          <a:bodyPr/>
          <a:lstStyle/>
          <a:p>
            <a:fld id="{CA5F2C59-4145-4A83-9278-FC03B3E1AC6E}" type="slidenum">
              <a:rPr lang="fr-FR" smtClean="0"/>
              <a:pPr/>
              <a:t>‹#›</a:t>
            </a:fld>
            <a:endParaRPr lang="fr-FR"/>
          </a:p>
        </p:txBody>
      </p:sp>
      <p:pic>
        <p:nvPicPr>
          <p:cNvPr id="7" name="Picture 6" descr="Logo signature.jpg"/>
          <p:cNvPicPr>
            <a:picLocks noChangeAspect="1"/>
          </p:cNvPicPr>
          <p:nvPr userDrawn="1"/>
        </p:nvPicPr>
        <p:blipFill>
          <a:blip r:embed="rId2" cstate="print"/>
          <a:stretch>
            <a:fillRect/>
          </a:stretch>
        </p:blipFill>
        <p:spPr>
          <a:xfrm>
            <a:off x="7668344" y="228600"/>
            <a:ext cx="1170856" cy="1200136"/>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GCHL/MTG1/WP/6</a:t>
            </a:r>
            <a:endParaRPr lang="en-US"/>
          </a:p>
        </p:txBody>
      </p:sp>
      <p:sp>
        <p:nvSpPr>
          <p:cNvPr id="6" name="Footer Placeholder 5"/>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7" name="Slide Number Placeholder 6"/>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GCHL/MTG1/WP/6</a:t>
            </a:r>
            <a:endParaRPr lang="en-US"/>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GCHL/MTG1/WP/6</a:t>
            </a:r>
            <a:endParaRPr lang="en-US"/>
          </a:p>
        </p:txBody>
      </p:sp>
      <p:sp>
        <p:nvSpPr>
          <p:cNvPr id="5" name="Footer Placeholder 4"/>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12"/>
          </p:nvPr>
        </p:nvSpPr>
        <p:spPr/>
        <p:txBody>
          <a:bodyPr/>
          <a:lstStyle/>
          <a:p>
            <a:fld id="{5B0DB61B-0972-454A-B8D1-C676C8E814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GCHL/MTG1/WP/6</a:t>
            </a:r>
            <a:endParaRPr lang="fr-FR"/>
          </a:p>
        </p:txBody>
      </p:sp>
      <p:sp>
        <p:nvSpPr>
          <p:cNvPr id="6" name="Slide Number Placeholder 5"/>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r>
              <a:rPr lang="en-US" smtClean="0"/>
              <a:t>GCHL/MTG1/WP/6</a:t>
            </a:r>
            <a:endParaRPr lang="fr-FR"/>
          </a:p>
        </p:txBody>
      </p:sp>
      <p:sp>
        <p:nvSpPr>
          <p:cNvPr id="7" name="Slide Number Placeholder 6"/>
          <p:cNvSpPr>
            <a:spLocks noGrp="1"/>
          </p:cNvSpPr>
          <p:nvPr>
            <p:ph type="sldNum" sz="quarter" idx="12"/>
          </p:nvPr>
        </p:nvSpPr>
        <p:spPr/>
        <p:txBody>
          <a:bodyPr/>
          <a:lstStyle/>
          <a:p>
            <a:fld id="{CA5F2C59-4145-4A83-9278-FC03B3E1AC6E}" type="slidenum">
              <a:rPr lang="fr-FR" smtClean="0"/>
              <a:pPr/>
              <a:t>‹#›</a:t>
            </a:fld>
            <a:endParaRPr lang="fr-FR"/>
          </a:p>
        </p:txBody>
      </p:sp>
      <p:pic>
        <p:nvPicPr>
          <p:cNvPr id="8" name="Picture 7" descr="Logo signature.jpg"/>
          <p:cNvPicPr>
            <a:picLocks noChangeAspect="1"/>
          </p:cNvPicPr>
          <p:nvPr userDrawn="1"/>
        </p:nvPicPr>
        <p:blipFill>
          <a:blip r:embed="rId2" cstate="print"/>
          <a:stretch>
            <a:fillRect/>
          </a:stretch>
        </p:blipFill>
        <p:spPr>
          <a:xfrm>
            <a:off x="8172400" y="228600"/>
            <a:ext cx="666800" cy="752128"/>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r>
              <a:rPr lang="en-US" smtClean="0"/>
              <a:t>GCHL/MTG1/WP/6</a:t>
            </a:r>
            <a:endParaRPr lang="fr-FR"/>
          </a:p>
        </p:txBody>
      </p:sp>
      <p:sp>
        <p:nvSpPr>
          <p:cNvPr id="8" name="Footer Placeholder 7"/>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9" name="Slide Number Placeholder 8"/>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r>
              <a:rPr lang="en-US" smtClean="0"/>
              <a:t>GCHL/MTG1/WP/6</a:t>
            </a:r>
            <a:endParaRPr lang="fr-FR"/>
          </a:p>
        </p:txBody>
      </p:sp>
      <p:sp>
        <p:nvSpPr>
          <p:cNvPr id="4" name="Footer Placeholder 3"/>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5" name="Slide Number Placeholder 4"/>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GCHL/MTG1/WP/6</a:t>
            </a:r>
            <a:endParaRPr lang="fr-FR"/>
          </a:p>
        </p:txBody>
      </p:sp>
      <p:sp>
        <p:nvSpPr>
          <p:cNvPr id="4" name="Slide Number Placeholder 3"/>
          <p:cNvSpPr>
            <a:spLocks noGrp="1"/>
          </p:cNvSpPr>
          <p:nvPr>
            <p:ph type="sldNum" sz="quarter" idx="12"/>
          </p:nvPr>
        </p:nvSpPr>
        <p:spPr/>
        <p:txBody>
          <a:bodyPr/>
          <a:lstStyle/>
          <a:p>
            <a:fld id="{CA5F2C59-4145-4A83-9278-FC03B3E1AC6E}" type="slidenum">
              <a:rPr lang="fr-FR" smtClean="0"/>
              <a:pPr/>
              <a:t>‹#›</a:t>
            </a:fld>
            <a:endParaRPr lang="fr-FR"/>
          </a:p>
        </p:txBody>
      </p:sp>
      <p:pic>
        <p:nvPicPr>
          <p:cNvPr id="5" name="Picture 4" descr="Logo signature.jpg"/>
          <p:cNvPicPr>
            <a:picLocks noChangeAspect="1"/>
          </p:cNvPicPr>
          <p:nvPr userDrawn="1"/>
        </p:nvPicPr>
        <p:blipFill>
          <a:blip r:embed="rId2" cstate="print"/>
          <a:stretch>
            <a:fillRect/>
          </a:stretch>
        </p:blipFill>
        <p:spPr>
          <a:xfrm>
            <a:off x="7668344" y="228600"/>
            <a:ext cx="1170856" cy="125618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GCHL/MTG1/WP/6</a:t>
            </a:r>
            <a:endParaRPr lang="fr-FR"/>
          </a:p>
        </p:txBody>
      </p:sp>
      <p:sp>
        <p:nvSpPr>
          <p:cNvPr id="6" name="Footer Placeholder 5"/>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7" name="Slide Number Placeholder 6"/>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GCHL/MTG1/WP/6</a:t>
            </a:r>
            <a:endParaRPr lang="fr-FR"/>
          </a:p>
        </p:txBody>
      </p:sp>
      <p:sp>
        <p:nvSpPr>
          <p:cNvPr id="6" name="Footer Placeholder 5"/>
          <p:cNvSpPr>
            <a:spLocks noGrp="1"/>
          </p:cNvSpPr>
          <p:nvPr>
            <p:ph type="ftr" sz="quarter" idx="11"/>
          </p:nvPr>
        </p:nvSpPr>
        <p:spPr/>
        <p:txBody>
          <a:body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7" name="Slide Number Placeholder 6"/>
          <p:cNvSpPr>
            <a:spLocks noGrp="1"/>
          </p:cNvSpPr>
          <p:nvPr>
            <p:ph type="sldNum" sz="quarter" idx="12"/>
          </p:nvPr>
        </p:nvSpPr>
        <p:spPr/>
        <p:txBody>
          <a:bodyPr/>
          <a:lstStyle/>
          <a:p>
            <a:fld id="{CA5F2C59-4145-4A83-9278-FC03B3E1AC6E}"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GCHL/MTG1/WP/6</a:t>
            </a:r>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Secretariat, Global Commission on HIV and the Law UNDP, HIV/AIDS Practice, Bureau for Development Policy, 304 East 45th Street, New York, NY 10017 Tel: (212) 906 5132  Fax: (212) 906 5023                   GCHL/MTG1/WP/6</a:t>
            </a:r>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F2C59-4145-4A83-9278-FC03B3E1AC6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GCHL/MTG1/WP/6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Secretariat, Global Commission on HIV and the Law UNDP, HIV/AIDS Practice, Bureau for Development Policy, 304 East 45th Street, New York, NY 10017 Tel: (212) 906 5132  Fax: (212) 906 5023                   GCHL/MTG1/WP/6</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DB61B-0972-454A-B8D1-C676C8E8149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507" y="4620858"/>
            <a:ext cx="8208993" cy="1205326"/>
          </a:xfrm>
        </p:spPr>
        <p:txBody>
          <a:bodyPr>
            <a:noAutofit/>
          </a:bodyPr>
          <a:lstStyle/>
          <a:p>
            <a:pPr algn="ctr"/>
            <a:r>
              <a:rPr lang="en-GB" sz="6000" i="1" cap="none" dirty="0" smtClean="0">
                <a:solidFill>
                  <a:srgbClr val="C00000"/>
                </a:solidFill>
              </a:rPr>
              <a:t> </a:t>
            </a:r>
            <a:r>
              <a:rPr lang="en-GB" sz="2400" cap="none" dirty="0" smtClean="0">
                <a:solidFill>
                  <a:srgbClr val="7030A0"/>
                </a:solidFill>
              </a:rPr>
              <a:t>Bechir N’Daw</a:t>
            </a:r>
            <a:r>
              <a:rPr lang="en-GB" sz="2000" i="1" cap="none" dirty="0" smtClean="0">
                <a:solidFill>
                  <a:srgbClr val="C00000"/>
                </a:solidFill>
              </a:rPr>
              <a:t/>
            </a:r>
            <a:br>
              <a:rPr lang="en-GB" sz="2000" i="1" cap="none" dirty="0" smtClean="0">
                <a:solidFill>
                  <a:srgbClr val="C00000"/>
                </a:solidFill>
              </a:rPr>
            </a:br>
            <a:r>
              <a:rPr lang="en-GB" sz="2000" i="1" cap="none" dirty="0" smtClean="0">
                <a:solidFill>
                  <a:srgbClr val="7030A0"/>
                </a:solidFill>
              </a:rPr>
              <a:t>Regional adviser on human rights and HIV, UNDP</a:t>
            </a:r>
            <a:endParaRPr lang="en-GB" sz="2000" i="1" cap="none" dirty="0">
              <a:solidFill>
                <a:srgbClr val="7030A0"/>
              </a:solidFill>
            </a:endParaRPr>
          </a:p>
        </p:txBody>
      </p:sp>
      <p:sp>
        <p:nvSpPr>
          <p:cNvPr id="5" name="Slide Number Placeholder 4"/>
          <p:cNvSpPr>
            <a:spLocks noGrp="1"/>
          </p:cNvSpPr>
          <p:nvPr>
            <p:ph type="sldNum" sz="quarter" idx="12"/>
          </p:nvPr>
        </p:nvSpPr>
        <p:spPr/>
        <p:txBody>
          <a:bodyPr/>
          <a:lstStyle/>
          <a:p>
            <a:fld id="{CA5F2C59-4145-4A83-9278-FC03B3E1AC6E}" type="slidenum">
              <a:rPr lang="fr-FR" smtClean="0"/>
              <a:pPr/>
              <a:t>1</a:t>
            </a:fld>
            <a:endParaRPr lang="fr-FR" dirty="0"/>
          </a:p>
        </p:txBody>
      </p:sp>
      <p:sp>
        <p:nvSpPr>
          <p:cNvPr id="7" name="Footer Placeholder 4"/>
          <p:cNvSpPr>
            <a:spLocks noGrp="1"/>
          </p:cNvSpPr>
          <p:nvPr>
            <p:ph type="ftr" sz="quarter" idx="4294967295"/>
          </p:nvPr>
        </p:nvSpPr>
        <p:spPr>
          <a:xfrm>
            <a:off x="755576" y="6165304"/>
            <a:ext cx="7488832" cy="504056"/>
          </a:xfrm>
          <a:solidFill>
            <a:schemeClr val="bg1">
              <a:lumMod val="85000"/>
            </a:schemeClr>
          </a:solidFill>
        </p:spPr>
        <p:txBody>
          <a:bodyPr/>
          <a:lstStyle/>
          <a:p>
            <a:r>
              <a:rPr lang="en-US" sz="1000" b="1" dirty="0" smtClean="0">
                <a:solidFill>
                  <a:schemeClr val="tx1"/>
                </a:solidFill>
              </a:rPr>
              <a:t>Secretariat, Global Commission on HIV and the Law UNDP, HIV/AIDS Practice, Bureau for Development Policy, </a:t>
            </a:r>
          </a:p>
          <a:p>
            <a:r>
              <a:rPr lang="en-US" sz="1000" b="1" dirty="0" smtClean="0">
                <a:solidFill>
                  <a:schemeClr val="tx1"/>
                </a:solidFill>
              </a:rPr>
              <a:t>304 East 45th Street, New York, NY 10017   Tel: (212) 906 5132   Fax: (212) 906 5023                                                                                                                                </a:t>
            </a:r>
          </a:p>
        </p:txBody>
      </p:sp>
      <p:pic>
        <p:nvPicPr>
          <p:cNvPr id="8" name="Picture 7" descr="Logo signature.jpg"/>
          <p:cNvPicPr>
            <a:picLocks noChangeAspect="1"/>
          </p:cNvPicPr>
          <p:nvPr/>
        </p:nvPicPr>
        <p:blipFill>
          <a:blip r:embed="rId3" cstate="print"/>
          <a:stretch>
            <a:fillRect/>
          </a:stretch>
        </p:blipFill>
        <p:spPr>
          <a:xfrm>
            <a:off x="1907704" y="214290"/>
            <a:ext cx="5400600" cy="4071966"/>
          </a:xfrm>
          <a:prstGeom prst="rect">
            <a:avLst/>
          </a:prstGeom>
        </p:spPr>
      </p:pic>
      <p:sp>
        <p:nvSpPr>
          <p:cNvPr id="1026" name="Text Box 2"/>
          <p:cNvSpPr txBox="1">
            <a:spLocks noChangeArrowheads="1"/>
          </p:cNvSpPr>
          <p:nvPr/>
        </p:nvSpPr>
        <p:spPr bwMode="auto">
          <a:xfrm>
            <a:off x="1187624" y="3861048"/>
            <a:ext cx="6624736" cy="20162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400" b="0" i="0" u="none" strike="noStrike" cap="none" normalizeH="0" baseline="0" dirty="0" smtClean="0">
              <a:ln>
                <a:noFill/>
              </a:ln>
              <a:solidFill>
                <a:schemeClr val="tx1">
                  <a:lumMod val="75000"/>
                  <a:lumOff val="25000"/>
                </a:schemeClr>
              </a:soli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C00000"/>
                </a:solidFill>
              </a:rPr>
              <a:t>General Recommendation</a:t>
            </a:r>
            <a:endParaRPr lang="en-US" sz="3600" dirty="0">
              <a:solidFill>
                <a:srgbClr val="C00000"/>
              </a:solidFill>
            </a:endParaRPr>
          </a:p>
        </p:txBody>
      </p:sp>
      <p:sp>
        <p:nvSpPr>
          <p:cNvPr id="3" name="Content Placeholder 2"/>
          <p:cNvSpPr>
            <a:spLocks noGrp="1"/>
          </p:cNvSpPr>
          <p:nvPr>
            <p:ph idx="1"/>
          </p:nvPr>
        </p:nvSpPr>
        <p:spPr>
          <a:xfrm>
            <a:off x="457200" y="1600200"/>
            <a:ext cx="8229600" cy="4781128"/>
          </a:xfrm>
        </p:spPr>
        <p:txBody>
          <a:bodyPr>
            <a:normAutofit fontScale="85000" lnSpcReduction="20000"/>
          </a:bodyPr>
          <a:lstStyle/>
          <a:p>
            <a:r>
              <a:rPr lang="en-US" dirty="0" smtClean="0"/>
              <a:t>Repeal punitive laws and enact laws that facilitate and enable effective responses to HIV prevention, care and treatment services for all who need them. </a:t>
            </a:r>
          </a:p>
          <a:p>
            <a:r>
              <a:rPr lang="en-US" dirty="0" smtClean="0"/>
              <a:t>Enact no laws that </a:t>
            </a:r>
            <a:r>
              <a:rPr lang="fr-FR" dirty="0" err="1" smtClean="0"/>
              <a:t>explicitly</a:t>
            </a:r>
            <a:r>
              <a:rPr lang="fr-FR" dirty="0" smtClean="0"/>
              <a:t> criminalise </a:t>
            </a:r>
            <a:r>
              <a:rPr lang="fr-FR" dirty="0" smtClean="0"/>
              <a:t>HIV transmission, </a:t>
            </a:r>
            <a:r>
              <a:rPr lang="fr-FR" dirty="0" err="1" smtClean="0"/>
              <a:t>exposure</a:t>
            </a:r>
            <a:r>
              <a:rPr lang="fr-FR" dirty="0" smtClean="0"/>
              <a:t> </a:t>
            </a:r>
            <a:r>
              <a:rPr lang="en-US" dirty="0" smtClean="0"/>
              <a:t>or non-disclosure of HIV status, which are counterproductive.</a:t>
            </a:r>
          </a:p>
          <a:p>
            <a:r>
              <a:rPr lang="en-US" dirty="0" smtClean="0"/>
              <a:t>Decriminalize private and consensual adult sexual behaviors, including same-sex sexual acts and voluntary sex work.</a:t>
            </a:r>
          </a:p>
          <a:p>
            <a:r>
              <a:rPr lang="en-US" dirty="0" smtClean="0"/>
              <a:t>Prosecute the perpetrators of sexual violence, including marital rape and rape related to conflict, whether perpetrated against females, males, or transgender people.</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1143000"/>
          </a:xfrm>
        </p:spPr>
        <p:txBody>
          <a:bodyPr>
            <a:normAutofit/>
          </a:bodyPr>
          <a:lstStyle/>
          <a:p>
            <a:r>
              <a:rPr lang="en-US" sz="3600" dirty="0" smtClean="0">
                <a:solidFill>
                  <a:srgbClr val="C00000"/>
                </a:solidFill>
              </a:rPr>
              <a:t>Recommendations on MSM</a:t>
            </a:r>
            <a:endParaRPr lang="en-US" sz="3600" dirty="0">
              <a:solidFill>
                <a:srgbClr val="C00000"/>
              </a:solidFill>
            </a:endParaRPr>
          </a:p>
        </p:txBody>
      </p:sp>
      <p:sp>
        <p:nvSpPr>
          <p:cNvPr id="3" name="Content Placeholder 2"/>
          <p:cNvSpPr>
            <a:spLocks noGrp="1"/>
          </p:cNvSpPr>
          <p:nvPr>
            <p:ph idx="1"/>
          </p:nvPr>
        </p:nvSpPr>
        <p:spPr>
          <a:xfrm>
            <a:off x="467544" y="1484784"/>
            <a:ext cx="8229600" cy="5184576"/>
          </a:xfrm>
        </p:spPr>
        <p:txBody>
          <a:bodyPr>
            <a:noAutofit/>
          </a:bodyPr>
          <a:lstStyle/>
          <a:p>
            <a:pPr>
              <a:buFont typeface="Wingdings" pitchFamily="2" charset="2"/>
              <a:buChar char="§"/>
            </a:pPr>
            <a:r>
              <a:rPr lang="en-US" sz="2000" dirty="0" smtClean="0"/>
              <a:t>Countries must reform their approach towards sexual diversity. Rather than punishing consenting adults involved in same-sex activity, countries must offer such people access to effective HIV and health services and commodities.</a:t>
            </a:r>
          </a:p>
          <a:p>
            <a:pPr>
              <a:buNone/>
            </a:pPr>
            <a:r>
              <a:rPr lang="en-US" sz="2000" dirty="0" smtClean="0"/>
              <a:t>Countries must:</a:t>
            </a:r>
          </a:p>
          <a:p>
            <a:pPr>
              <a:buFont typeface="Wingdings" pitchFamily="2" charset="2"/>
              <a:buChar char="§"/>
            </a:pPr>
            <a:r>
              <a:rPr lang="en-US" sz="2000" dirty="0" smtClean="0"/>
              <a:t>Repeal all laws that criminalize consensual sex between adults of the same sex and/or laws that punish homosexual identity.</a:t>
            </a:r>
          </a:p>
          <a:p>
            <a:pPr>
              <a:buFont typeface="Wingdings" pitchFamily="2" charset="2"/>
              <a:buChar char="§"/>
            </a:pPr>
            <a:r>
              <a:rPr lang="en-US" sz="2000" dirty="0" smtClean="0"/>
              <a:t>Respect existing civil and religious laws and guarantees relating to privacy.</a:t>
            </a:r>
          </a:p>
          <a:p>
            <a:pPr>
              <a:buFont typeface="Wingdings" pitchFamily="2" charset="2"/>
              <a:buChar char="§"/>
            </a:pPr>
            <a:r>
              <a:rPr lang="en-US" sz="2000" dirty="0" smtClean="0"/>
              <a:t>Remove legal, regulatory and administrative barriers to the formation of community organizations by or for gay men, lesbians and/or bisexual people.</a:t>
            </a:r>
          </a:p>
          <a:p>
            <a:pPr>
              <a:buFont typeface="Wingdings" pitchFamily="2" charset="2"/>
              <a:buChar char="§"/>
            </a:pPr>
            <a:r>
              <a:rPr lang="en-US" sz="2000" dirty="0" smtClean="0"/>
              <a:t>Amend anti-discrimination laws expressly to prohibit discrimination based on sexual orientation (as well as gender identity).</a:t>
            </a:r>
          </a:p>
          <a:p>
            <a:pPr>
              <a:buFont typeface="Wingdings" pitchFamily="2" charset="2"/>
              <a:buChar char="§"/>
            </a:pPr>
            <a:r>
              <a:rPr lang="en-US" sz="2000" dirty="0" smtClean="0"/>
              <a:t>Promote effective measures to prevent violence against men who have sex with men.</a:t>
            </a:r>
            <a:endParaRPr lang="en-US" sz="2000"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8229600" cy="1143000"/>
          </a:xfrm>
        </p:spPr>
        <p:txBody>
          <a:bodyPr>
            <a:normAutofit/>
          </a:bodyPr>
          <a:lstStyle/>
          <a:p>
            <a:r>
              <a:rPr lang="en-US" sz="3600" dirty="0" smtClean="0">
                <a:solidFill>
                  <a:srgbClr val="C00000"/>
                </a:solidFill>
              </a:rPr>
              <a:t>Recommendations on Sex Work</a:t>
            </a:r>
            <a:endParaRPr lang="en-US" sz="3600" dirty="0">
              <a:solidFill>
                <a:srgbClr val="C00000"/>
              </a:solidFill>
            </a:endParaRPr>
          </a:p>
        </p:txBody>
      </p:sp>
      <p:sp>
        <p:nvSpPr>
          <p:cNvPr id="3" name="Content Placeholder 2"/>
          <p:cNvSpPr>
            <a:spLocks noGrp="1"/>
          </p:cNvSpPr>
          <p:nvPr>
            <p:ph idx="1"/>
          </p:nvPr>
        </p:nvSpPr>
        <p:spPr>
          <a:xfrm>
            <a:off x="467544" y="1657832"/>
            <a:ext cx="8229600" cy="5184576"/>
          </a:xfrm>
        </p:spPr>
        <p:txBody>
          <a:bodyPr>
            <a:normAutofit fontScale="77500" lnSpcReduction="20000"/>
          </a:bodyPr>
          <a:lstStyle/>
          <a:p>
            <a:pPr>
              <a:buFont typeface="Wingdings" pitchFamily="2" charset="2"/>
              <a:buChar char="§"/>
            </a:pPr>
            <a:r>
              <a:rPr lang="en-US" dirty="0" smtClean="0"/>
              <a:t>Countries must reform their approach towards sex work. Rather than punishing consenting adults involved in sex work, countries must ensure safe working conditions and offer sex workers and their clients access to effective HIV and health services and commodities. Countries must:</a:t>
            </a:r>
          </a:p>
          <a:p>
            <a:pPr>
              <a:buFont typeface="Wingdings" pitchFamily="2" charset="2"/>
              <a:buChar char="Ø"/>
            </a:pPr>
            <a:r>
              <a:rPr lang="en-US" dirty="0" smtClean="0"/>
              <a:t>Repeal laws that prohibit consenting adults to buy or sell sex, as well as laws that otherwise prohibit commercial sex, such as laws against “immoral” earnings, “living off the earnings” of prostitution and brothel-keeping. Complementary legal measures must be taken to ensure safe working conditions to sex workers.</a:t>
            </a:r>
          </a:p>
          <a:p>
            <a:pPr>
              <a:buFont typeface="Wingdings" pitchFamily="2" charset="2"/>
              <a:buChar char="Ø"/>
            </a:pPr>
            <a:r>
              <a:rPr lang="en-US" dirty="0" smtClean="0"/>
              <a:t>Take all measures to stop police harassment and violence against sex workers.</a:t>
            </a:r>
          </a:p>
          <a:p>
            <a:pPr>
              <a:buFont typeface="Wingdings" pitchFamily="2" charset="2"/>
              <a:buChar char="Ø"/>
            </a:pPr>
            <a:r>
              <a:rPr lang="en-US" dirty="0" smtClean="0"/>
              <a:t>Prohibit the mandatory HIV and STI testing of sex workers.</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8229600" cy="1143000"/>
          </a:xfrm>
        </p:spPr>
        <p:txBody>
          <a:bodyPr>
            <a:normAutofit/>
          </a:bodyPr>
          <a:lstStyle/>
          <a:p>
            <a:pPr algn="l"/>
            <a:r>
              <a:rPr lang="en-US" sz="3600" dirty="0" smtClean="0">
                <a:solidFill>
                  <a:srgbClr val="C00000"/>
                </a:solidFill>
              </a:rPr>
              <a:t>Recommendations on Transgender People</a:t>
            </a:r>
            <a:endParaRPr lang="en-US" sz="3600" dirty="0">
              <a:solidFill>
                <a:srgbClr val="C00000"/>
              </a:solidFill>
            </a:endParaRPr>
          </a:p>
        </p:txBody>
      </p:sp>
      <p:sp>
        <p:nvSpPr>
          <p:cNvPr id="3" name="Content Placeholder 2"/>
          <p:cNvSpPr>
            <a:spLocks noGrp="1"/>
          </p:cNvSpPr>
          <p:nvPr>
            <p:ph idx="1"/>
          </p:nvPr>
        </p:nvSpPr>
        <p:spPr>
          <a:xfrm>
            <a:off x="457200" y="1340768"/>
            <a:ext cx="8229600" cy="5328592"/>
          </a:xfrm>
        </p:spPr>
        <p:txBody>
          <a:bodyPr>
            <a:normAutofit fontScale="70000" lnSpcReduction="20000"/>
          </a:bodyPr>
          <a:lstStyle/>
          <a:p>
            <a:pPr>
              <a:buNone/>
            </a:pPr>
            <a:r>
              <a:rPr lang="en-US" dirty="0" smtClean="0"/>
              <a:t>Countries must reform their approach towards transgender people. Rather than punishing transgender people, countries must offer transgender people access to effective HIV and health services and commodities as well as repealing all laws that criminalize transgender identity or associated behaviors. Countries must:</a:t>
            </a:r>
          </a:p>
          <a:p>
            <a:pPr>
              <a:buFont typeface="Wingdings" pitchFamily="2" charset="2"/>
              <a:buChar char="§"/>
            </a:pPr>
            <a:r>
              <a:rPr lang="en-US" dirty="0" smtClean="0"/>
              <a:t>Respect existing civil and religious laws and guarantees related to the right to privacy.</a:t>
            </a:r>
          </a:p>
          <a:p>
            <a:pPr>
              <a:buFont typeface="Wingdings" pitchFamily="2" charset="2"/>
              <a:buChar char="§"/>
            </a:pPr>
            <a:r>
              <a:rPr lang="en-US" dirty="0" smtClean="0"/>
              <a:t>Repeal all laws that punish cross-dressing.</a:t>
            </a:r>
          </a:p>
          <a:p>
            <a:pPr>
              <a:buFont typeface="Wingdings" pitchFamily="2" charset="2"/>
              <a:buChar char="§"/>
            </a:pPr>
            <a:r>
              <a:rPr lang="en-US" dirty="0" smtClean="0"/>
              <a:t>Remove legal, regulatory or administrative barriers to the formation of community organizations by or for transgender people.</a:t>
            </a:r>
          </a:p>
          <a:p>
            <a:pPr>
              <a:buFont typeface="Wingdings" pitchFamily="2" charset="2"/>
              <a:buChar char="§"/>
            </a:pPr>
            <a:r>
              <a:rPr lang="en-US" dirty="0" smtClean="0"/>
              <a:t>Amend national anti-discrimination laws to explicitly prohibit discrimination based on gender identity (as well as sexual orientation).</a:t>
            </a:r>
          </a:p>
          <a:p>
            <a:pPr>
              <a:buFont typeface="Wingdings" pitchFamily="2" charset="2"/>
              <a:buChar char="§"/>
            </a:pPr>
            <a:r>
              <a:rPr lang="en-US" dirty="0" smtClean="0"/>
              <a:t>Ensure transgender people are able to have their affirmed gender recognized in identification documents, without the need for prior medical procedures such as sterilization, sex reassignment surgery or hormonal therapy.</a:t>
            </a:r>
          </a:p>
        </p:txBody>
      </p:sp>
      <p:sp>
        <p:nvSpPr>
          <p:cNvPr id="4" name="Slide Number Placeholder 3"/>
          <p:cNvSpPr>
            <a:spLocks noGrp="1"/>
          </p:cNvSpPr>
          <p:nvPr>
            <p:ph type="sldNum" sz="quarter" idx="12"/>
          </p:nvPr>
        </p:nvSpPr>
        <p:spPr/>
        <p:txBody>
          <a:bodyPr/>
          <a:lstStyle/>
          <a:p>
            <a:fld id="{CA5F2C59-4145-4A83-9278-FC03B3E1AC6E}"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C00000"/>
                </a:solidFill>
              </a:rPr>
              <a:t>General recommendation</a:t>
            </a:r>
            <a:endParaRPr lang="en-US" sz="3600" dirty="0">
              <a:solidFill>
                <a:srgbClr val="C00000"/>
              </a:solidFill>
            </a:endParaRPr>
          </a:p>
        </p:txBody>
      </p:sp>
      <p:sp>
        <p:nvSpPr>
          <p:cNvPr id="3" name="Content Placeholder 2"/>
          <p:cNvSpPr>
            <a:spLocks noGrp="1"/>
          </p:cNvSpPr>
          <p:nvPr>
            <p:ph idx="1"/>
          </p:nvPr>
        </p:nvSpPr>
        <p:spPr>
          <a:xfrm>
            <a:off x="467544" y="1484784"/>
            <a:ext cx="8229600" cy="5040560"/>
          </a:xfrm>
        </p:spPr>
        <p:txBody>
          <a:bodyPr>
            <a:normAutofit fontScale="77500" lnSpcReduction="20000"/>
          </a:bodyPr>
          <a:lstStyle/>
          <a:p>
            <a:pPr>
              <a:buFont typeface="Wingdings" pitchFamily="2" charset="2"/>
              <a:buChar char="§"/>
            </a:pPr>
            <a:r>
              <a:rPr lang="en-US" b="1" dirty="0" smtClean="0"/>
              <a:t>The Commission forcefully calls for a renewed and vigorous international collaboration in response to HIV. </a:t>
            </a:r>
          </a:p>
          <a:p>
            <a:r>
              <a:rPr lang="en-US" b="1" dirty="0" smtClean="0"/>
              <a:t>It calls </a:t>
            </a:r>
            <a:r>
              <a:rPr lang="en-US" dirty="0" smtClean="0"/>
              <a:t>on donors, civil society and the UN to hold governments accountable to their human rights </a:t>
            </a:r>
            <a:r>
              <a:rPr lang="en-US" dirty="0" smtClean="0"/>
              <a:t>commitments</a:t>
            </a:r>
            <a:r>
              <a:rPr lang="en-US" dirty="0"/>
              <a:t>;</a:t>
            </a:r>
            <a:endParaRPr lang="en-US" dirty="0" smtClean="0"/>
          </a:p>
          <a:p>
            <a:r>
              <a:rPr lang="en-US" dirty="0" smtClean="0"/>
              <a:t>It urges groups outside government to develop and implement humane, workable HIV-related policies and practices and to fund action on law reform, law enforcement and access to </a:t>
            </a:r>
            <a:r>
              <a:rPr lang="en-US" dirty="0" smtClean="0"/>
              <a:t>justice;</a:t>
            </a:r>
            <a:endParaRPr lang="en-US" dirty="0" smtClean="0"/>
          </a:p>
          <a:p>
            <a:r>
              <a:rPr lang="en-US" dirty="0" smtClean="0"/>
              <a:t>Educating </a:t>
            </a:r>
            <a:r>
              <a:rPr lang="en-US" dirty="0" smtClean="0"/>
              <a:t>people about their rights and the law, preventing violence as well as challenging the stigma and discrimination within families, communities and workplaces that continue to feed a worldwide epidemic that should have ended long ago.</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14</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7834064" cy="1143000"/>
          </a:xfrm>
        </p:spPr>
        <p:txBody>
          <a:bodyPr>
            <a:noAutofit/>
          </a:bodyPr>
          <a:lstStyle/>
          <a:p>
            <a:r>
              <a:rPr lang="en-US" sz="3600" dirty="0" smtClean="0">
                <a:solidFill>
                  <a:srgbClr val="C00000"/>
                </a:solidFill>
              </a:rPr>
              <a:t>The Global Commission on HIV and the Law</a:t>
            </a:r>
            <a:endParaRPr lang="en-US" sz="3600" dirty="0">
              <a:solidFill>
                <a:srgbClr val="C00000"/>
              </a:solidFill>
            </a:endParaRPr>
          </a:p>
        </p:txBody>
      </p:sp>
      <p:sp>
        <p:nvSpPr>
          <p:cNvPr id="3" name="Content Placeholder 2"/>
          <p:cNvSpPr>
            <a:spLocks noGrp="1"/>
          </p:cNvSpPr>
          <p:nvPr>
            <p:ph idx="1"/>
          </p:nvPr>
        </p:nvSpPr>
        <p:spPr>
          <a:xfrm>
            <a:off x="395536" y="1700808"/>
            <a:ext cx="8229600" cy="4525963"/>
          </a:xfrm>
        </p:spPr>
        <p:txBody>
          <a:bodyPr>
            <a:normAutofit/>
          </a:bodyPr>
          <a:lstStyle/>
          <a:p>
            <a:r>
              <a:rPr lang="en-US" sz="2800" dirty="0" smtClean="0"/>
              <a:t>An </a:t>
            </a:r>
            <a:r>
              <a:rPr lang="en-US" sz="2800" dirty="0" smtClean="0"/>
              <a:t>independent body, established </a:t>
            </a:r>
            <a:r>
              <a:rPr lang="en-US" sz="2800" dirty="0" smtClean="0"/>
              <a:t>in 2010 at </a:t>
            </a:r>
            <a:r>
              <a:rPr lang="en-US" sz="2800" dirty="0" smtClean="0"/>
              <a:t>the request of the </a:t>
            </a:r>
            <a:r>
              <a:rPr lang="en-US" sz="2800" dirty="0" smtClean="0"/>
              <a:t>PCB of UNAIDS </a:t>
            </a:r>
            <a:r>
              <a:rPr lang="en-US" sz="2800" dirty="0" smtClean="0"/>
              <a:t>and supported by a Secretariat based at </a:t>
            </a:r>
            <a:r>
              <a:rPr lang="en-US" sz="2800" dirty="0" smtClean="0"/>
              <a:t>UNDP.</a:t>
            </a:r>
          </a:p>
          <a:p>
            <a:pPr marL="0" indent="0">
              <a:buNone/>
            </a:pPr>
            <a:r>
              <a:rPr lang="en-US" sz="2800" dirty="0" smtClean="0"/>
              <a:t> </a:t>
            </a:r>
            <a:endParaRPr lang="en-US" sz="2800" dirty="0" smtClean="0"/>
          </a:p>
          <a:p>
            <a:r>
              <a:rPr lang="en-US" sz="2800" dirty="0" smtClean="0"/>
              <a:t>The report reflects the views and conclusions of the Commission, as well as its recommendations to countries, civil society actors, the private sector and the United Nations.</a:t>
            </a:r>
            <a:endParaRPr lang="en-US" sz="2800"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7931224" cy="1143000"/>
          </a:xfrm>
        </p:spPr>
        <p:txBody>
          <a:bodyPr>
            <a:noAutofit/>
          </a:bodyPr>
          <a:lstStyle/>
          <a:p>
            <a:r>
              <a:rPr lang="en-US" sz="3600" dirty="0" smtClean="0">
                <a:solidFill>
                  <a:srgbClr val="C00000"/>
                </a:solidFill>
              </a:rPr>
              <a:t>The Global Commission on HIV and the Law</a:t>
            </a:r>
            <a:endParaRPr lang="en-US" sz="3600" dirty="0">
              <a:solidFill>
                <a:srgbClr val="C00000"/>
              </a:solidFill>
            </a:endParaRPr>
          </a:p>
        </p:txBody>
      </p:sp>
      <p:sp>
        <p:nvSpPr>
          <p:cNvPr id="3" name="Content Placeholder 2"/>
          <p:cNvSpPr>
            <a:spLocks noGrp="1"/>
          </p:cNvSpPr>
          <p:nvPr>
            <p:ph idx="1"/>
          </p:nvPr>
        </p:nvSpPr>
        <p:spPr>
          <a:xfrm>
            <a:off x="395536" y="1484784"/>
            <a:ext cx="8229600" cy="5184576"/>
          </a:xfrm>
        </p:spPr>
        <p:txBody>
          <a:bodyPr>
            <a:noAutofit/>
          </a:bodyPr>
          <a:lstStyle/>
          <a:p>
            <a:r>
              <a:rPr lang="en-US" sz="2300" dirty="0" smtClean="0"/>
              <a:t>Consisted of 14 distinguished individuals who advocate on issues of HIV, public health, law and development. </a:t>
            </a:r>
            <a:r>
              <a:rPr lang="en-US" sz="2300" dirty="0" smtClean="0"/>
              <a:t>Former </a:t>
            </a:r>
            <a:r>
              <a:rPr lang="en-US" sz="2300" dirty="0"/>
              <a:t>P</a:t>
            </a:r>
            <a:r>
              <a:rPr lang="en-US" sz="2300" dirty="0" smtClean="0"/>
              <a:t>resident Cardoso of </a:t>
            </a:r>
            <a:r>
              <a:rPr lang="en-US" sz="2300" dirty="0" smtClean="0"/>
              <a:t>Brazil, chaired the Commission.</a:t>
            </a:r>
          </a:p>
          <a:p>
            <a:r>
              <a:rPr lang="en-US" sz="2300" dirty="0" smtClean="0"/>
              <a:t>Has a unique convening power to focus on high-impact issues of HIV and the law, which have important ramifications for global health and development. </a:t>
            </a:r>
          </a:p>
          <a:p>
            <a:r>
              <a:rPr lang="en-US" sz="2300" dirty="0" smtClean="0"/>
              <a:t>Advocated for evidence and human rights based legal environments for effective and efficient HIV responses.</a:t>
            </a:r>
          </a:p>
          <a:p>
            <a:r>
              <a:rPr lang="en-US" sz="2300" dirty="0" smtClean="0"/>
              <a:t>The life experiences of the Commissioners gave them a formidable ability to access a wide cross-section of society and influence change on complex issues that require the engagement of multiple stakeholders across a range of sectors.</a:t>
            </a:r>
            <a:endParaRPr lang="en-US" sz="2300"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3</a:t>
            </a:fld>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7978080" cy="1143000"/>
          </a:xfrm>
        </p:spPr>
        <p:txBody>
          <a:bodyPr>
            <a:normAutofit/>
          </a:bodyPr>
          <a:lstStyle/>
          <a:p>
            <a:r>
              <a:rPr lang="en-US" sz="3000" dirty="0" smtClean="0">
                <a:solidFill>
                  <a:srgbClr val="C00000"/>
                </a:solidFill>
              </a:rPr>
              <a:t>Report “HIV and the Law: Risks, Rights &amp; Health”</a:t>
            </a:r>
            <a:endParaRPr lang="en-US" sz="3000" dirty="0">
              <a:solidFill>
                <a:srgbClr val="C00000"/>
              </a:solidFill>
            </a:endParaRPr>
          </a:p>
        </p:txBody>
      </p:sp>
      <p:sp>
        <p:nvSpPr>
          <p:cNvPr id="3" name="Content Placeholder 2"/>
          <p:cNvSpPr>
            <a:spLocks noGrp="1"/>
          </p:cNvSpPr>
          <p:nvPr>
            <p:ph idx="1"/>
          </p:nvPr>
        </p:nvSpPr>
        <p:spPr>
          <a:xfrm>
            <a:off x="467544" y="1844824"/>
            <a:ext cx="8229600" cy="4525963"/>
          </a:xfrm>
        </p:spPr>
        <p:txBody>
          <a:bodyPr>
            <a:normAutofit/>
          </a:bodyPr>
          <a:lstStyle/>
          <a:p>
            <a:pPr>
              <a:buNone/>
            </a:pPr>
            <a:r>
              <a:rPr lang="en-US" sz="2800" b="1" dirty="0" smtClean="0"/>
              <a:t>The Global Commission on HIV and the Law</a:t>
            </a:r>
          </a:p>
          <a:p>
            <a:r>
              <a:rPr lang="en-US" sz="2800" dirty="0" smtClean="0"/>
              <a:t>undertook 18 months of extensive research,</a:t>
            </a:r>
          </a:p>
          <a:p>
            <a:pPr>
              <a:buNone/>
            </a:pPr>
            <a:r>
              <a:rPr lang="en-US" sz="2800" dirty="0" smtClean="0"/>
              <a:t>consultation, analysis and deliberation;</a:t>
            </a:r>
          </a:p>
          <a:p>
            <a:r>
              <a:rPr lang="en-US" sz="2800" dirty="0" smtClean="0"/>
              <a:t>Sources included the testimony of more than</a:t>
            </a:r>
          </a:p>
          <a:p>
            <a:pPr>
              <a:buNone/>
            </a:pPr>
            <a:r>
              <a:rPr lang="en-US" sz="2800" dirty="0" smtClean="0"/>
              <a:t>700 people most affected by HIV-related legal</a:t>
            </a:r>
          </a:p>
          <a:p>
            <a:pPr>
              <a:buNone/>
            </a:pPr>
            <a:r>
              <a:rPr lang="en-US" sz="2800" dirty="0" smtClean="0"/>
              <a:t>environments from 140 countries;</a:t>
            </a:r>
          </a:p>
          <a:p>
            <a:r>
              <a:rPr lang="en-US" sz="2800" dirty="0" smtClean="0"/>
              <a:t>In addition to expert submissions and the large body of scholarship on HIV, health and the law.</a:t>
            </a:r>
            <a:endParaRPr lang="en-US" sz="2800"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8229600" cy="1143000"/>
          </a:xfrm>
        </p:spPr>
        <p:txBody>
          <a:bodyPr>
            <a:normAutofit/>
          </a:bodyPr>
          <a:lstStyle/>
          <a:p>
            <a:r>
              <a:rPr lang="en-US" sz="3600" dirty="0" smtClean="0">
                <a:solidFill>
                  <a:srgbClr val="C00000"/>
                </a:solidFill>
              </a:rPr>
              <a:t>Among the Commission’s findings:</a:t>
            </a:r>
            <a:endParaRPr lang="en-US" sz="3600" dirty="0">
              <a:solidFill>
                <a:srgbClr val="C00000"/>
              </a:solidFill>
            </a:endParaRPr>
          </a:p>
        </p:txBody>
      </p:sp>
      <p:sp>
        <p:nvSpPr>
          <p:cNvPr id="3" name="Content Placeholder 2"/>
          <p:cNvSpPr>
            <a:spLocks noGrp="1"/>
          </p:cNvSpPr>
          <p:nvPr>
            <p:ph idx="1"/>
          </p:nvPr>
        </p:nvSpPr>
        <p:spPr>
          <a:xfrm>
            <a:off x="457200" y="1600200"/>
            <a:ext cx="8229600" cy="5069160"/>
          </a:xfrm>
        </p:spPr>
        <p:txBody>
          <a:bodyPr>
            <a:normAutofit fontScale="85000" lnSpcReduction="20000"/>
          </a:bodyPr>
          <a:lstStyle/>
          <a:p>
            <a:r>
              <a:rPr lang="en-US" dirty="0" smtClean="0"/>
              <a:t>123 countries have legislation to outlaw discrimination based on HIV; </a:t>
            </a:r>
          </a:p>
          <a:p>
            <a:r>
              <a:rPr lang="en-US" dirty="0" smtClean="0"/>
              <a:t>112 legally protect at least some populations based on their vulnerability to HIV. But these laws are often ignored, laxly enforced or aggressively </a:t>
            </a:r>
            <a:r>
              <a:rPr lang="en-US" dirty="0" smtClean="0"/>
              <a:t>flouted;</a:t>
            </a:r>
            <a:endParaRPr lang="en-US" dirty="0" smtClean="0"/>
          </a:p>
          <a:p>
            <a:r>
              <a:rPr lang="en-US" dirty="0" smtClean="0"/>
              <a:t>In over 60 countries it is a crime to expose another person to HIV or to transmit </a:t>
            </a:r>
            <a:r>
              <a:rPr lang="en-US" dirty="0" smtClean="0"/>
              <a:t>it;</a:t>
            </a:r>
            <a:endParaRPr lang="en-US" dirty="0" smtClean="0"/>
          </a:p>
          <a:p>
            <a:r>
              <a:rPr lang="en-US" dirty="0" smtClean="0"/>
              <a:t>At least 600 individuals living with HIV in 24 countries have been convicted under HIV-specific or general criminal </a:t>
            </a:r>
            <a:r>
              <a:rPr lang="en-US" dirty="0" smtClean="0"/>
              <a:t>laws;  </a:t>
            </a:r>
            <a:endParaRPr lang="en-US" dirty="0" smtClean="0"/>
          </a:p>
          <a:p>
            <a:pPr>
              <a:buFont typeface="Wingdings" pitchFamily="2" charset="2"/>
              <a:buChar char="Ø"/>
            </a:pPr>
            <a:r>
              <a:rPr lang="en-US" dirty="0" smtClean="0"/>
              <a:t>Instead, they discourage people from getting tested or treated, in fear of being prosecuted for transmitting HIV</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229600" cy="1143000"/>
          </a:xfrm>
        </p:spPr>
        <p:txBody>
          <a:bodyPr>
            <a:normAutofit/>
          </a:bodyPr>
          <a:lstStyle/>
          <a:p>
            <a:r>
              <a:rPr lang="en-US" sz="3600" dirty="0" smtClean="0">
                <a:solidFill>
                  <a:srgbClr val="C00000"/>
                </a:solidFill>
              </a:rPr>
              <a:t>Among the Commission’s findings:</a:t>
            </a:r>
            <a:endParaRPr lang="en-US" sz="3600" dirty="0">
              <a:solidFill>
                <a:srgbClr val="C00000"/>
              </a:solidFill>
            </a:endParaRPr>
          </a:p>
        </p:txBody>
      </p:sp>
      <p:sp>
        <p:nvSpPr>
          <p:cNvPr id="3" name="Content Placeholder 2"/>
          <p:cNvSpPr>
            <a:spLocks noGrp="1"/>
          </p:cNvSpPr>
          <p:nvPr>
            <p:ph idx="1"/>
          </p:nvPr>
        </p:nvSpPr>
        <p:spPr>
          <a:xfrm>
            <a:off x="457200" y="1600200"/>
            <a:ext cx="8229600" cy="4853136"/>
          </a:xfrm>
        </p:spPr>
        <p:txBody>
          <a:bodyPr>
            <a:noAutofit/>
          </a:bodyPr>
          <a:lstStyle/>
          <a:p>
            <a:r>
              <a:rPr lang="en-US" sz="2400" dirty="0" smtClean="0"/>
              <a:t>In many countries, the law dehumanizes many of those at highest risk for HIV: sex workers, transgender people, MSM, </a:t>
            </a:r>
            <a:r>
              <a:rPr lang="en-US" sz="2400" dirty="0" smtClean="0"/>
              <a:t>injecting drug users, </a:t>
            </a:r>
            <a:r>
              <a:rPr lang="en-US" sz="2400" dirty="0" smtClean="0"/>
              <a:t>prisoners and migrants;</a:t>
            </a:r>
          </a:p>
          <a:p>
            <a:r>
              <a:rPr lang="en-US" sz="2400" dirty="0" smtClean="0"/>
              <a:t>Rather than providing protection, the law renders these “key populations” all the more vulnerable to HIV. Contradictory to international human rights standards, 78 </a:t>
            </a:r>
            <a:r>
              <a:rPr lang="en-US" sz="2400" dirty="0" smtClean="0"/>
              <a:t>countries make </a:t>
            </a:r>
            <a:r>
              <a:rPr lang="en-US" sz="2400" dirty="0" smtClean="0"/>
              <a:t>same-sex activity a criminal offence, with penalties ranging from whipping to execution;</a:t>
            </a:r>
          </a:p>
          <a:p>
            <a:r>
              <a:rPr lang="en-US" sz="2400" dirty="0" smtClean="0"/>
              <a:t>Similarly, laws prohibiting—or interpreted by police or courts as prohibiting—gender nonconformity, defined vaguely and broadly, are often cruelly enforced.</a:t>
            </a:r>
            <a:endParaRPr lang="en-US" sz="2400"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8229600" cy="1143000"/>
          </a:xfrm>
        </p:spPr>
        <p:txBody>
          <a:bodyPr>
            <a:normAutofit/>
          </a:bodyPr>
          <a:lstStyle/>
          <a:p>
            <a:r>
              <a:rPr lang="en-US" sz="3600" dirty="0" smtClean="0">
                <a:solidFill>
                  <a:srgbClr val="C00000"/>
                </a:solidFill>
              </a:rPr>
              <a:t>Among the Commission’s findings:</a:t>
            </a:r>
            <a:endParaRPr lang="en-US" sz="3600" dirty="0">
              <a:solidFill>
                <a:srgbClr val="C00000"/>
              </a:solidFill>
            </a:endParaRPr>
          </a:p>
        </p:txBody>
      </p:sp>
      <p:sp>
        <p:nvSpPr>
          <p:cNvPr id="3" name="Content Placeholder 2"/>
          <p:cNvSpPr>
            <a:spLocks noGrp="1"/>
          </p:cNvSpPr>
          <p:nvPr>
            <p:ph idx="1"/>
          </p:nvPr>
        </p:nvSpPr>
        <p:spPr/>
        <p:txBody>
          <a:bodyPr>
            <a:normAutofit fontScale="92500"/>
          </a:bodyPr>
          <a:lstStyle/>
          <a:p>
            <a:r>
              <a:rPr lang="en-US" dirty="0" smtClean="0"/>
              <a:t>Women and girls make up half of the global population of people living with HIV;</a:t>
            </a:r>
          </a:p>
          <a:p>
            <a:r>
              <a:rPr lang="en-US" dirty="0" smtClean="0"/>
              <a:t>Laws and legally condoned customs—from genital mutilation to denial of property rights—produce profound gender inequality; </a:t>
            </a:r>
            <a:endParaRPr lang="en-US" dirty="0" smtClean="0"/>
          </a:p>
          <a:p>
            <a:r>
              <a:rPr lang="en-US" dirty="0" smtClean="0"/>
              <a:t>D</a:t>
            </a:r>
            <a:r>
              <a:rPr lang="en-US" dirty="0" smtClean="0"/>
              <a:t>omestic </a:t>
            </a:r>
            <a:r>
              <a:rPr lang="en-US" dirty="0" smtClean="0"/>
              <a:t>violence also robs women and girls of personal power;</a:t>
            </a:r>
          </a:p>
          <a:p>
            <a:r>
              <a:rPr lang="en-US" dirty="0" smtClean="0"/>
              <a:t>These factors undermine women’s and girls’ ability to protect themselves from HIV </a:t>
            </a:r>
            <a:r>
              <a:rPr lang="en-US" dirty="0" smtClean="0"/>
              <a:t>infection.</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C00000"/>
                </a:solidFill>
              </a:rPr>
              <a:t>Report Recommendations</a:t>
            </a:r>
            <a:endParaRPr lang="en-US" sz="3600" dirty="0">
              <a:solidFill>
                <a:srgbClr val="C00000"/>
              </a:solidFill>
            </a:endParaRPr>
          </a:p>
        </p:txBody>
      </p:sp>
      <p:sp>
        <p:nvSpPr>
          <p:cNvPr id="3" name="Content Placeholder 2"/>
          <p:cNvSpPr>
            <a:spLocks noGrp="1"/>
          </p:cNvSpPr>
          <p:nvPr>
            <p:ph idx="1"/>
          </p:nvPr>
        </p:nvSpPr>
        <p:spPr/>
        <p:txBody>
          <a:bodyPr>
            <a:normAutofit fontScale="85000" lnSpcReduction="10000"/>
          </a:bodyPr>
          <a:lstStyle/>
          <a:p>
            <a:r>
              <a:rPr lang="en-US" dirty="0" smtClean="0"/>
              <a:t>Offer guidance to governments and international bodies in shaping laws and legal practices that are science </a:t>
            </a:r>
            <a:r>
              <a:rPr lang="en-US" dirty="0" smtClean="0"/>
              <a:t>and rights-based;</a:t>
            </a:r>
            <a:endParaRPr lang="en-US" dirty="0" smtClean="0"/>
          </a:p>
          <a:p>
            <a:r>
              <a:rPr lang="en-US" dirty="0" smtClean="0"/>
              <a:t>Offer advocacy tools for people living with HIV, civil society, and communities affected by HIV;</a:t>
            </a:r>
          </a:p>
          <a:p>
            <a:r>
              <a:rPr lang="en-US" dirty="0" smtClean="0"/>
              <a:t>Take into account the fact that many laws exist for purposes beyond public health, such as the maintenance of order, public </a:t>
            </a:r>
            <a:r>
              <a:rPr lang="en-US" dirty="0" smtClean="0"/>
              <a:t>safety;</a:t>
            </a:r>
            <a:endParaRPr lang="en-US" dirty="0" smtClean="0"/>
          </a:p>
          <a:p>
            <a:r>
              <a:rPr lang="en-US" dirty="0" smtClean="0"/>
              <a:t>Place the highest priority on creating legal environments that defend and promote internationally recognized human rights and legal norms.</a:t>
            </a: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C00000"/>
                </a:solidFill>
              </a:rPr>
              <a:t>General Recommendation</a:t>
            </a:r>
            <a:endParaRPr lang="en-US" sz="3600"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
            </a:pPr>
            <a:r>
              <a:rPr lang="en-US" dirty="0"/>
              <a:t>E</a:t>
            </a:r>
            <a:r>
              <a:rPr lang="en-US" dirty="0" smtClean="0"/>
              <a:t>nsure </a:t>
            </a:r>
            <a:r>
              <a:rPr lang="en-US" dirty="0" smtClean="0"/>
              <a:t>an effective, sustainable response to HIV that is consistent with human rights obligations, the Commission forcefully calls for governments, civil society and international bodies to:</a:t>
            </a:r>
          </a:p>
          <a:p>
            <a:r>
              <a:rPr lang="en-US" dirty="0" smtClean="0"/>
              <a:t>Outlaw all forms of discrimination and violence directed against those who are vulnerable to or living with HIV or are perceived to be HIV positive.</a:t>
            </a:r>
          </a:p>
          <a:p>
            <a:r>
              <a:rPr lang="en-US" dirty="0" smtClean="0"/>
              <a:t>Ensure that existing human rights commitments and constitutional guarantees are enforced.</a:t>
            </a:r>
          </a:p>
          <a:p>
            <a:pPr>
              <a:buNone/>
            </a:pPr>
            <a:endParaRPr lang="en-US" dirty="0"/>
          </a:p>
        </p:txBody>
      </p:sp>
      <p:sp>
        <p:nvSpPr>
          <p:cNvPr id="4" name="Slide Number Placeholder 3"/>
          <p:cNvSpPr>
            <a:spLocks noGrp="1"/>
          </p:cNvSpPr>
          <p:nvPr>
            <p:ph type="sldNum" sz="quarter" idx="12"/>
          </p:nvPr>
        </p:nvSpPr>
        <p:spPr/>
        <p:txBody>
          <a:bodyPr/>
          <a:lstStyle/>
          <a:p>
            <a:fld id="{CA5F2C59-4145-4A83-9278-FC03B3E1AC6E}" type="slidenum">
              <a:rPr lang="fr-FR" smtClean="0"/>
              <a:pPr/>
              <a:t>9</a:t>
            </a:fld>
            <a:endParaRPr lang="fr-FR"/>
          </a:p>
        </p:txBody>
      </p:sp>
    </p:spTree>
  </p:cSld>
  <p:clrMapOvr>
    <a:masterClrMapping/>
  </p:clrMapOvr>
</p:sld>
</file>

<file path=ppt/theme/theme1.xml><?xml version="1.0" encoding="utf-8"?>
<a:theme xmlns:a="http://schemas.openxmlformats.org/drawingml/2006/main" name="Office Them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4587</TotalTime>
  <Words>1336</Words>
  <Application>Microsoft Office PowerPoint</Application>
  <PresentationFormat>On-screen Show (4:3)</PresentationFormat>
  <Paragraphs>89</Paragraphs>
  <Slides>14</Slides>
  <Notes>1</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Custom Design</vt:lpstr>
      <vt:lpstr> Bechir N’Daw Regional adviser on human rights and HIV, UNDP</vt:lpstr>
      <vt:lpstr>The Global Commission on HIV and the Law</vt:lpstr>
      <vt:lpstr>The Global Commission on HIV and the Law</vt:lpstr>
      <vt:lpstr>Report “HIV and the Law: Risks, Rights &amp; Health”</vt:lpstr>
      <vt:lpstr>Among the Commission’s findings:</vt:lpstr>
      <vt:lpstr>Among the Commission’s findings:</vt:lpstr>
      <vt:lpstr>Among the Commission’s findings:</vt:lpstr>
      <vt:lpstr>Report Recommendations</vt:lpstr>
      <vt:lpstr>General Recommendation</vt:lpstr>
      <vt:lpstr>General Recommendation</vt:lpstr>
      <vt:lpstr>Recommendations on MSM</vt:lpstr>
      <vt:lpstr>Recommendations on Sex Work</vt:lpstr>
      <vt:lpstr>Recommendations on Transgender People</vt:lpstr>
      <vt:lpstr>General recommendation</vt:lpstr>
    </vt:vector>
  </TitlesOfParts>
  <Company>Packard Bell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Valued Packard Bell Customer</dc:creator>
  <cp:lastModifiedBy>Bechir NDaw</cp:lastModifiedBy>
  <cp:revision>297</cp:revision>
  <dcterms:created xsi:type="dcterms:W3CDTF">2010-08-30T08:44:52Z</dcterms:created>
  <dcterms:modified xsi:type="dcterms:W3CDTF">2013-09-17T10:56:16Z</dcterms:modified>
</cp:coreProperties>
</file>