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9" r:id="rId4"/>
    <p:sldId id="263" r:id="rId5"/>
    <p:sldId id="285" r:id="rId6"/>
    <p:sldId id="288" r:id="rId7"/>
    <p:sldId id="265" r:id="rId8"/>
    <p:sldId id="275" r:id="rId9"/>
    <p:sldId id="276" r:id="rId10"/>
    <p:sldId id="277" r:id="rId11"/>
    <p:sldId id="279" r:id="rId12"/>
    <p:sldId id="280" r:id="rId13"/>
    <p:sldId id="289" r:id="rId14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928" autoAdjust="0"/>
  </p:normalViewPr>
  <p:slideViewPr>
    <p:cSldViewPr>
      <p:cViewPr varScale="1">
        <p:scale>
          <a:sx n="63" d="100"/>
          <a:sy n="63" d="100"/>
        </p:scale>
        <p:origin x="-21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67100-40BB-4E9A-8441-3CC0F8DE393B}" type="datetimeFigureOut">
              <a:rPr lang="en-US" smtClean="0"/>
              <a:t>16-Sep-13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D0514-85A9-44CC-BFE7-B8F6C0F59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6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0514-85A9-44CC-BFE7-B8F6C0F597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92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WHAT ARE THE ENTRY POINTS FOR HIV?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dirty="0" smtClean="0"/>
              <a:t>HIV</a:t>
            </a:r>
            <a:r>
              <a:rPr lang="en-US" b="0" baseline="0" dirty="0" smtClean="0"/>
              <a:t> actors are key responders – engage them in referral system to ensure that survivors AND people living with HIV receive best possible care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0514-85A9-44CC-BFE7-B8F6C0F597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54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0514-85A9-44CC-BFE7-B8F6C0F597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34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WHAT ARE THE ENTRY POINTS FOR HIV?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dirty="0" smtClean="0"/>
              <a:t>Shared assessments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dirty="0" smtClean="0"/>
              <a:t>Asking the right questions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dirty="0" smtClean="0"/>
              <a:t>Targeting those who are vulnerable – including people living with HIV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0514-85A9-44CC-BFE7-B8F6C0F597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52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0514-85A9-44CC-BFE7-B8F6C0F597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1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0514-85A9-44CC-BFE7-B8F6C0F597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89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IASC GBV Guidelines </a:t>
            </a:r>
          </a:p>
          <a:p>
            <a:endParaRPr lang="en-US" dirty="0" smtClean="0"/>
          </a:p>
          <a:p>
            <a:pPr>
              <a:lnSpc>
                <a:spcPts val="3100"/>
              </a:lnSpc>
              <a:spcBef>
                <a:spcPts val="0"/>
              </a:spcBef>
              <a:buClrTx/>
              <a:buSzTx/>
              <a:defRPr/>
            </a:pPr>
            <a:r>
              <a:rPr lang="en-US" sz="1200" dirty="0" smtClean="0"/>
              <a:t>Emergency &amp; non-emergency services are NOT the same</a:t>
            </a:r>
          </a:p>
          <a:p>
            <a:pPr>
              <a:lnSpc>
                <a:spcPts val="3100"/>
              </a:lnSpc>
              <a:spcBef>
                <a:spcPts val="0"/>
              </a:spcBef>
              <a:buClrTx/>
              <a:buSzTx/>
              <a:defRPr/>
            </a:pPr>
            <a:r>
              <a:rPr lang="en-US" sz="1200" dirty="0" smtClean="0"/>
              <a:t>Emergency services need to be flexible, contextual, adaptive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0514-85A9-44CC-BFE7-B8F6C0F597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9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Clr>
                <a:srgbClr val="FFFFFF"/>
              </a:buClr>
              <a:buFont typeface="+mj-lt"/>
              <a:buNone/>
            </a:pPr>
            <a:r>
              <a:rPr lang="en-US" dirty="0" smtClean="0"/>
              <a:t>3 Approaches:</a:t>
            </a:r>
          </a:p>
          <a:p>
            <a:pPr marL="228600" lvl="0" indent="-228600">
              <a:buClr>
                <a:srgbClr val="FFFFFF"/>
              </a:buClr>
              <a:buFont typeface="+mj-lt"/>
              <a:buAutoNum type="arabicPeriod"/>
            </a:pPr>
            <a:r>
              <a:rPr lang="en-US" dirty="0" smtClean="0"/>
              <a:t>Based</a:t>
            </a:r>
            <a:r>
              <a:rPr lang="en-US" baseline="0" dirty="0" smtClean="0"/>
              <a:t> on RIGHTS of survivor to have access to best possible care</a:t>
            </a:r>
          </a:p>
          <a:p>
            <a:pPr marL="228600" lvl="0" indent="-228600">
              <a:buClr>
                <a:srgbClr val="FFFFFF"/>
              </a:buClr>
              <a:buFont typeface="+mj-lt"/>
              <a:buAutoNum type="arabicPeriod"/>
            </a:pPr>
            <a:r>
              <a:rPr lang="en-US" baseline="0" dirty="0" smtClean="0"/>
              <a:t>Survivor decides</a:t>
            </a:r>
          </a:p>
          <a:p>
            <a:pPr marL="228600" lvl="0" indent="-228600">
              <a:buClr>
                <a:srgbClr val="FFFFFF"/>
              </a:buClr>
              <a:buFont typeface="+mj-lt"/>
              <a:buAutoNum type="arabicPeriod"/>
            </a:pPr>
            <a:r>
              <a:rPr lang="en-US" baseline="0" dirty="0" smtClean="0"/>
              <a:t>Embedded in community – relevant to socio-cultural context</a:t>
            </a:r>
            <a:endParaRPr lang="en-US" dirty="0" smtClean="0"/>
          </a:p>
          <a:p>
            <a:pPr marL="0" lvl="0" indent="0">
              <a:buClr>
                <a:srgbClr val="FFFFFF"/>
              </a:buClr>
              <a:buFont typeface="+mj-lt"/>
              <a:buNone/>
            </a:pPr>
            <a:endParaRPr lang="en-US" dirty="0" smtClean="0"/>
          </a:p>
          <a:p>
            <a:pPr marL="0" lvl="0" indent="0">
              <a:buClr>
                <a:srgbClr val="FFFFFF"/>
              </a:buClr>
              <a:buFont typeface="+mj-lt"/>
              <a:buNone/>
            </a:pPr>
            <a:r>
              <a:rPr lang="en-US" dirty="0" smtClean="0"/>
              <a:t>Guiding Principles:</a:t>
            </a:r>
          </a:p>
          <a:p>
            <a:pPr marL="514350" lvl="0" indent="-514350">
              <a:buClr>
                <a:srgbClr val="FFFFFF"/>
              </a:buClr>
              <a:buFont typeface="+mj-lt"/>
              <a:buAutoNum type="arabicPeriod"/>
            </a:pPr>
            <a:r>
              <a:rPr lang="en-US" dirty="0" smtClean="0"/>
              <a:t>Safety</a:t>
            </a:r>
          </a:p>
          <a:p>
            <a:pPr marL="514350" lvl="0" indent="-514350">
              <a:buClr>
                <a:srgbClr val="FFFFFF"/>
              </a:buClr>
              <a:buFont typeface="+mj-lt"/>
              <a:buAutoNum type="arabicPeriod"/>
            </a:pPr>
            <a:r>
              <a:rPr lang="en-US" dirty="0" smtClean="0"/>
              <a:t>Confidentiality</a:t>
            </a:r>
          </a:p>
          <a:p>
            <a:pPr marL="514350" lvl="0" indent="-514350">
              <a:buClr>
                <a:srgbClr val="FFFFFF"/>
              </a:buClr>
              <a:buFont typeface="+mj-lt"/>
              <a:buAutoNum type="arabicPeriod"/>
            </a:pPr>
            <a:r>
              <a:rPr lang="en-US" dirty="0" smtClean="0"/>
              <a:t>Respect</a:t>
            </a:r>
          </a:p>
          <a:p>
            <a:pPr marL="514350" lvl="0" indent="-514350">
              <a:buClr>
                <a:srgbClr val="FFFFFF"/>
              </a:buClr>
              <a:buFont typeface="+mj-lt"/>
              <a:buAutoNum type="arabicPeriod"/>
            </a:pPr>
            <a:r>
              <a:rPr lang="en-US" dirty="0" smtClean="0"/>
              <a:t>Non-discrimination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In emergencies, women are also:</a:t>
            </a:r>
          </a:p>
          <a:p>
            <a:pPr lvl="0"/>
            <a:r>
              <a:rPr lang="en-US" b="1" dirty="0" smtClean="0"/>
              <a:t>SURVIVORS</a:t>
            </a:r>
            <a:r>
              <a:rPr lang="en-US" dirty="0" smtClean="0"/>
              <a:t> who help countries recover more quickly from emergencies</a:t>
            </a:r>
          </a:p>
          <a:p>
            <a:pPr lvl="0"/>
            <a:r>
              <a:rPr lang="en-US" b="1" dirty="0" smtClean="0"/>
              <a:t>RESILIENT</a:t>
            </a:r>
            <a:r>
              <a:rPr lang="en-US" dirty="0" smtClean="0"/>
              <a:t> – natural cultivators of social safety nets &amp; community networks</a:t>
            </a:r>
          </a:p>
          <a:p>
            <a:endParaRPr lang="en-US" dirty="0" smtClean="0"/>
          </a:p>
          <a:p>
            <a:r>
              <a:rPr lang="en-US" dirty="0" smtClean="0"/>
              <a:t>What does this mean for GBV/HIV?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0514-85A9-44CC-BFE7-B8F6C0F597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32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WHAT ARE THE ENTRY POINTS FOR HIV?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>
              <a:lnSpc>
                <a:spcPts val="3100"/>
              </a:lnSpc>
            </a:pPr>
            <a:r>
              <a:rPr lang="en-US" sz="1200" dirty="0" smtClean="0"/>
              <a:t>Health: Implementing MISP as life-saving starting point for sexual and RH programming &amp; ensuring full post-rape care</a:t>
            </a:r>
          </a:p>
          <a:p>
            <a:pPr>
              <a:lnSpc>
                <a:spcPts val="3100"/>
              </a:lnSpc>
            </a:pPr>
            <a:r>
              <a:rPr lang="en-US" sz="1200" dirty="0" smtClean="0"/>
              <a:t>PSS: Linking VCT centers with referral system</a:t>
            </a:r>
          </a:p>
          <a:p>
            <a:pPr>
              <a:lnSpc>
                <a:spcPts val="3100"/>
              </a:lnSpc>
            </a:pPr>
            <a:r>
              <a:rPr lang="en-US" sz="1200" dirty="0" smtClean="0"/>
              <a:t>Security: Recognizing GBV as cause &amp; consequence of HIV status</a:t>
            </a:r>
          </a:p>
          <a:p>
            <a:pPr>
              <a:lnSpc>
                <a:spcPts val="3100"/>
              </a:lnSpc>
            </a:pPr>
            <a:r>
              <a:rPr lang="en-US" sz="1200" dirty="0" smtClean="0"/>
              <a:t>Justice: Understanding legislation around both GBV &amp; HIV</a:t>
            </a:r>
          </a:p>
          <a:p>
            <a:pPr>
              <a:lnSpc>
                <a:spcPts val="3100"/>
              </a:lnSpc>
            </a:pPr>
            <a:r>
              <a:rPr lang="en-US" sz="1200" dirty="0" smtClean="0"/>
              <a:t>Socio-economic: Focusing on vulnerabilities when targeting for livelihoods support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0514-85A9-44CC-BFE7-B8F6C0F597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81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0514-85A9-44CC-BFE7-B8F6C0F597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63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ARE THE ENTRY POINTS FOR HIV?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WHY IS COORDINATION IMPORTANT?!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Work together to provide survivors with full range of care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Mobilize resources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Advocacy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Avoid overlaps &amp; cover gaps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Develop services, systems, &amp; structures to prevent &amp; respond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Integrate GBV prevention &amp; response activities in other sectors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Build on existing mechanisms for sustainability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Enhance what’s working &amp; take it to scale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NB: This</a:t>
            </a:r>
            <a:r>
              <a:rPr lang="en-US" baseline="0" dirty="0" smtClean="0"/>
              <a:t> is UNDER REVISION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is it used for?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Good practices for coordination, integration, information-sharing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Emphasizing SV in earliest part of emergency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Guidance on concrete minimum LIFE-SAVING interventions for GBV prevention &amp; response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0514-85A9-44CC-BFE7-B8F6C0F597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35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WHAT ARE THE ENTRY POINTS FOR HIV?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dirty="0" smtClean="0"/>
              <a:t>Health sector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dirty="0" smtClean="0"/>
              <a:t>MISP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="0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NB: This</a:t>
            </a:r>
            <a:r>
              <a:rPr lang="en-US" baseline="0" dirty="0" smtClean="0"/>
              <a:t> is UNDER REVISION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0514-85A9-44CC-BFE7-B8F6C0F597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4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0514-85A9-44CC-BFE7-B8F6C0F597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1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E7B928-FF05-4680-B9E6-9CBF46CCBEEC}" type="datetimeFigureOut">
              <a:rPr lang="en-US" smtClean="0"/>
              <a:t>16-Sep-13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E7B928-FF05-4680-B9E6-9CBF46CCBEEC}" type="datetimeFigureOut">
              <a:rPr lang="en-US" smtClean="0"/>
              <a:t>16-Sep-13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E7B928-FF05-4680-B9E6-9CBF46CCBEEC}" type="datetimeFigureOut">
              <a:rPr lang="en-US" smtClean="0"/>
              <a:t>16-Sep-13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E7B928-FF05-4680-B9E6-9CBF46CCBEEC}" type="datetimeFigureOut">
              <a:rPr lang="en-US" smtClean="0"/>
              <a:t>16-Sep-13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E7B928-FF05-4680-B9E6-9CBF46CCBEEC}" type="datetimeFigureOut">
              <a:rPr lang="en-US" smtClean="0"/>
              <a:t>16-Sep-13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E7B928-FF05-4680-B9E6-9CBF46CCBEEC}" type="datetimeFigureOut">
              <a:rPr lang="en-US" smtClean="0"/>
              <a:t>16-Sep-13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E7B928-FF05-4680-B9E6-9CBF46CCBEEC}" type="datetimeFigureOut">
              <a:rPr lang="en-US" smtClean="0"/>
              <a:t>16-Sep-13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E7B928-FF05-4680-B9E6-9CBF46CCBEEC}" type="datetimeFigureOut">
              <a:rPr lang="en-US" smtClean="0"/>
              <a:t>16-Sep-13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E7B928-FF05-4680-B9E6-9CBF46CCBEEC}" type="datetimeFigureOut">
              <a:rPr lang="en-US" smtClean="0"/>
              <a:t>16-Sep-13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E7B928-FF05-4680-B9E6-9CBF46CCBEEC}" type="datetimeFigureOut">
              <a:rPr lang="en-US" smtClean="0"/>
              <a:t>16-Sep-13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E7B928-FF05-4680-B9E6-9CBF46CCBEEC}" type="datetimeFigureOut">
              <a:rPr lang="en-US" smtClean="0"/>
              <a:t>16-Sep-13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0E7B928-FF05-4680-B9E6-9CBF46CCBEEC}" type="datetimeFigureOut">
              <a:rPr lang="en-US" smtClean="0"/>
              <a:t>16-Sep-13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Violence &amp; Vulnerabilities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Addressing GBV &amp; HIV in Humanitarian Settings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631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tool can we use for </a:t>
            </a:r>
            <a:r>
              <a:rPr lang="en-US" dirty="0" smtClean="0"/>
              <a:t>SOPs?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Guidelines for GBV Interventions in Humanitarian Settings: Focusing on Prevention of &amp; Response to Sexual Violence in Emergencies </a:t>
            </a:r>
          </a:p>
          <a:p>
            <a:pPr marL="0" indent="0" algn="ctr">
              <a:buNone/>
            </a:pPr>
            <a:r>
              <a:rPr lang="en-US" dirty="0" smtClean="0"/>
              <a:t>– </a:t>
            </a:r>
            <a:r>
              <a:rPr lang="en-US" dirty="0"/>
              <a:t>IASC, 2008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570" y="682607"/>
            <a:ext cx="3145809" cy="408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4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conduct GBV assessments in emergencies?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To </a:t>
            </a:r>
            <a:r>
              <a:rPr lang="en-US" dirty="0"/>
              <a:t>better understand situation</a:t>
            </a:r>
          </a:p>
          <a:p>
            <a:pPr lvl="0"/>
            <a:r>
              <a:rPr lang="en-US" dirty="0"/>
              <a:t>To ensure delivery in line with guiding principles</a:t>
            </a:r>
          </a:p>
          <a:p>
            <a:pPr lvl="0"/>
            <a:r>
              <a:rPr lang="en-US" dirty="0" smtClean="0"/>
              <a:t>Can </a:t>
            </a:r>
            <a:r>
              <a:rPr lang="en-US" dirty="0"/>
              <a:t>also be an intervention</a:t>
            </a:r>
          </a:p>
          <a:p>
            <a:pPr lvl="0"/>
            <a:r>
              <a:rPr lang="en-US" dirty="0"/>
              <a:t>Every question = response relevant to programming = improved services for survivors</a:t>
            </a:r>
          </a:p>
          <a:p>
            <a:pPr lvl="0"/>
            <a:r>
              <a:rPr lang="en-US" dirty="0"/>
              <a:t>NOT to justify 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tool can we use for </a:t>
            </a:r>
            <a:r>
              <a:rPr lang="en-US" dirty="0" smtClean="0"/>
              <a:t>assessments?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Ethical &amp; Safety Recommendations for Researching, Documenting, &amp; Monitoring Sexual Violence in Emergencies </a:t>
            </a:r>
          </a:p>
          <a:p>
            <a:pPr marL="0" indent="0" algn="ctr">
              <a:buNone/>
            </a:pPr>
            <a:r>
              <a:rPr lang="en-US" dirty="0"/>
              <a:t>– WHO, 2007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43" y="630786"/>
            <a:ext cx="3048264" cy="418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7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~ </a:t>
            </a:r>
            <a:r>
              <a:rPr lang="en-US" b="1" dirty="0" err="1"/>
              <a:t>L</a:t>
            </a:r>
            <a:r>
              <a:rPr lang="en-US" b="1" dirty="0" err="1" smtClean="0"/>
              <a:t>ina</a:t>
            </a:r>
            <a:r>
              <a:rPr lang="en-US" b="1" dirty="0" smtClean="0"/>
              <a:t> </a:t>
            </a:r>
            <a:r>
              <a:rPr lang="en-US" b="1" dirty="0" err="1"/>
              <a:t>A</a:t>
            </a:r>
            <a:r>
              <a:rPr lang="en-US" b="1" dirty="0" err="1" smtClean="0"/>
              <a:t>birafeh</a:t>
            </a:r>
            <a:r>
              <a:rPr lang="en-US" b="1" dirty="0"/>
              <a:t>, </a:t>
            </a:r>
            <a:r>
              <a:rPr lang="en-US" b="1" dirty="0" smtClean="0"/>
              <a:t>PhD </a:t>
            </a:r>
            <a:r>
              <a:rPr lang="en-US" b="1" dirty="0"/>
              <a:t>~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Regional Interagency </a:t>
            </a:r>
          </a:p>
          <a:p>
            <a:pPr marL="0" indent="0" algn="ctr">
              <a:buNone/>
            </a:pPr>
            <a:r>
              <a:rPr lang="en-US" dirty="0" smtClean="0"/>
              <a:t>GBV </a:t>
            </a:r>
            <a:r>
              <a:rPr lang="en-US" dirty="0"/>
              <a:t>in </a:t>
            </a:r>
            <a:r>
              <a:rPr lang="en-US" dirty="0" smtClean="0"/>
              <a:t>Emergencies </a:t>
            </a:r>
            <a:r>
              <a:rPr lang="en-US" dirty="0"/>
              <a:t>A</a:t>
            </a:r>
            <a:r>
              <a:rPr lang="en-US" dirty="0" smtClean="0"/>
              <a:t>dvisor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W</a:t>
            </a:r>
            <a:r>
              <a:rPr lang="en-US" dirty="0" smtClean="0"/>
              <a:t>est </a:t>
            </a:r>
            <a:r>
              <a:rPr lang="en-US" dirty="0"/>
              <a:t>&amp; </a:t>
            </a:r>
            <a:r>
              <a:rPr lang="en-US" dirty="0" smtClean="0"/>
              <a:t>Central </a:t>
            </a:r>
            <a:r>
              <a:rPr lang="en-US" dirty="0"/>
              <a:t>A</a:t>
            </a:r>
            <a:r>
              <a:rPr lang="en-US" dirty="0" smtClean="0"/>
              <a:t>frica</a:t>
            </a:r>
            <a:r>
              <a:rPr lang="en-US" dirty="0"/>
              <a:t> 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IASC </a:t>
            </a:r>
            <a:r>
              <a:rPr lang="en-US" dirty="0"/>
              <a:t>GBV </a:t>
            </a:r>
            <a:r>
              <a:rPr lang="en-US" dirty="0" smtClean="0"/>
              <a:t>Area </a:t>
            </a:r>
            <a:r>
              <a:rPr lang="en-US" dirty="0"/>
              <a:t>of </a:t>
            </a:r>
            <a:r>
              <a:rPr lang="en-US" dirty="0" smtClean="0"/>
              <a:t>Responsibility </a:t>
            </a:r>
            <a:r>
              <a:rPr lang="en-US" dirty="0"/>
              <a:t>(</a:t>
            </a:r>
            <a:r>
              <a:rPr lang="en-US" dirty="0" err="1"/>
              <a:t>AoR</a:t>
            </a:r>
            <a:r>
              <a:rPr lang="en-US" dirty="0"/>
              <a:t>)  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R</a:t>
            </a:r>
            <a:r>
              <a:rPr lang="en-US" dirty="0" smtClean="0"/>
              <a:t>apid </a:t>
            </a:r>
            <a:r>
              <a:rPr lang="en-US" dirty="0"/>
              <a:t>R</a:t>
            </a:r>
            <a:r>
              <a:rPr lang="en-US" dirty="0" smtClean="0"/>
              <a:t>esponse </a:t>
            </a:r>
            <a:r>
              <a:rPr lang="en-US" dirty="0"/>
              <a:t>T</a:t>
            </a:r>
            <a:r>
              <a:rPr lang="en-US" dirty="0" smtClean="0"/>
              <a:t>eam </a:t>
            </a:r>
            <a:r>
              <a:rPr lang="en-US" dirty="0"/>
              <a:t>(RRT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r>
              <a:rPr lang="en-US" dirty="0" smtClean="0"/>
              <a:t>www.gbvaor.net</a:t>
            </a:r>
            <a:r>
              <a:rPr lang="en-US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emergencies more dangerous?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lvl="0">
              <a:lnSpc>
                <a:spcPts val="3100"/>
              </a:lnSpc>
            </a:pPr>
            <a:r>
              <a:rPr lang="en-US" sz="2300" dirty="0" smtClean="0"/>
              <a:t>Exacerbate </a:t>
            </a:r>
            <a:r>
              <a:rPr lang="en-US" sz="2300" dirty="0"/>
              <a:t>existing vulnerabilities &amp; inequalities</a:t>
            </a:r>
          </a:p>
          <a:p>
            <a:pPr lvl="0">
              <a:lnSpc>
                <a:spcPts val="3100"/>
              </a:lnSpc>
            </a:pPr>
            <a:r>
              <a:rPr lang="en-US" sz="2300" dirty="0" smtClean="0"/>
              <a:t>Females deliberately targeted = increased risk of violence</a:t>
            </a:r>
          </a:p>
          <a:p>
            <a:pPr lvl="0">
              <a:lnSpc>
                <a:spcPts val="3100"/>
              </a:lnSpc>
            </a:pPr>
            <a:r>
              <a:rPr lang="en-US" sz="2300" dirty="0" smtClean="0"/>
              <a:t>Lack of necessary health care</a:t>
            </a:r>
          </a:p>
          <a:p>
            <a:pPr lvl="0">
              <a:lnSpc>
                <a:spcPts val="3100"/>
              </a:lnSpc>
            </a:pPr>
            <a:r>
              <a:rPr lang="en-US" sz="2300" dirty="0" smtClean="0"/>
              <a:t>Economic vulnerability – including at risk by those delivering aid</a:t>
            </a:r>
          </a:p>
          <a:p>
            <a:pPr lvl="0">
              <a:lnSpc>
                <a:spcPts val="3100"/>
              </a:lnSpc>
            </a:pPr>
            <a:r>
              <a:rPr lang="en-US" sz="2300" dirty="0" smtClean="0"/>
              <a:t>More likely to die than males</a:t>
            </a:r>
          </a:p>
          <a:p>
            <a:pPr lvl="0">
              <a:lnSpc>
                <a:spcPts val="3100"/>
              </a:lnSpc>
            </a:pPr>
            <a:r>
              <a:rPr lang="en-US" sz="2300" dirty="0" smtClean="0"/>
              <a:t>Disproportionate levels of household burden – including care for people living with HIV</a:t>
            </a:r>
          </a:p>
          <a:p>
            <a:pPr lvl="0">
              <a:lnSpc>
                <a:spcPts val="3100"/>
              </a:lnSpc>
            </a:pPr>
            <a:r>
              <a:rPr lang="en-US" sz="2300" dirty="0" smtClean="0"/>
              <a:t>Often at greatest risk of personal &amp; bodily safety</a:t>
            </a:r>
          </a:p>
          <a:p>
            <a:pPr>
              <a:lnSpc>
                <a:spcPts val="3100"/>
              </a:lnSpc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5259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to respond?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2000" i="1" dirty="0" smtClean="0"/>
              <a:t>GBV is a </a:t>
            </a:r>
            <a:r>
              <a:rPr lang="en-US" sz="2000" b="1" i="1" dirty="0" smtClean="0"/>
              <a:t>life-threatening protection</a:t>
            </a:r>
            <a:r>
              <a:rPr lang="en-US" sz="2000" i="1" dirty="0" smtClean="0"/>
              <a:t> issue that is magnified in humanitarian emergencies. Sexual violence is the most immediate &amp; dangerous type of GBV occurring in emergencies – affecting women, men, girls, &amp; boys. It is the </a:t>
            </a:r>
            <a:r>
              <a:rPr lang="en-US" sz="2000" b="1" i="1" dirty="0" smtClean="0"/>
              <a:t>duty</a:t>
            </a:r>
            <a:r>
              <a:rPr lang="en-US" sz="2000" i="1" dirty="0" smtClean="0"/>
              <a:t> of all humanitarian actors to prevent sexual violence &amp; to provide appropriate assistance to survivors. </a:t>
            </a:r>
            <a:endParaRPr lang="en-US" sz="2000" i="1" dirty="0"/>
          </a:p>
          <a:p>
            <a:pPr marL="0" indent="0">
              <a:lnSpc>
                <a:spcPts val="31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sz="2000" dirty="0" smtClean="0"/>
          </a:p>
          <a:p>
            <a:pPr marL="0" indent="0">
              <a:lnSpc>
                <a:spcPts val="31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sz="2000" dirty="0" smtClean="0"/>
          </a:p>
          <a:p>
            <a:pPr marL="0" indent="0">
              <a:lnSpc>
                <a:spcPts val="31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sz="2000" b="1" dirty="0" smtClean="0"/>
              <a:t>GBV </a:t>
            </a:r>
            <a:r>
              <a:rPr lang="en-US" sz="2000" b="1" dirty="0"/>
              <a:t>intervention is NOT an add-on – it is ESSENTIAL from the beginning of any emergency</a:t>
            </a:r>
            <a:endParaRPr lang="en-US" sz="2000" dirty="0"/>
          </a:p>
          <a:p>
            <a:pPr>
              <a:lnSpc>
                <a:spcPts val="31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966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181600"/>
            <a:ext cx="8183880" cy="8534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core concepts guide our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700" dirty="0"/>
              <a:t>GENDER + GBV + PROTECTION + EMERGENCIES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dirty="0"/>
              <a:t>+ 3 APPROACHES: </a:t>
            </a:r>
          </a:p>
          <a:p>
            <a:pPr marL="880110" lvl="1" indent="-514350">
              <a:buClr>
                <a:srgbClr val="7030A0"/>
              </a:buClr>
              <a:buAutoNum type="arabicPeriod"/>
            </a:pPr>
            <a:r>
              <a:rPr lang="en-US" sz="2700" dirty="0"/>
              <a:t>RIGHTS-BASED + </a:t>
            </a:r>
          </a:p>
          <a:p>
            <a:pPr marL="880110" lvl="1" indent="-514350">
              <a:buClr>
                <a:srgbClr val="7030A0"/>
              </a:buClr>
              <a:buAutoNum type="arabicPeriod"/>
            </a:pPr>
            <a:r>
              <a:rPr lang="en-US" sz="2700" dirty="0"/>
              <a:t>SURVIVOR-CENTERED + </a:t>
            </a:r>
          </a:p>
          <a:p>
            <a:pPr marL="880110" lvl="1" indent="-514350">
              <a:buClr>
                <a:srgbClr val="7030A0"/>
              </a:buClr>
              <a:buAutoNum type="arabicPeriod"/>
            </a:pPr>
            <a:r>
              <a:rPr lang="en-US" sz="2700" dirty="0"/>
              <a:t>COMMUNITY-BASED 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dirty="0"/>
              <a:t>+ GUIDING PRINCIPLES</a:t>
            </a:r>
          </a:p>
          <a:p>
            <a:pPr marL="0" indent="0">
              <a:buNone/>
            </a:pPr>
            <a:endParaRPr lang="en-US" sz="2700" dirty="0"/>
          </a:p>
          <a:p>
            <a:pPr marL="0" indent="0" algn="ctr">
              <a:buNone/>
            </a:pPr>
            <a:r>
              <a:rPr lang="en-US" sz="2700" dirty="0"/>
              <a:t>= foundation for GBV programming </a:t>
            </a:r>
            <a:endParaRPr lang="en-US" sz="2700" dirty="0" smtClean="0"/>
          </a:p>
          <a:p>
            <a:pPr marL="0" indent="0" algn="ctr">
              <a:buNone/>
            </a:pPr>
            <a:r>
              <a:rPr lang="en-US" sz="2700" dirty="0" smtClean="0"/>
              <a:t>in </a:t>
            </a:r>
            <a:r>
              <a:rPr lang="en-US" sz="2700" dirty="0"/>
              <a:t>emergencies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8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95600" y="1034143"/>
            <a:ext cx="3581400" cy="2743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FAMILY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COMMUNITY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18160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GBV Response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81400" y="1681843"/>
            <a:ext cx="2209800" cy="1447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SURVIVOR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62000" y="762000"/>
            <a:ext cx="1828800" cy="1524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HEALTH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783771" y="2743200"/>
            <a:ext cx="1828800" cy="1524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PSS</a:t>
            </a: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6705600" y="881743"/>
            <a:ext cx="1828800" cy="1524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JUSTICE</a:t>
            </a: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6705600" y="2743200"/>
            <a:ext cx="1828800" cy="1524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SECURITY</a:t>
            </a:r>
            <a:endParaRPr lang="en-US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771900" y="4038600"/>
            <a:ext cx="1828800" cy="1524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SOCIO-ECON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84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referral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for survivors = MULTI-SECTORAL MODEL</a:t>
            </a:r>
          </a:p>
          <a:p>
            <a:r>
              <a:rPr lang="en-US" dirty="0"/>
              <a:t>All key sectors + survivor at center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Referral SYSTEM = </a:t>
            </a:r>
          </a:p>
          <a:p>
            <a:pPr marL="0" indent="0" algn="ctr">
              <a:buNone/>
            </a:pPr>
            <a:r>
              <a:rPr lang="en-US" dirty="0"/>
              <a:t>Referral NETWORK of service providers &amp; actors +</a:t>
            </a:r>
          </a:p>
          <a:p>
            <a:pPr marL="0" indent="0" algn="ctr">
              <a:buNone/>
            </a:pPr>
            <a:r>
              <a:rPr lang="en-US" dirty="0"/>
              <a:t>Referral PATHWAY to explain how survivor might access services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tool can we use for coordination?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Handbook for Coordinating Gender-based Violence Interventions in Humanitarian Settings </a:t>
            </a:r>
          </a:p>
          <a:p>
            <a:pPr marL="0" indent="0" algn="ctr">
              <a:buNone/>
            </a:pPr>
            <a:r>
              <a:rPr lang="en-US" dirty="0"/>
              <a:t>- GBV </a:t>
            </a:r>
            <a:r>
              <a:rPr lang="en-US" dirty="0" err="1"/>
              <a:t>AoR</a:t>
            </a:r>
            <a:r>
              <a:rPr lang="en-US" dirty="0"/>
              <a:t>, 2010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377" y="597255"/>
            <a:ext cx="3170195" cy="425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2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tool can we use for </a:t>
            </a:r>
            <a:r>
              <a:rPr lang="en-US" dirty="0" smtClean="0"/>
              <a:t>GBV P&amp;R across sectors?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Guidelines for </a:t>
            </a:r>
            <a:r>
              <a:rPr lang="en-US" dirty="0" smtClean="0"/>
              <a:t>GBV Interventions </a:t>
            </a:r>
            <a:r>
              <a:rPr lang="en-US" dirty="0"/>
              <a:t>in Humanitarian Settings: Focusing on Prevention of &amp; Response to Sexual Violence in Emergencies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– </a:t>
            </a:r>
            <a:r>
              <a:rPr lang="en-US" dirty="0"/>
              <a:t>IASC, 2005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26" y="560676"/>
            <a:ext cx="3164098" cy="432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0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SOPs?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 procedures &amp; agreements among organizations </a:t>
            </a:r>
          </a:p>
          <a:p>
            <a:pPr lvl="0"/>
            <a:r>
              <a:rPr lang="en-US" dirty="0"/>
              <a:t>Plan of action &amp; roles &amp; responsibilities</a:t>
            </a:r>
          </a:p>
          <a:p>
            <a:pPr lvl="0"/>
            <a:r>
              <a:rPr lang="en-US" dirty="0"/>
              <a:t>Minimum standards for prevention &amp; response in emergencies</a:t>
            </a:r>
          </a:p>
          <a:p>
            <a:pPr lvl="0"/>
            <a:r>
              <a:rPr lang="en-US" dirty="0"/>
              <a:t>A process: capacity building + communication + </a:t>
            </a:r>
            <a:r>
              <a:rPr lang="en-US" dirty="0" smtClean="0"/>
              <a:t>consensus building + partnership building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226</TotalTime>
  <Words>772</Words>
  <Application>Microsoft Office PowerPoint</Application>
  <PresentationFormat>On-screen Show (4:3)</PresentationFormat>
  <Paragraphs>156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Violence &amp; Vulnerabilities</vt:lpstr>
      <vt:lpstr>Why are emergencies more dangerous?</vt:lpstr>
      <vt:lpstr>Why do we need to respond?</vt:lpstr>
      <vt:lpstr>What core concepts guide our work?</vt:lpstr>
      <vt:lpstr>GBV Response </vt:lpstr>
      <vt:lpstr>What is a referral system?</vt:lpstr>
      <vt:lpstr>What tool can we use for coordination?</vt:lpstr>
      <vt:lpstr>What tool can we use for GBV P&amp;R across sectors?</vt:lpstr>
      <vt:lpstr>What are SOPs?</vt:lpstr>
      <vt:lpstr>What tool can we use for SOPs?</vt:lpstr>
      <vt:lpstr>Why conduct GBV assessments in emergencies?</vt:lpstr>
      <vt:lpstr>What tool can we use for assessments? </vt:lpstr>
      <vt:lpstr>THANK YOU!</vt:lpstr>
    </vt:vector>
  </TitlesOfParts>
  <Company>UNICEF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Violence &amp; Vulnerabilities</dc:title>
  <dc:creator>Lina Abirafeh</dc:creator>
  <cp:lastModifiedBy>Lina Abirafeh</cp:lastModifiedBy>
  <cp:revision>11</cp:revision>
  <cp:lastPrinted>2013-09-16T13:17:15Z</cp:lastPrinted>
  <dcterms:created xsi:type="dcterms:W3CDTF">2013-09-16T10:37:23Z</dcterms:created>
  <dcterms:modified xsi:type="dcterms:W3CDTF">2013-09-16T14:23:38Z</dcterms:modified>
</cp:coreProperties>
</file>