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4" r:id="rId3"/>
    <p:sldId id="272" r:id="rId4"/>
    <p:sldId id="271" r:id="rId5"/>
    <p:sldId id="273" r:id="rId6"/>
    <p:sldId id="268" r:id="rId7"/>
    <p:sldId id="270" r:id="rId8"/>
    <p:sldId id="260" r:id="rId9"/>
    <p:sldId id="261" r:id="rId10"/>
    <p:sldId id="262" r:id="rId11"/>
    <p:sldId id="263" r:id="rId12"/>
    <p:sldId id="264" r:id="rId13"/>
    <p:sldId id="267" r:id="rId14"/>
    <p:sldId id="269" r:id="rId15"/>
    <p:sldId id="266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73" d="100"/>
          <a:sy n="73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C41103-97A5-43AF-A333-EE750738D2AF}" type="doc">
      <dgm:prSet loTypeId="urn:microsoft.com/office/officeart/2005/8/layout/cycle5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8A75AD0-28E0-49A0-A3D2-CEB37326DD5F}">
      <dgm:prSet custT="1"/>
      <dgm:spPr/>
      <dgm:t>
        <a:bodyPr/>
        <a:lstStyle/>
        <a:p>
          <a:r>
            <a:rPr lang="en-US" sz="1600" b="1" baseline="0">
              <a:solidFill>
                <a:schemeClr val="accent1"/>
              </a:solidFill>
            </a:rPr>
            <a:t>1 - ASSESSMENT</a:t>
          </a:r>
          <a:r>
            <a:rPr lang="en-US" sz="1000" b="0" baseline="0"/>
            <a:t/>
          </a:r>
          <a:br>
            <a:rPr lang="en-US" sz="1000" b="0" baseline="0"/>
          </a:br>
          <a:r>
            <a:rPr lang="en-US" sz="1000" baseline="0"/>
            <a:t/>
          </a:r>
          <a:br>
            <a:rPr lang="en-US" sz="1000" baseline="0"/>
          </a:br>
          <a:r>
            <a:rPr lang="en-US" sz="1000" baseline="0"/>
            <a:t>Collect and analyze data to identify gender-based constraints and opportunities relevant to program objectives</a:t>
          </a:r>
        </a:p>
      </dgm:t>
    </dgm:pt>
    <dgm:pt modelId="{23D0569B-E5C8-498C-BFE6-CCF7AF0028AD}" type="parTrans" cxnId="{C3DB9A75-B1E6-4C14-BA97-EC50943BFDBA}">
      <dgm:prSet/>
      <dgm:spPr/>
      <dgm:t>
        <a:bodyPr/>
        <a:lstStyle/>
        <a:p>
          <a:endParaRPr lang="en-US"/>
        </a:p>
      </dgm:t>
    </dgm:pt>
    <dgm:pt modelId="{04147ABF-AF45-4DD9-BFD5-87F1D80F07B9}" type="sibTrans" cxnId="{C3DB9A75-B1E6-4C14-BA97-EC50943BFDBA}">
      <dgm:prSet/>
      <dgm:spPr/>
      <dgm:t>
        <a:bodyPr/>
        <a:lstStyle/>
        <a:p>
          <a:endParaRPr lang="en-US"/>
        </a:p>
      </dgm:t>
    </dgm:pt>
    <dgm:pt modelId="{5D88D844-3F39-4B3E-A574-0B914CA847E1}">
      <dgm:prSet custT="1"/>
      <dgm:spPr/>
      <dgm:t>
        <a:bodyPr/>
        <a:lstStyle/>
        <a:p>
          <a:r>
            <a:rPr lang="en-US" sz="1600" b="1" dirty="0">
              <a:solidFill>
                <a:schemeClr val="accent2">
                  <a:lumMod val="75000"/>
                </a:schemeClr>
              </a:solidFill>
            </a:rPr>
            <a:t>2 - PLANNING</a:t>
          </a:r>
          <a:r>
            <a:rPr lang="en-US" sz="1000" b="1" dirty="0"/>
            <a:t/>
          </a:r>
          <a:br>
            <a:rPr lang="en-US" sz="1000" b="1" dirty="0"/>
          </a:br>
          <a:r>
            <a:rPr lang="en-US" sz="1000" dirty="0"/>
            <a:t/>
          </a:r>
          <a:br>
            <a:rPr lang="en-US" sz="1000" dirty="0"/>
          </a:br>
          <a:r>
            <a:rPr lang="en-US" sz="1000" dirty="0"/>
            <a:t>Develop program objectives that strengthen synergy between gender issues and HIV goals; identify participants, clients, and key stakeholders</a:t>
          </a:r>
        </a:p>
      </dgm:t>
    </dgm:pt>
    <dgm:pt modelId="{61B45536-853A-4DA6-9AF3-045B2DB58291}" type="parTrans" cxnId="{8C296E9F-8563-4D51-9AE5-BFFAE79E9C2F}">
      <dgm:prSet/>
      <dgm:spPr/>
      <dgm:t>
        <a:bodyPr/>
        <a:lstStyle/>
        <a:p>
          <a:endParaRPr lang="en-US"/>
        </a:p>
      </dgm:t>
    </dgm:pt>
    <dgm:pt modelId="{4521F958-BAE1-4ACC-A5B0-39E1431AB054}" type="sibTrans" cxnId="{8C296E9F-8563-4D51-9AE5-BFFAE79E9C2F}">
      <dgm:prSet/>
      <dgm:spPr/>
      <dgm:t>
        <a:bodyPr/>
        <a:lstStyle/>
        <a:p>
          <a:endParaRPr lang="en-US"/>
        </a:p>
      </dgm:t>
    </dgm:pt>
    <dgm:pt modelId="{E751F605-41C9-423A-BD4D-1DFAB4ED09B2}">
      <dgm:prSet custT="1"/>
      <dgm:spPr/>
      <dgm:t>
        <a:bodyPr/>
        <a:lstStyle/>
        <a:p>
          <a:r>
            <a:rPr lang="en-US" sz="1400" b="1">
              <a:solidFill>
                <a:schemeClr val="accent4"/>
              </a:solidFill>
            </a:rPr>
            <a:t>3 - </a:t>
          </a:r>
          <a:r>
            <a:rPr lang="en-US" sz="1600" b="1">
              <a:solidFill>
                <a:schemeClr val="accent4"/>
              </a:solidFill>
            </a:rPr>
            <a:t>DESIGN</a:t>
          </a:r>
          <a:r>
            <a:rPr lang="en-US" sz="1000" b="1"/>
            <a:t/>
          </a:r>
          <a:br>
            <a:rPr lang="en-US" sz="1000" b="1"/>
          </a:br>
          <a:r>
            <a:rPr lang="en-US" sz="1000" b="1"/>
            <a:t/>
          </a:r>
          <a:br>
            <a:rPr lang="en-US" sz="1000" b="1"/>
          </a:br>
          <a:r>
            <a:rPr lang="en-US" sz="1000"/>
            <a:t>Identify key program strategies to address gender-based constraints and opportunities</a:t>
          </a:r>
        </a:p>
      </dgm:t>
    </dgm:pt>
    <dgm:pt modelId="{9CAC440F-68E6-4A1B-B6F1-2EC8FF56A8C6}" type="parTrans" cxnId="{0F8C4267-F9B8-4AD3-8F5F-345489A5298A}">
      <dgm:prSet/>
      <dgm:spPr/>
      <dgm:t>
        <a:bodyPr/>
        <a:lstStyle/>
        <a:p>
          <a:endParaRPr lang="en-US"/>
        </a:p>
      </dgm:t>
    </dgm:pt>
    <dgm:pt modelId="{39F196D8-F5BF-411B-9017-0932D1C78DF6}" type="sibTrans" cxnId="{0F8C4267-F9B8-4AD3-8F5F-345489A5298A}">
      <dgm:prSet/>
      <dgm:spPr/>
      <dgm:t>
        <a:bodyPr/>
        <a:lstStyle/>
        <a:p>
          <a:endParaRPr lang="en-US"/>
        </a:p>
      </dgm:t>
    </dgm:pt>
    <dgm:pt modelId="{1C1C451F-5F29-4409-B507-3B7A748B57B6}">
      <dgm:prSet custT="1"/>
      <dgm:spPr/>
      <dgm:t>
        <a:bodyPr/>
        <a:lstStyle/>
        <a:p>
          <a:r>
            <a:rPr lang="en-US" sz="1600" b="1">
              <a:solidFill>
                <a:schemeClr val="accent3"/>
              </a:solidFill>
            </a:rPr>
            <a:t>4- MONITORING</a:t>
          </a:r>
          <a:r>
            <a:rPr lang="en-US" sz="1000" b="1"/>
            <a:t/>
          </a:r>
          <a:br>
            <a:rPr lang="en-US" sz="1000" b="1"/>
          </a:br>
          <a:r>
            <a:rPr lang="en-US" sz="1000"/>
            <a:t/>
          </a:r>
          <a:br>
            <a:rPr lang="en-US" sz="1000"/>
          </a:br>
          <a:r>
            <a:rPr lang="en-US" sz="1000"/>
            <a:t>Develop indicators that measure gender-specific outcomes; monitor implementation and effectiveness in addressing program objectives</a:t>
          </a:r>
        </a:p>
      </dgm:t>
    </dgm:pt>
    <dgm:pt modelId="{8AA34C95-FBF6-49B9-9A9D-27B44AC2F826}" type="parTrans" cxnId="{291FC8C8-2310-4774-881D-714C2E192849}">
      <dgm:prSet/>
      <dgm:spPr/>
      <dgm:t>
        <a:bodyPr/>
        <a:lstStyle/>
        <a:p>
          <a:endParaRPr lang="en-US"/>
        </a:p>
      </dgm:t>
    </dgm:pt>
    <dgm:pt modelId="{92A8334A-01C5-4270-99A7-73DD173C88A0}" type="sibTrans" cxnId="{291FC8C8-2310-4774-881D-714C2E192849}">
      <dgm:prSet/>
      <dgm:spPr/>
      <dgm:t>
        <a:bodyPr/>
        <a:lstStyle/>
        <a:p>
          <a:endParaRPr lang="en-US"/>
        </a:p>
      </dgm:t>
    </dgm:pt>
    <dgm:pt modelId="{C3EFB23F-47EC-4801-9C69-EC50B2C2C7F9}">
      <dgm:prSet custT="1"/>
      <dgm:spPr/>
      <dgm:t>
        <a:bodyPr/>
        <a:lstStyle/>
        <a:p>
          <a:r>
            <a:rPr lang="en-US" sz="1600" b="1">
              <a:solidFill>
                <a:schemeClr val="accent6">
                  <a:lumMod val="75000"/>
                </a:schemeClr>
              </a:solidFill>
            </a:rPr>
            <a:t>5 - EVALUATION</a:t>
          </a:r>
          <a:r>
            <a:rPr lang="en-US" sz="1000" b="1"/>
            <a:t/>
          </a:r>
          <a:br>
            <a:rPr lang="en-US" sz="1000" b="1"/>
          </a:br>
          <a:r>
            <a:rPr lang="en-US" sz="1000" b="1"/>
            <a:t/>
          </a:r>
          <a:br>
            <a:rPr lang="en-US" sz="1000" b="1"/>
          </a:br>
          <a:r>
            <a:rPr lang="en-US" sz="1000"/>
            <a:t>Measure impact of program on health and gender equity outcomes; adjust accordingly to enhance successful strategies</a:t>
          </a:r>
          <a:r>
            <a:rPr lang="en-US" sz="700"/>
            <a:t>.</a:t>
          </a:r>
        </a:p>
      </dgm:t>
    </dgm:pt>
    <dgm:pt modelId="{CFD90F01-DFB0-4138-8B4F-8562E8D193FD}" type="parTrans" cxnId="{C3D2AB92-79D1-4A6E-BEBE-BFD002B592B1}">
      <dgm:prSet/>
      <dgm:spPr/>
      <dgm:t>
        <a:bodyPr/>
        <a:lstStyle/>
        <a:p>
          <a:endParaRPr lang="en-US"/>
        </a:p>
      </dgm:t>
    </dgm:pt>
    <dgm:pt modelId="{A09DA749-A308-44F9-A837-B2ED45310C72}" type="sibTrans" cxnId="{C3D2AB92-79D1-4A6E-BEBE-BFD002B592B1}">
      <dgm:prSet/>
      <dgm:spPr/>
      <dgm:t>
        <a:bodyPr/>
        <a:lstStyle/>
        <a:p>
          <a:endParaRPr lang="en-US"/>
        </a:p>
      </dgm:t>
    </dgm:pt>
    <dgm:pt modelId="{A63C1581-F9C5-40EA-81A1-1BBA89303C93}" type="pres">
      <dgm:prSet presAssocID="{EAC41103-97A5-43AF-A333-EE750738D2A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9E4280-4A8F-4E7D-A1E3-CB05FECB337D}" type="pres">
      <dgm:prSet presAssocID="{B8A75AD0-28E0-49A0-A3D2-CEB37326DD5F}" presName="node" presStyleLbl="node1" presStyleIdx="0" presStyleCnt="5" custScaleX="129039" custScaleY="1074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F390CF-E009-4B2D-9541-A7D2596F2254}" type="pres">
      <dgm:prSet presAssocID="{B8A75AD0-28E0-49A0-A3D2-CEB37326DD5F}" presName="spNode" presStyleCnt="0"/>
      <dgm:spPr/>
    </dgm:pt>
    <dgm:pt modelId="{F95F8A8A-B5BA-4A3B-87B7-4A7C43865A58}" type="pres">
      <dgm:prSet presAssocID="{04147ABF-AF45-4DD9-BFD5-87F1D80F07B9}" presName="sibTrans" presStyleLbl="sibTrans1D1" presStyleIdx="0" presStyleCnt="5"/>
      <dgm:spPr/>
      <dgm:t>
        <a:bodyPr/>
        <a:lstStyle/>
        <a:p>
          <a:endParaRPr lang="en-US"/>
        </a:p>
      </dgm:t>
    </dgm:pt>
    <dgm:pt modelId="{A81B3128-59B4-4DC9-9F4C-49937F7FC162}" type="pres">
      <dgm:prSet presAssocID="{5D88D844-3F39-4B3E-A574-0B914CA847E1}" presName="node" presStyleLbl="node1" presStyleIdx="1" presStyleCnt="5" custScaleX="127130" custScaleY="132606" custRadScaleRad="94280" custRadScaleInc="-21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BEBB82-564D-4C4C-A17D-F9760E2DCE03}" type="pres">
      <dgm:prSet presAssocID="{5D88D844-3F39-4B3E-A574-0B914CA847E1}" presName="spNode" presStyleCnt="0"/>
      <dgm:spPr/>
    </dgm:pt>
    <dgm:pt modelId="{7F16713D-DDD6-428E-96FB-ED06A6147552}" type="pres">
      <dgm:prSet presAssocID="{4521F958-BAE1-4ACC-A5B0-39E1431AB054}" presName="sibTrans" presStyleLbl="sibTrans1D1" presStyleIdx="1" presStyleCnt="5"/>
      <dgm:spPr/>
      <dgm:t>
        <a:bodyPr/>
        <a:lstStyle/>
        <a:p>
          <a:endParaRPr lang="en-US"/>
        </a:p>
      </dgm:t>
    </dgm:pt>
    <dgm:pt modelId="{1E022A54-79D7-420E-88C2-1676623E7D02}" type="pres">
      <dgm:prSet presAssocID="{E751F605-41C9-423A-BD4D-1DFAB4ED09B2}" presName="node" presStyleLbl="node1" presStyleIdx="2" presStyleCnt="5" custScaleX="126493" custScaleY="126316" custRadScaleRad="101828" custRadScaleInc="-58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75F228-0DE0-4976-B400-10D105FDA32D}" type="pres">
      <dgm:prSet presAssocID="{E751F605-41C9-423A-BD4D-1DFAB4ED09B2}" presName="spNode" presStyleCnt="0"/>
      <dgm:spPr/>
    </dgm:pt>
    <dgm:pt modelId="{E9A36280-143D-45BD-B500-B8C0468150D6}" type="pres">
      <dgm:prSet presAssocID="{39F196D8-F5BF-411B-9017-0932D1C78DF6}" presName="sibTrans" presStyleLbl="sibTrans1D1" presStyleIdx="2" presStyleCnt="5"/>
      <dgm:spPr/>
      <dgm:t>
        <a:bodyPr/>
        <a:lstStyle/>
        <a:p>
          <a:endParaRPr lang="en-US"/>
        </a:p>
      </dgm:t>
    </dgm:pt>
    <dgm:pt modelId="{39B18842-BCFB-4729-987B-492D591962F6}" type="pres">
      <dgm:prSet presAssocID="{1C1C451F-5F29-4409-B507-3B7A748B57B6}" presName="node" presStyleLbl="node1" presStyleIdx="3" presStyleCnt="5" custScaleX="137411" custScaleY="1423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F5A652-7A70-46D3-8C19-46B1093E9D11}" type="pres">
      <dgm:prSet presAssocID="{1C1C451F-5F29-4409-B507-3B7A748B57B6}" presName="spNode" presStyleCnt="0"/>
      <dgm:spPr/>
    </dgm:pt>
    <dgm:pt modelId="{AEA5E6B5-DCB0-4ED3-B53B-A75200DBD147}" type="pres">
      <dgm:prSet presAssocID="{92A8334A-01C5-4270-99A7-73DD173C88A0}" presName="sibTrans" presStyleLbl="sibTrans1D1" presStyleIdx="3" presStyleCnt="5"/>
      <dgm:spPr/>
      <dgm:t>
        <a:bodyPr/>
        <a:lstStyle/>
        <a:p>
          <a:endParaRPr lang="en-US"/>
        </a:p>
      </dgm:t>
    </dgm:pt>
    <dgm:pt modelId="{78F57643-7167-4842-9ADD-63CBEDE60655}" type="pres">
      <dgm:prSet presAssocID="{C3EFB23F-47EC-4801-9C69-EC50B2C2C7F9}" presName="node" presStyleLbl="node1" presStyleIdx="4" presStyleCnt="5" custScaleX="123490" custScaleY="1285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25EAAF-E9F2-4030-88B1-7306C1707628}" type="pres">
      <dgm:prSet presAssocID="{C3EFB23F-47EC-4801-9C69-EC50B2C2C7F9}" presName="spNode" presStyleCnt="0"/>
      <dgm:spPr/>
    </dgm:pt>
    <dgm:pt modelId="{26F4FD94-781C-446E-AE23-2D30FCFDAAB7}" type="pres">
      <dgm:prSet presAssocID="{A09DA749-A308-44F9-A837-B2ED45310C72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A703BE5D-BA3E-425A-88E5-27914E3A4E45}" type="presOf" srcId="{B8A75AD0-28E0-49A0-A3D2-CEB37326DD5F}" destId="{5E9E4280-4A8F-4E7D-A1E3-CB05FECB337D}" srcOrd="0" destOrd="0" presId="urn:microsoft.com/office/officeart/2005/8/layout/cycle5"/>
    <dgm:cxn modelId="{BC394DA2-3ECF-45F3-88BD-1B099278733A}" type="presOf" srcId="{4521F958-BAE1-4ACC-A5B0-39E1431AB054}" destId="{7F16713D-DDD6-428E-96FB-ED06A6147552}" srcOrd="0" destOrd="0" presId="urn:microsoft.com/office/officeart/2005/8/layout/cycle5"/>
    <dgm:cxn modelId="{4F150E6D-61C4-4224-83A7-7B8C4DA17A35}" type="presOf" srcId="{5D88D844-3F39-4B3E-A574-0B914CA847E1}" destId="{A81B3128-59B4-4DC9-9F4C-49937F7FC162}" srcOrd="0" destOrd="0" presId="urn:microsoft.com/office/officeart/2005/8/layout/cycle5"/>
    <dgm:cxn modelId="{291FC8C8-2310-4774-881D-714C2E192849}" srcId="{EAC41103-97A5-43AF-A333-EE750738D2AF}" destId="{1C1C451F-5F29-4409-B507-3B7A748B57B6}" srcOrd="3" destOrd="0" parTransId="{8AA34C95-FBF6-49B9-9A9D-27B44AC2F826}" sibTransId="{92A8334A-01C5-4270-99A7-73DD173C88A0}"/>
    <dgm:cxn modelId="{E191EFBB-272E-4567-B2E0-8E158E54D405}" type="presOf" srcId="{1C1C451F-5F29-4409-B507-3B7A748B57B6}" destId="{39B18842-BCFB-4729-987B-492D591962F6}" srcOrd="0" destOrd="0" presId="urn:microsoft.com/office/officeart/2005/8/layout/cycle5"/>
    <dgm:cxn modelId="{ED230CBA-9B06-4341-972B-5A711B5B4562}" type="presOf" srcId="{04147ABF-AF45-4DD9-BFD5-87F1D80F07B9}" destId="{F95F8A8A-B5BA-4A3B-87B7-4A7C43865A58}" srcOrd="0" destOrd="0" presId="urn:microsoft.com/office/officeart/2005/8/layout/cycle5"/>
    <dgm:cxn modelId="{8C296E9F-8563-4D51-9AE5-BFFAE79E9C2F}" srcId="{EAC41103-97A5-43AF-A333-EE750738D2AF}" destId="{5D88D844-3F39-4B3E-A574-0B914CA847E1}" srcOrd="1" destOrd="0" parTransId="{61B45536-853A-4DA6-9AF3-045B2DB58291}" sibTransId="{4521F958-BAE1-4ACC-A5B0-39E1431AB054}"/>
    <dgm:cxn modelId="{DAA8E9F1-994F-4C3E-ACF5-EF0BBD7DD048}" type="presOf" srcId="{C3EFB23F-47EC-4801-9C69-EC50B2C2C7F9}" destId="{78F57643-7167-4842-9ADD-63CBEDE60655}" srcOrd="0" destOrd="0" presId="urn:microsoft.com/office/officeart/2005/8/layout/cycle5"/>
    <dgm:cxn modelId="{7DB7DDBA-E095-4D5F-875C-BAB3605AF0A8}" type="presOf" srcId="{EAC41103-97A5-43AF-A333-EE750738D2AF}" destId="{A63C1581-F9C5-40EA-81A1-1BBA89303C93}" srcOrd="0" destOrd="0" presId="urn:microsoft.com/office/officeart/2005/8/layout/cycle5"/>
    <dgm:cxn modelId="{C3D2AB92-79D1-4A6E-BEBE-BFD002B592B1}" srcId="{EAC41103-97A5-43AF-A333-EE750738D2AF}" destId="{C3EFB23F-47EC-4801-9C69-EC50B2C2C7F9}" srcOrd="4" destOrd="0" parTransId="{CFD90F01-DFB0-4138-8B4F-8562E8D193FD}" sibTransId="{A09DA749-A308-44F9-A837-B2ED45310C72}"/>
    <dgm:cxn modelId="{688970B9-E6F4-443F-AC09-3C1CF6489451}" type="presOf" srcId="{92A8334A-01C5-4270-99A7-73DD173C88A0}" destId="{AEA5E6B5-DCB0-4ED3-B53B-A75200DBD147}" srcOrd="0" destOrd="0" presId="urn:microsoft.com/office/officeart/2005/8/layout/cycle5"/>
    <dgm:cxn modelId="{C3DB9A75-B1E6-4C14-BA97-EC50943BFDBA}" srcId="{EAC41103-97A5-43AF-A333-EE750738D2AF}" destId="{B8A75AD0-28E0-49A0-A3D2-CEB37326DD5F}" srcOrd="0" destOrd="0" parTransId="{23D0569B-E5C8-498C-BFE6-CCF7AF0028AD}" sibTransId="{04147ABF-AF45-4DD9-BFD5-87F1D80F07B9}"/>
    <dgm:cxn modelId="{1332B5D7-F5BC-40F1-A590-C282EE6BEBB7}" type="presOf" srcId="{A09DA749-A308-44F9-A837-B2ED45310C72}" destId="{26F4FD94-781C-446E-AE23-2D30FCFDAAB7}" srcOrd="0" destOrd="0" presId="urn:microsoft.com/office/officeart/2005/8/layout/cycle5"/>
    <dgm:cxn modelId="{2D8F3E0E-DEEF-41C4-8178-DB0F63A72D1E}" type="presOf" srcId="{39F196D8-F5BF-411B-9017-0932D1C78DF6}" destId="{E9A36280-143D-45BD-B500-B8C0468150D6}" srcOrd="0" destOrd="0" presId="urn:microsoft.com/office/officeart/2005/8/layout/cycle5"/>
    <dgm:cxn modelId="{0F8C4267-F9B8-4AD3-8F5F-345489A5298A}" srcId="{EAC41103-97A5-43AF-A333-EE750738D2AF}" destId="{E751F605-41C9-423A-BD4D-1DFAB4ED09B2}" srcOrd="2" destOrd="0" parTransId="{9CAC440F-68E6-4A1B-B6F1-2EC8FF56A8C6}" sibTransId="{39F196D8-F5BF-411B-9017-0932D1C78DF6}"/>
    <dgm:cxn modelId="{8D3B6BA0-00CB-4691-87F6-B7A17B90850A}" type="presOf" srcId="{E751F605-41C9-423A-BD4D-1DFAB4ED09B2}" destId="{1E022A54-79D7-420E-88C2-1676623E7D02}" srcOrd="0" destOrd="0" presId="urn:microsoft.com/office/officeart/2005/8/layout/cycle5"/>
    <dgm:cxn modelId="{F5FF0184-2A07-44F5-8008-3D819AC07184}" type="presParOf" srcId="{A63C1581-F9C5-40EA-81A1-1BBA89303C93}" destId="{5E9E4280-4A8F-4E7D-A1E3-CB05FECB337D}" srcOrd="0" destOrd="0" presId="urn:microsoft.com/office/officeart/2005/8/layout/cycle5"/>
    <dgm:cxn modelId="{E5236AAD-DD23-4F4B-A8F4-AA78F0DD0E81}" type="presParOf" srcId="{A63C1581-F9C5-40EA-81A1-1BBA89303C93}" destId="{90F390CF-E009-4B2D-9541-A7D2596F2254}" srcOrd="1" destOrd="0" presId="urn:microsoft.com/office/officeart/2005/8/layout/cycle5"/>
    <dgm:cxn modelId="{8555FD3C-11AE-4238-BA60-4968627C890E}" type="presParOf" srcId="{A63C1581-F9C5-40EA-81A1-1BBA89303C93}" destId="{F95F8A8A-B5BA-4A3B-87B7-4A7C43865A58}" srcOrd="2" destOrd="0" presId="urn:microsoft.com/office/officeart/2005/8/layout/cycle5"/>
    <dgm:cxn modelId="{0D3E563C-8DA6-436C-B294-BBDE67488360}" type="presParOf" srcId="{A63C1581-F9C5-40EA-81A1-1BBA89303C93}" destId="{A81B3128-59B4-4DC9-9F4C-49937F7FC162}" srcOrd="3" destOrd="0" presId="urn:microsoft.com/office/officeart/2005/8/layout/cycle5"/>
    <dgm:cxn modelId="{87DF2DC1-AFCB-4694-ADC5-5E0E9D678233}" type="presParOf" srcId="{A63C1581-F9C5-40EA-81A1-1BBA89303C93}" destId="{BBBEBB82-564D-4C4C-A17D-F9760E2DCE03}" srcOrd="4" destOrd="0" presId="urn:microsoft.com/office/officeart/2005/8/layout/cycle5"/>
    <dgm:cxn modelId="{A71E7E9D-AEB6-4F85-8DE2-3A75DC88B053}" type="presParOf" srcId="{A63C1581-F9C5-40EA-81A1-1BBA89303C93}" destId="{7F16713D-DDD6-428E-96FB-ED06A6147552}" srcOrd="5" destOrd="0" presId="urn:microsoft.com/office/officeart/2005/8/layout/cycle5"/>
    <dgm:cxn modelId="{8ED90381-8CE0-4EC9-AB53-CFCFF2F7C95F}" type="presParOf" srcId="{A63C1581-F9C5-40EA-81A1-1BBA89303C93}" destId="{1E022A54-79D7-420E-88C2-1676623E7D02}" srcOrd="6" destOrd="0" presId="urn:microsoft.com/office/officeart/2005/8/layout/cycle5"/>
    <dgm:cxn modelId="{7B1567E0-1053-49D7-B4C7-2A2CC7E90EF6}" type="presParOf" srcId="{A63C1581-F9C5-40EA-81A1-1BBA89303C93}" destId="{F175F228-0DE0-4976-B400-10D105FDA32D}" srcOrd="7" destOrd="0" presId="urn:microsoft.com/office/officeart/2005/8/layout/cycle5"/>
    <dgm:cxn modelId="{9F0FE71C-1536-432E-9E0E-369823F0CDAC}" type="presParOf" srcId="{A63C1581-F9C5-40EA-81A1-1BBA89303C93}" destId="{E9A36280-143D-45BD-B500-B8C0468150D6}" srcOrd="8" destOrd="0" presId="urn:microsoft.com/office/officeart/2005/8/layout/cycle5"/>
    <dgm:cxn modelId="{C2D16180-D624-47BC-B889-0D235550E6DA}" type="presParOf" srcId="{A63C1581-F9C5-40EA-81A1-1BBA89303C93}" destId="{39B18842-BCFB-4729-987B-492D591962F6}" srcOrd="9" destOrd="0" presId="urn:microsoft.com/office/officeart/2005/8/layout/cycle5"/>
    <dgm:cxn modelId="{981F654E-51CA-41A5-AC9D-E1CFA5777C4C}" type="presParOf" srcId="{A63C1581-F9C5-40EA-81A1-1BBA89303C93}" destId="{05F5A652-7A70-46D3-8C19-46B1093E9D11}" srcOrd="10" destOrd="0" presId="urn:microsoft.com/office/officeart/2005/8/layout/cycle5"/>
    <dgm:cxn modelId="{88CEAEE3-C0D9-4890-9655-A23159E5B2A2}" type="presParOf" srcId="{A63C1581-F9C5-40EA-81A1-1BBA89303C93}" destId="{AEA5E6B5-DCB0-4ED3-B53B-A75200DBD147}" srcOrd="11" destOrd="0" presId="urn:microsoft.com/office/officeart/2005/8/layout/cycle5"/>
    <dgm:cxn modelId="{1330FBDE-8606-4569-9001-368C4C15E5BE}" type="presParOf" srcId="{A63C1581-F9C5-40EA-81A1-1BBA89303C93}" destId="{78F57643-7167-4842-9ADD-63CBEDE60655}" srcOrd="12" destOrd="0" presId="urn:microsoft.com/office/officeart/2005/8/layout/cycle5"/>
    <dgm:cxn modelId="{638C83B3-FDD7-4B28-BFB0-1B3965F30A56}" type="presParOf" srcId="{A63C1581-F9C5-40EA-81A1-1BBA89303C93}" destId="{5825EAAF-E9F2-4030-88B1-7306C1707628}" srcOrd="13" destOrd="0" presId="urn:microsoft.com/office/officeart/2005/8/layout/cycle5"/>
    <dgm:cxn modelId="{1A486698-F8D8-4A51-BC62-0250023D9F77}" type="presParOf" srcId="{A63C1581-F9C5-40EA-81A1-1BBA89303C93}" destId="{26F4FD94-781C-446E-AE23-2D30FCFDAAB7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9E4280-4A8F-4E7D-A1E3-CB05FECB337D}">
      <dsp:nvSpPr>
        <dsp:cNvPr id="0" name=""/>
        <dsp:cNvSpPr/>
      </dsp:nvSpPr>
      <dsp:spPr>
        <a:xfrm>
          <a:off x="2962853" y="-119966"/>
          <a:ext cx="2647550" cy="143333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baseline="0">
              <a:solidFill>
                <a:schemeClr val="accent1"/>
              </a:solidFill>
            </a:rPr>
            <a:t>1 - ASSESSMENT</a:t>
          </a:r>
          <a:r>
            <a:rPr lang="en-US" sz="1000" b="0" kern="1200" baseline="0"/>
            <a:t/>
          </a:r>
          <a:br>
            <a:rPr lang="en-US" sz="1000" b="0" kern="1200" baseline="0"/>
          </a:br>
          <a:r>
            <a:rPr lang="en-US" sz="1000" kern="1200" baseline="0"/>
            <a:t/>
          </a:r>
          <a:br>
            <a:rPr lang="en-US" sz="1000" kern="1200" baseline="0"/>
          </a:br>
          <a:r>
            <a:rPr lang="en-US" sz="1000" kern="1200" baseline="0"/>
            <a:t>Collect and analyze data to identify gender-based constraints and opportunities relevant to program objectives</a:t>
          </a:r>
        </a:p>
      </dsp:txBody>
      <dsp:txXfrm>
        <a:off x="2962853" y="-119966"/>
        <a:ext cx="2647550" cy="1433336"/>
      </dsp:txXfrm>
    </dsp:sp>
    <dsp:sp modelId="{F95F8A8A-B5BA-4A3B-87B7-4A7C43865A58}">
      <dsp:nvSpPr>
        <dsp:cNvPr id="0" name=""/>
        <dsp:cNvSpPr/>
      </dsp:nvSpPr>
      <dsp:spPr>
        <a:xfrm>
          <a:off x="1220158" y="315878"/>
          <a:ext cx="5331895" cy="5331895"/>
        </a:xfrm>
        <a:custGeom>
          <a:avLst/>
          <a:gdLst/>
          <a:ahLst/>
          <a:cxnLst/>
          <a:rect l="0" t="0" r="0" b="0"/>
          <a:pathLst>
            <a:path>
              <a:moveTo>
                <a:pt x="4513851" y="744352"/>
              </a:moveTo>
              <a:arcTo wR="2665947" hR="2665947" stAng="18832802" swAng="64887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1B3128-59B4-4DC9-9F4C-49937F7FC162}">
      <dsp:nvSpPr>
        <dsp:cNvPr id="0" name=""/>
        <dsp:cNvSpPr/>
      </dsp:nvSpPr>
      <dsp:spPr>
        <a:xfrm>
          <a:off x="5365697" y="1579953"/>
          <a:ext cx="2608382" cy="1768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chemeClr val="accent2">
                  <a:lumMod val="75000"/>
                </a:schemeClr>
              </a:solidFill>
            </a:rPr>
            <a:t>2 - PLANNING</a:t>
          </a:r>
          <a:r>
            <a:rPr lang="en-US" sz="1000" b="1" kern="1200" dirty="0"/>
            <a:t/>
          </a:r>
          <a:br>
            <a:rPr lang="en-US" sz="1000" b="1" kern="1200" dirty="0"/>
          </a:br>
          <a:r>
            <a:rPr lang="en-US" sz="1000" kern="1200" dirty="0"/>
            <a:t/>
          </a:r>
          <a:br>
            <a:rPr lang="en-US" sz="1000" kern="1200" dirty="0"/>
          </a:br>
          <a:r>
            <a:rPr lang="en-US" sz="1000" kern="1200" dirty="0"/>
            <a:t>Develop program objectives that strengthen synergy between gender issues and HIV goals; identify participants, clients, and key stakeholders</a:t>
          </a:r>
        </a:p>
      </dsp:txBody>
      <dsp:txXfrm>
        <a:off x="5365697" y="1579953"/>
        <a:ext cx="2608382" cy="1768478"/>
      </dsp:txXfrm>
    </dsp:sp>
    <dsp:sp modelId="{7F16713D-DDD6-428E-96FB-ED06A6147552}">
      <dsp:nvSpPr>
        <dsp:cNvPr id="0" name=""/>
        <dsp:cNvSpPr/>
      </dsp:nvSpPr>
      <dsp:spPr>
        <a:xfrm>
          <a:off x="1486908" y="1009908"/>
          <a:ext cx="5331895" cy="5331895"/>
        </a:xfrm>
        <a:custGeom>
          <a:avLst/>
          <a:gdLst/>
          <a:ahLst/>
          <a:cxnLst/>
          <a:rect l="0" t="0" r="0" b="0"/>
          <a:pathLst>
            <a:path>
              <a:moveTo>
                <a:pt x="5330665" y="2584968"/>
              </a:moveTo>
              <a:arcTo wR="2665947" hR="2665947" stAng="21495562" swAng="9711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22A54-79D7-420E-88C2-1676623E7D02}">
      <dsp:nvSpPr>
        <dsp:cNvPr id="0" name=""/>
        <dsp:cNvSpPr/>
      </dsp:nvSpPr>
      <dsp:spPr>
        <a:xfrm>
          <a:off x="4637521" y="4577149"/>
          <a:ext cx="2595313" cy="168459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>
              <a:solidFill>
                <a:schemeClr val="accent4"/>
              </a:solidFill>
            </a:rPr>
            <a:t>3 - </a:t>
          </a:r>
          <a:r>
            <a:rPr lang="en-US" sz="1600" b="1" kern="1200">
              <a:solidFill>
                <a:schemeClr val="accent4"/>
              </a:solidFill>
            </a:rPr>
            <a:t>DESIGN</a:t>
          </a:r>
          <a:r>
            <a:rPr lang="en-US" sz="1000" b="1" kern="1200"/>
            <a:t/>
          </a:r>
          <a:br>
            <a:rPr lang="en-US" sz="1000" b="1" kern="1200"/>
          </a:br>
          <a:r>
            <a:rPr lang="en-US" sz="1000" b="1" kern="1200"/>
            <a:t/>
          </a:r>
          <a:br>
            <a:rPr lang="en-US" sz="1000" b="1" kern="1200"/>
          </a:br>
          <a:r>
            <a:rPr lang="en-US" sz="1000" kern="1200"/>
            <a:t>Identify key program strategies to address gender-based constraints and opportunities</a:t>
          </a:r>
        </a:p>
      </dsp:txBody>
      <dsp:txXfrm>
        <a:off x="4637521" y="4577149"/>
        <a:ext cx="2595313" cy="1684593"/>
      </dsp:txXfrm>
    </dsp:sp>
    <dsp:sp modelId="{E9A36280-143D-45BD-B500-B8C0468150D6}">
      <dsp:nvSpPr>
        <dsp:cNvPr id="0" name=""/>
        <dsp:cNvSpPr/>
      </dsp:nvSpPr>
      <dsp:spPr>
        <a:xfrm>
          <a:off x="1876977" y="624339"/>
          <a:ext cx="5331895" cy="5331895"/>
        </a:xfrm>
        <a:custGeom>
          <a:avLst/>
          <a:gdLst/>
          <a:ahLst/>
          <a:cxnLst/>
          <a:rect l="0" t="0" r="0" b="0"/>
          <a:pathLst>
            <a:path>
              <a:moveTo>
                <a:pt x="2658732" y="5331885"/>
              </a:moveTo>
              <a:arcTo wR="2665947" hR="2665947" stAng="5409304" swAng="39493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B18842-BCFB-4729-987B-492D591962F6}">
      <dsp:nvSpPr>
        <dsp:cNvPr id="0" name=""/>
        <dsp:cNvSpPr/>
      </dsp:nvSpPr>
      <dsp:spPr>
        <a:xfrm>
          <a:off x="1309963" y="4470525"/>
          <a:ext cx="2819322" cy="18978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chemeClr val="accent3"/>
              </a:solidFill>
            </a:rPr>
            <a:t>4- MONITORING</a:t>
          </a:r>
          <a:r>
            <a:rPr lang="en-US" sz="1000" b="1" kern="1200"/>
            <a:t/>
          </a:r>
          <a:br>
            <a:rPr lang="en-US" sz="1000" b="1" kern="1200"/>
          </a:br>
          <a:r>
            <a:rPr lang="en-US" sz="1000" kern="1200"/>
            <a:t/>
          </a:r>
          <a:br>
            <a:rPr lang="en-US" sz="1000" kern="1200"/>
          </a:br>
          <a:r>
            <a:rPr lang="en-US" sz="1000" kern="1200"/>
            <a:t>Develop indicators that measure gender-specific outcomes; monitor implementation and effectiveness in addressing program objectives</a:t>
          </a:r>
        </a:p>
      </dsp:txBody>
      <dsp:txXfrm>
        <a:off x="1309963" y="4470525"/>
        <a:ext cx="2819322" cy="1897841"/>
      </dsp:txXfrm>
    </dsp:sp>
    <dsp:sp modelId="{AEA5E6B5-DCB0-4ED3-B53B-A75200DBD147}">
      <dsp:nvSpPr>
        <dsp:cNvPr id="0" name=""/>
        <dsp:cNvSpPr/>
      </dsp:nvSpPr>
      <dsp:spPr>
        <a:xfrm>
          <a:off x="1620681" y="596701"/>
          <a:ext cx="5331895" cy="5331895"/>
        </a:xfrm>
        <a:custGeom>
          <a:avLst/>
          <a:gdLst/>
          <a:ahLst/>
          <a:cxnLst/>
          <a:rect l="0" t="0" r="0" b="0"/>
          <a:pathLst>
            <a:path>
              <a:moveTo>
                <a:pt x="189645" y="3653471"/>
              </a:moveTo>
              <a:arcTo wR="2665947" hR="2665947" stAng="9495503" swAng="94962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F57643-7167-4842-9ADD-63CBEDE60655}">
      <dsp:nvSpPr>
        <dsp:cNvPr id="0" name=""/>
        <dsp:cNvSpPr/>
      </dsp:nvSpPr>
      <dsp:spPr>
        <a:xfrm>
          <a:off x="484312" y="1581739"/>
          <a:ext cx="2533699" cy="171417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chemeClr val="accent6">
                  <a:lumMod val="75000"/>
                </a:schemeClr>
              </a:solidFill>
            </a:rPr>
            <a:t>5 - EVALUATION</a:t>
          </a:r>
          <a:r>
            <a:rPr lang="en-US" sz="1000" b="1" kern="1200"/>
            <a:t/>
          </a:r>
          <a:br>
            <a:rPr lang="en-US" sz="1000" b="1" kern="1200"/>
          </a:br>
          <a:r>
            <a:rPr lang="en-US" sz="1000" b="1" kern="1200"/>
            <a:t/>
          </a:r>
          <a:br>
            <a:rPr lang="en-US" sz="1000" b="1" kern="1200"/>
          </a:br>
          <a:r>
            <a:rPr lang="en-US" sz="1000" kern="1200"/>
            <a:t>Measure impact of program on health and gender equity outcomes; adjust accordingly to enhance successful strategies</a:t>
          </a:r>
          <a:r>
            <a:rPr lang="en-US" sz="700" kern="1200"/>
            <a:t>.</a:t>
          </a:r>
        </a:p>
      </dsp:txBody>
      <dsp:txXfrm>
        <a:off x="484312" y="1581739"/>
        <a:ext cx="2533699" cy="1714173"/>
      </dsp:txXfrm>
    </dsp:sp>
    <dsp:sp modelId="{26F4FD94-781C-446E-AE23-2D30FCFDAAB7}">
      <dsp:nvSpPr>
        <dsp:cNvPr id="0" name=""/>
        <dsp:cNvSpPr/>
      </dsp:nvSpPr>
      <dsp:spPr>
        <a:xfrm>
          <a:off x="1620681" y="596701"/>
          <a:ext cx="5331895" cy="5331895"/>
        </a:xfrm>
        <a:custGeom>
          <a:avLst/>
          <a:gdLst/>
          <a:ahLst/>
          <a:cxnLst/>
          <a:rect l="0" t="0" r="0" b="0"/>
          <a:pathLst>
            <a:path>
              <a:moveTo>
                <a:pt x="725486" y="837864"/>
              </a:moveTo>
              <a:arcTo wR="2665947" hR="2665947" stAng="13397516" swAng="76391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28D7D-8996-4855-9294-D3058E01DE63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AB1B9-F981-4D8E-BED1-0DBBC1BD70D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1E8BE-4B7A-41BF-AF3E-F7B4CFBC48C5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E82C0-DE29-46FB-9E54-252D3C7F2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Slide1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eorge_W._Bush" TargetMode="External"/><Relationship Id="rId2" Type="http://schemas.openxmlformats.org/officeDocument/2006/relationships/hyperlink" Target="http://en.wikipedia.org/wiki/President_of_the_United_Stat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HIV/AID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Opportunities for Resource Mobilization- PEPFAR perspective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Anthonia Aina - HTC/Gender Coordinator</a:t>
            </a:r>
          </a:p>
          <a:p>
            <a:r>
              <a:rPr lang="en-US" dirty="0" smtClean="0"/>
              <a:t>US Centers for Disease Control and Prevention (CDC) Nigeria</a:t>
            </a:r>
          </a:p>
          <a:p>
            <a:r>
              <a:rPr lang="en-US" dirty="0" smtClean="0"/>
              <a:t>Sept 17, 2013</a:t>
            </a:r>
          </a:p>
          <a:p>
            <a:r>
              <a:rPr lang="en-US" dirty="0" smtClean="0"/>
              <a:t>Dakar Senegal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25" name="Slide" r:id="rId3" imgW="4570388" imgH="3427437" progId="PowerPoint.Slide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Increase gender equitable access to income and productive resources including education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Providing </a:t>
            </a:r>
            <a:r>
              <a:rPr lang="en-US" dirty="0"/>
              <a:t>economic opportunities empowers individuals to avoid high risk behaviors, seek and receive health care services, and provide better care for their families. </a:t>
            </a:r>
          </a:p>
          <a:p>
            <a:pPr algn="just"/>
            <a:r>
              <a:rPr lang="en-US" dirty="0"/>
              <a:t>Illustrative </a:t>
            </a:r>
            <a:r>
              <a:rPr lang="en-US" dirty="0" smtClean="0"/>
              <a:t>examples: Programs </a:t>
            </a:r>
            <a:r>
              <a:rPr lang="en-US" dirty="0"/>
              <a:t>to ensure that girls are given equal opportunity to attend school (e.g., support for tuition fees, uniforms &amp; supplies) and/or vocational training (in marketable skills); </a:t>
            </a:r>
          </a:p>
          <a:p>
            <a:pPr lvl="0" algn="just"/>
            <a:r>
              <a:rPr lang="en-US" dirty="0"/>
              <a:t>Working with governments to develop policies that increase women‘s access to economic resources, including credit, markets, land, savings, and social assistance; </a:t>
            </a:r>
          </a:p>
          <a:p>
            <a:pPr lvl="0" algn="just"/>
            <a:r>
              <a:rPr lang="en-US" dirty="0"/>
              <a:t>Programs to provide alternative income generation activities for transgender sex workers.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Provide gender-equitable HIV prevention, care and treatment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000" dirty="0" smtClean="0"/>
              <a:t>Strong </a:t>
            </a:r>
            <a:r>
              <a:rPr lang="en-US" sz="2000" dirty="0"/>
              <a:t>PEPFAR-supported programs promote evidence-based </a:t>
            </a:r>
            <a:r>
              <a:rPr lang="en-US" sz="2000" dirty="0" smtClean="0"/>
              <a:t>and</a:t>
            </a:r>
          </a:p>
          <a:p>
            <a:pPr algn="just">
              <a:buNone/>
            </a:pPr>
            <a:r>
              <a:rPr lang="en-US" sz="2000" dirty="0" smtClean="0"/>
              <a:t>innovative </a:t>
            </a:r>
            <a:r>
              <a:rPr lang="en-US" sz="2000" dirty="0"/>
              <a:t>strategies to ensure that men and women, girls and boys, </a:t>
            </a:r>
            <a:r>
              <a:rPr lang="en-US" sz="2000" dirty="0" smtClean="0"/>
              <a:t>have</a:t>
            </a:r>
          </a:p>
          <a:p>
            <a:pPr algn="just">
              <a:buNone/>
            </a:pPr>
            <a:r>
              <a:rPr lang="en-US" sz="2000" dirty="0" smtClean="0"/>
              <a:t>access </a:t>
            </a:r>
            <a:r>
              <a:rPr lang="en-US" sz="2000" dirty="0"/>
              <a:t>to prevention, care and treatment services. This includes </a:t>
            </a:r>
            <a:r>
              <a:rPr lang="en-US" sz="2000" dirty="0" smtClean="0"/>
              <a:t>tailoring</a:t>
            </a:r>
          </a:p>
          <a:p>
            <a:pPr algn="just">
              <a:buNone/>
            </a:pPr>
            <a:r>
              <a:rPr lang="en-US" sz="2000" dirty="0" smtClean="0"/>
              <a:t>services </a:t>
            </a:r>
            <a:r>
              <a:rPr lang="en-US" sz="2000" dirty="0"/>
              <a:t>to meet the unique needs of various groups, and decrease </a:t>
            </a:r>
            <a:r>
              <a:rPr lang="en-US" sz="2000" dirty="0" smtClean="0"/>
              <a:t>gender</a:t>
            </a:r>
          </a:p>
          <a:p>
            <a:pPr algn="just">
              <a:buNone/>
            </a:pPr>
            <a:r>
              <a:rPr lang="en-US" sz="2000" dirty="0" smtClean="0"/>
              <a:t>related barriers</a:t>
            </a:r>
            <a:r>
              <a:rPr lang="en-US" sz="2000" dirty="0"/>
              <a:t>,</a:t>
            </a:r>
            <a:r>
              <a:rPr lang="en-US" sz="2000" dirty="0" smtClean="0"/>
              <a:t> </a:t>
            </a:r>
            <a:r>
              <a:rPr lang="en-US" sz="2000" dirty="0"/>
              <a:t>taking into account the </a:t>
            </a:r>
            <a:r>
              <a:rPr lang="en-US" sz="2000" dirty="0" smtClean="0"/>
              <a:t>specific </a:t>
            </a:r>
            <a:r>
              <a:rPr lang="en-US" sz="2000" dirty="0"/>
              <a:t>and </a:t>
            </a:r>
            <a:r>
              <a:rPr lang="en-US" sz="2000" dirty="0" smtClean="0"/>
              <a:t>often different reproductive</a:t>
            </a:r>
            <a:endParaRPr lang="en-US" sz="2000" dirty="0"/>
          </a:p>
          <a:p>
            <a:pPr algn="just">
              <a:buNone/>
            </a:pPr>
            <a:r>
              <a:rPr lang="en-US" sz="2000" dirty="0" smtClean="0"/>
              <a:t>health </a:t>
            </a:r>
            <a:r>
              <a:rPr lang="en-US" sz="2000" dirty="0"/>
              <a:t>needs of women and </a:t>
            </a:r>
            <a:r>
              <a:rPr lang="en-US" sz="2000" dirty="0" smtClean="0"/>
              <a:t>girls</a:t>
            </a:r>
            <a:endParaRPr lang="en-US" sz="2000" dirty="0"/>
          </a:p>
          <a:p>
            <a:pPr algn="just"/>
            <a:r>
              <a:rPr lang="en-US" sz="2000" dirty="0"/>
              <a:t>Illustrative </a:t>
            </a:r>
            <a:r>
              <a:rPr lang="en-US" sz="2000" dirty="0" smtClean="0"/>
              <a:t>examples: Programs </a:t>
            </a:r>
            <a:r>
              <a:rPr lang="en-US" sz="2000" dirty="0"/>
              <a:t>that provide male-friendly HIV/AIDS and reproductive health services to encourage men‘s participation in health care (e.g</a:t>
            </a:r>
            <a:r>
              <a:rPr lang="en-US" sz="2000" dirty="0" smtClean="0"/>
              <a:t>. </a:t>
            </a:r>
            <a:r>
              <a:rPr lang="en-US" sz="2000" dirty="0"/>
              <a:t>provide services where men live/gather, include evening and weekend hours if men request) </a:t>
            </a:r>
          </a:p>
          <a:p>
            <a:pPr lvl="0" algn="just"/>
            <a:r>
              <a:rPr lang="en-US" sz="2000" dirty="0"/>
              <a:t>Design and implement targeted interventions to overcome barriers for MSM and transgender populations, such as training of health providers to reduce stigma and discrimination. </a:t>
            </a:r>
          </a:p>
          <a:p>
            <a:pPr lvl="0" algn="just"/>
            <a:r>
              <a:rPr lang="en-US" sz="2000" dirty="0"/>
              <a:t>Programs that integrate HIV/AIDS services into family planning and reproductive health clinics in order to facilitate women‘s access to services at a single location</a:t>
            </a:r>
            <a:r>
              <a:rPr lang="en-US" sz="2000" dirty="0" smtClean="0"/>
              <a:t>.</a:t>
            </a:r>
            <a:r>
              <a:rPr lang="en-US" sz="2000" dirty="0"/>
              <a:t> </a:t>
            </a:r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Meaningful participation of women, girls and marginalized groups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Women</a:t>
            </a:r>
            <a:r>
              <a:rPr lang="en-US" dirty="0"/>
              <a:t>, girls, and other populations who have been marginalized and discriminated against due to prevailing gender norms (e.g</a:t>
            </a:r>
            <a:r>
              <a:rPr lang="en-US" dirty="0" smtClean="0"/>
              <a:t>. </a:t>
            </a:r>
            <a:r>
              <a:rPr lang="en-US" dirty="0"/>
              <a:t>MSM, SW, TG) need to participate in the design, management, monitoring and evaluation of HIV prevention, care and treatment to effectively address their health needs.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order to become agents of their own health and overall empowerment, programs must move beyond viewing them only as end-users and beneficiaries and acknowledge and support their roles as principal actors and decision-makers. </a:t>
            </a:r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Health system strengthening to ensure capacity building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Multiple </a:t>
            </a:r>
            <a:r>
              <a:rPr lang="en-US" dirty="0"/>
              <a:t>organizations including government (national, </a:t>
            </a:r>
            <a:r>
              <a:rPr lang="en-US" dirty="0" smtClean="0"/>
              <a:t>state</a:t>
            </a:r>
          </a:p>
          <a:p>
            <a:pPr>
              <a:buNone/>
            </a:pPr>
            <a:r>
              <a:rPr lang="en-US" dirty="0" smtClean="0"/>
              <a:t>and </a:t>
            </a:r>
            <a:r>
              <a:rPr lang="en-US" dirty="0"/>
              <a:t>district levels), health institutions, and community </a:t>
            </a:r>
            <a:r>
              <a:rPr lang="en-US" dirty="0" smtClean="0"/>
              <a:t>based</a:t>
            </a:r>
          </a:p>
          <a:p>
            <a:pPr>
              <a:buNone/>
            </a:pPr>
            <a:r>
              <a:rPr lang="en-US" dirty="0" smtClean="0"/>
              <a:t>organizations </a:t>
            </a:r>
            <a:r>
              <a:rPr lang="en-US" dirty="0"/>
              <a:t>can play a significant role in implementing </a:t>
            </a:r>
            <a:r>
              <a:rPr lang="en-US" dirty="0" smtClean="0"/>
              <a:t>the</a:t>
            </a:r>
          </a:p>
          <a:p>
            <a:pPr>
              <a:buNone/>
            </a:pPr>
            <a:r>
              <a:rPr lang="en-US" dirty="0" smtClean="0"/>
              <a:t>following  recommendations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Promote pre-service training, in-service training, and mentoring on gender issues for relevant professions (community-based workers, health care personnel including informal health workers) </a:t>
            </a:r>
          </a:p>
          <a:p>
            <a:pPr lvl="0"/>
            <a:r>
              <a:rPr lang="en-US" dirty="0"/>
              <a:t>Support development of civil society organizations through building advocacy, administrative and technical skills to deliver and monitor high quality health and social services.</a:t>
            </a:r>
          </a:p>
          <a:p>
            <a:pPr lvl="0"/>
            <a:r>
              <a:rPr lang="en-US" dirty="0"/>
              <a:t>Training of local law enforcement and members of the judiciary on laws that promote gender equality and </a:t>
            </a:r>
            <a:r>
              <a:rPr lang="en-US" dirty="0" smtClean="0"/>
              <a:t>protect the right of women and girls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Country Ownership &amp; </a:t>
            </a:r>
            <a:r>
              <a:rPr lang="en-US" sz="3600" dirty="0" err="1" smtClean="0"/>
              <a:t>Multisectoral</a:t>
            </a:r>
            <a:r>
              <a:rPr lang="en-US" sz="3600" dirty="0" smtClean="0"/>
              <a:t> Approach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257800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en-US" sz="9600" dirty="0" smtClean="0"/>
              <a:t>It </a:t>
            </a:r>
            <a:r>
              <a:rPr lang="en-US" sz="9600" dirty="0"/>
              <a:t>is imperative to support country ownership through </a:t>
            </a:r>
            <a:r>
              <a:rPr lang="en-US" sz="9600" dirty="0" smtClean="0"/>
              <a:t>close</a:t>
            </a:r>
          </a:p>
          <a:p>
            <a:pPr algn="just">
              <a:buNone/>
            </a:pPr>
            <a:r>
              <a:rPr lang="en-US" sz="9600" dirty="0" smtClean="0"/>
              <a:t>partnership </a:t>
            </a:r>
            <a:r>
              <a:rPr lang="en-US" sz="9600" dirty="0"/>
              <a:t>with national and local governments, civil </a:t>
            </a:r>
            <a:r>
              <a:rPr lang="en-US" sz="9600" dirty="0" smtClean="0"/>
              <a:t>society,</a:t>
            </a:r>
          </a:p>
          <a:p>
            <a:pPr algn="just">
              <a:buNone/>
            </a:pPr>
            <a:r>
              <a:rPr lang="en-US" sz="9600" dirty="0" smtClean="0"/>
              <a:t>UNAIDS </a:t>
            </a:r>
            <a:r>
              <a:rPr lang="en-US" sz="9600" dirty="0"/>
              <a:t>and the UN family, the GFATM, bi-lateral donors, </a:t>
            </a:r>
            <a:r>
              <a:rPr lang="en-US" sz="9600" dirty="0" smtClean="0"/>
              <a:t>the</a:t>
            </a:r>
          </a:p>
          <a:p>
            <a:pPr algn="just">
              <a:buNone/>
            </a:pPr>
            <a:r>
              <a:rPr lang="en-US" sz="9600" dirty="0" smtClean="0"/>
              <a:t>private </a:t>
            </a:r>
            <a:r>
              <a:rPr lang="en-US" sz="9600" dirty="0"/>
              <a:t>sector, and other key </a:t>
            </a:r>
            <a:r>
              <a:rPr lang="en-US" sz="9600" dirty="0" smtClean="0"/>
              <a:t>stakeholders</a:t>
            </a:r>
          </a:p>
          <a:p>
            <a:pPr algn="just">
              <a:buNone/>
            </a:pPr>
            <a:r>
              <a:rPr lang="en-US" sz="9600" dirty="0"/>
              <a:t> R</a:t>
            </a:r>
            <a:r>
              <a:rPr lang="en-US" sz="9600" dirty="0" smtClean="0"/>
              <a:t>ecommendations:</a:t>
            </a:r>
            <a:endParaRPr lang="en-US" sz="6400" dirty="0" smtClean="0"/>
          </a:p>
          <a:p>
            <a:pPr algn="just"/>
            <a:r>
              <a:rPr lang="en-US" sz="9600" dirty="0" smtClean="0"/>
              <a:t>Promote </a:t>
            </a:r>
            <a:r>
              <a:rPr lang="en-US" sz="9600" dirty="0"/>
              <a:t>linkages to programs </a:t>
            </a:r>
            <a:r>
              <a:rPr lang="en-US" sz="9600" dirty="0" smtClean="0"/>
              <a:t>outside the </a:t>
            </a:r>
            <a:r>
              <a:rPr lang="en-US" sz="9600" dirty="0"/>
              <a:t>health sector, </a:t>
            </a:r>
            <a:r>
              <a:rPr lang="en-US" sz="9600" dirty="0" smtClean="0"/>
              <a:t>including </a:t>
            </a:r>
            <a:r>
              <a:rPr lang="en-US" sz="9600" dirty="0"/>
              <a:t>the legal system, education, and food security, </a:t>
            </a:r>
            <a:r>
              <a:rPr lang="en-US" sz="9600" dirty="0" smtClean="0"/>
              <a:t>etc.</a:t>
            </a:r>
          </a:p>
          <a:p>
            <a:pPr algn="just"/>
            <a:r>
              <a:rPr lang="en-US" sz="9600" dirty="0" smtClean="0"/>
              <a:t>Increase </a:t>
            </a:r>
            <a:r>
              <a:rPr lang="en-US" sz="9600" dirty="0"/>
              <a:t>efforts to raise-awareness among families, communities and government decision-makers about the range of determinants influencing the health of men and women, girls and </a:t>
            </a:r>
            <a:r>
              <a:rPr lang="en-US" sz="9600" dirty="0" smtClean="0"/>
              <a:t>boys</a:t>
            </a:r>
            <a:endParaRPr lang="en-US" sz="5600" dirty="0"/>
          </a:p>
          <a:p>
            <a:pPr algn="just"/>
            <a:r>
              <a:rPr lang="en-US" sz="9600" dirty="0" smtClean="0"/>
              <a:t>Address </a:t>
            </a:r>
            <a:r>
              <a:rPr lang="en-US" sz="9600" dirty="0"/>
              <a:t>and respond to harmful practices, including child marriage, forced marriage, FGM, violence against LGBT populations, and “honor” crimes.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Community Engagement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594360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smtClean="0"/>
              <a:t>A </a:t>
            </a:r>
            <a:r>
              <a:rPr lang="en-US" dirty="0"/>
              <a:t>community-based approach allows community members </a:t>
            </a:r>
            <a:r>
              <a:rPr lang="en-US" dirty="0" smtClean="0"/>
              <a:t>to</a:t>
            </a:r>
          </a:p>
          <a:p>
            <a:pPr algn="just">
              <a:buNone/>
            </a:pPr>
            <a:r>
              <a:rPr lang="en-US" dirty="0" smtClean="0"/>
              <a:t>use </a:t>
            </a:r>
            <a:r>
              <a:rPr lang="en-US" dirty="0"/>
              <a:t>their skills and resources to expand the reach of </a:t>
            </a:r>
            <a:r>
              <a:rPr lang="en-US" dirty="0" smtClean="0"/>
              <a:t>health</a:t>
            </a:r>
          </a:p>
          <a:p>
            <a:pPr algn="just">
              <a:buNone/>
            </a:pPr>
            <a:r>
              <a:rPr lang="en-US" dirty="0" smtClean="0"/>
              <a:t>messages </a:t>
            </a:r>
            <a:r>
              <a:rPr lang="en-US" dirty="0"/>
              <a:t>and services through culturally accepted venues.  </a:t>
            </a:r>
            <a:r>
              <a:rPr lang="en-US" dirty="0" smtClean="0"/>
              <a:t>This</a:t>
            </a:r>
          </a:p>
          <a:p>
            <a:pPr algn="just">
              <a:buNone/>
            </a:pPr>
            <a:r>
              <a:rPr lang="en-US" dirty="0" smtClean="0"/>
              <a:t>approach </a:t>
            </a:r>
            <a:r>
              <a:rPr lang="en-US" dirty="0"/>
              <a:t>can help communities work locally to prevent </a:t>
            </a:r>
            <a:r>
              <a:rPr lang="en-US" dirty="0" smtClean="0"/>
              <a:t>and</a:t>
            </a:r>
          </a:p>
          <a:p>
            <a:pPr algn="just">
              <a:buNone/>
            </a:pPr>
            <a:r>
              <a:rPr lang="en-US" dirty="0" smtClean="0"/>
              <a:t>respond </a:t>
            </a:r>
            <a:r>
              <a:rPr lang="en-US" dirty="0"/>
              <a:t>to social and health problems, including </a:t>
            </a:r>
            <a:r>
              <a:rPr lang="en-US" dirty="0" smtClean="0"/>
              <a:t>HIV </a:t>
            </a:r>
            <a:endParaRPr lang="en-US" dirty="0"/>
          </a:p>
          <a:p>
            <a:pPr algn="just">
              <a:buNone/>
            </a:pPr>
            <a:r>
              <a:rPr lang="en-US" dirty="0"/>
              <a:t>R</a:t>
            </a:r>
            <a:r>
              <a:rPr lang="en-US" dirty="0" smtClean="0"/>
              <a:t>ecommendations</a:t>
            </a:r>
            <a:r>
              <a:rPr lang="en-US" dirty="0"/>
              <a:t>:</a:t>
            </a:r>
          </a:p>
          <a:p>
            <a:pPr lvl="0" algn="just"/>
            <a:r>
              <a:rPr lang="en-US" dirty="0"/>
              <a:t>Engage community leaders, role models, and gatekeepers, including religious/tribal leaders, school teachers, mothers-in-law and grandmothers, etc. in PEPFAR gender activities as appropriate.</a:t>
            </a:r>
          </a:p>
          <a:p>
            <a:pPr lvl="0" algn="just"/>
            <a:r>
              <a:rPr lang="en-US" dirty="0"/>
              <a:t>Work with local actors to identify cultural norms and practices that support HIV prevention, treatment and care, as well as gender equality, and to develop actions to reinforce them.</a:t>
            </a:r>
          </a:p>
          <a:p>
            <a:pPr lvl="0" algn="just"/>
            <a:r>
              <a:rPr lang="en-US" dirty="0"/>
              <a:t>Employ community members in the provision of information and services, such as trained peer educators, community-based distributors, and community caregivers.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PEPFAR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President's Emergency Plan For AIDS Relief </a:t>
            </a:r>
            <a:r>
              <a:rPr lang="en-US" sz="2400" dirty="0" smtClean="0"/>
              <a:t>(the </a:t>
            </a:r>
            <a:r>
              <a:rPr lang="en-US" sz="2400" dirty="0" smtClean="0"/>
              <a:t>largest health initiative ever initiated by one country to address a disease)</a:t>
            </a:r>
            <a:endParaRPr lang="en-US" sz="2400" dirty="0" smtClean="0"/>
          </a:p>
          <a:p>
            <a:r>
              <a:rPr lang="en-US" sz="2400" dirty="0" smtClean="0"/>
              <a:t>a </a:t>
            </a:r>
            <a:r>
              <a:rPr lang="en-US" sz="2400" dirty="0" smtClean="0"/>
              <a:t>commitment of $15 billion over five years (2003–2008) from </a:t>
            </a:r>
            <a:r>
              <a:rPr lang="en-US" sz="2400" dirty="0" smtClean="0">
                <a:hlinkClick r:id="rId2" action="ppaction://hlinkfile" tooltip="President of the United States"/>
              </a:rPr>
              <a:t>United States President</a:t>
            </a:r>
            <a:r>
              <a:rPr lang="en-US" sz="2400" dirty="0" smtClean="0"/>
              <a:t> </a:t>
            </a:r>
            <a:r>
              <a:rPr lang="en-US" sz="2400" dirty="0" smtClean="0">
                <a:hlinkClick r:id="rId3" action="ppaction://hlinkfile" tooltip="George W. Bush"/>
              </a:rPr>
              <a:t>George W. Bush</a:t>
            </a:r>
            <a:r>
              <a:rPr lang="en-US" sz="2400" dirty="0" smtClean="0"/>
              <a:t> to fight the global </a:t>
            </a:r>
            <a:r>
              <a:rPr lang="en-US" sz="2400" dirty="0" smtClean="0">
                <a:hlinkClick r:id="rId4" action="ppaction://hlinkfile" tooltip="HIV/AIDS"/>
              </a:rPr>
              <a:t>HIV/AIDS</a:t>
            </a:r>
            <a:r>
              <a:rPr lang="en-US" sz="2400" dirty="0" smtClean="0"/>
              <a:t> </a:t>
            </a:r>
            <a:r>
              <a:rPr lang="en-US" sz="2400" dirty="0" smtClean="0"/>
              <a:t>pandemic</a:t>
            </a:r>
          </a:p>
          <a:p>
            <a:r>
              <a:rPr lang="en-US" sz="2400" dirty="0" smtClean="0"/>
              <a:t>15 resource-limited countries with high HIV/AIDS </a:t>
            </a:r>
            <a:r>
              <a:rPr lang="en-US" sz="2400" dirty="0" smtClean="0"/>
              <a:t>prevalence </a:t>
            </a:r>
            <a:r>
              <a:rPr lang="en-US" sz="2400" dirty="0" smtClean="0"/>
              <a:t>were designated to </a:t>
            </a:r>
            <a:r>
              <a:rPr lang="en-US" sz="2400" dirty="0" smtClean="0"/>
              <a:t>receive</a:t>
            </a:r>
          </a:p>
          <a:p>
            <a:r>
              <a:rPr lang="en-US" sz="2400" dirty="0" smtClean="0"/>
              <a:t>In July 2008, PEPFAR was </a:t>
            </a:r>
            <a:r>
              <a:rPr lang="en-US" sz="2400" dirty="0" smtClean="0"/>
              <a:t>re-authorized to </a:t>
            </a:r>
            <a:r>
              <a:rPr lang="en-US" sz="2400" dirty="0" smtClean="0"/>
              <a:t>$48 billion through 2013, including $39 billion for HIV and the global Fund, $4 billion for TB, and $5 billion for </a:t>
            </a:r>
            <a:r>
              <a:rPr lang="en-US" sz="2400" dirty="0" smtClean="0"/>
              <a:t>malaria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cs typeface="Times New Roman"/>
            </a:endParaRPr>
          </a:p>
          <a:p>
            <a:r>
              <a:rPr lang="en-US" sz="2400" dirty="0" smtClean="0">
                <a:ea typeface="Calibri"/>
                <a:cs typeface="Times New Roman"/>
              </a:rPr>
              <a:t>PEPFAR Gender Program supports </a:t>
            </a:r>
            <a:r>
              <a:rPr lang="en-US" sz="2400" dirty="0" smtClean="0">
                <a:ea typeface="Calibri"/>
                <a:cs typeface="Times New Roman"/>
              </a:rPr>
              <a:t>and build the capacity of </a:t>
            </a:r>
            <a:r>
              <a:rPr lang="en-US" sz="2400" dirty="0" smtClean="0">
                <a:ea typeface="Calibri"/>
                <a:cs typeface="Times New Roman"/>
              </a:rPr>
              <a:t>US Mission Agencies (CDC, USAID and DOD) Implementing </a:t>
            </a:r>
            <a:r>
              <a:rPr lang="en-US" sz="2400" dirty="0" smtClean="0">
                <a:ea typeface="Calibri"/>
                <a:cs typeface="Times New Roman"/>
              </a:rPr>
              <a:t>partners </a:t>
            </a:r>
            <a:r>
              <a:rPr lang="en-US" sz="2400" dirty="0" smtClean="0">
                <a:ea typeface="Calibri"/>
                <a:cs typeface="Times New Roman"/>
              </a:rPr>
              <a:t>to development effective </a:t>
            </a:r>
            <a:r>
              <a:rPr lang="en-US" sz="2400" dirty="0" smtClean="0">
                <a:ea typeface="Calibri"/>
                <a:cs typeface="Times New Roman"/>
              </a:rPr>
              <a:t>plans that implement evidence-based strategies to address gender norms and </a:t>
            </a:r>
            <a:r>
              <a:rPr lang="en-US" sz="2400" dirty="0" smtClean="0">
                <a:ea typeface="Calibri"/>
                <a:cs typeface="Times New Roman"/>
              </a:rPr>
              <a:t>inequities</a:t>
            </a:r>
            <a:endParaRPr lang="en-US" sz="2400" dirty="0" smtClean="0"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>
                <a:solidFill>
                  <a:srgbClr val="365F91"/>
                </a:solidFill>
                <a:ea typeface="Calibri"/>
                <a:cs typeface="Times New Roman"/>
              </a:rPr>
              <a:t> 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Donor Agencies </a:t>
            </a:r>
          </a:p>
          <a:p>
            <a:r>
              <a:rPr lang="en-US" dirty="0" smtClean="0"/>
              <a:t>Multilateral and Bi-lateral Organizations</a:t>
            </a:r>
          </a:p>
          <a:p>
            <a:r>
              <a:rPr lang="en-US" dirty="0" smtClean="0"/>
              <a:t>Governments</a:t>
            </a:r>
          </a:p>
          <a:p>
            <a:r>
              <a:rPr lang="en-US" dirty="0" smtClean="0"/>
              <a:t>NGOs</a:t>
            </a:r>
          </a:p>
          <a:p>
            <a:r>
              <a:rPr lang="en-US" dirty="0" smtClean="0"/>
              <a:t>CBOs</a:t>
            </a:r>
          </a:p>
          <a:p>
            <a:r>
              <a:rPr lang="en-US" dirty="0" smtClean="0"/>
              <a:t>FBOs</a:t>
            </a:r>
          </a:p>
          <a:p>
            <a:r>
              <a:rPr lang="en-US" dirty="0" smtClean="0"/>
              <a:t>Corporate organizations</a:t>
            </a:r>
            <a:r>
              <a:rPr lang="en-US" dirty="0"/>
              <a:t> </a:t>
            </a:r>
            <a:r>
              <a:rPr lang="en-US" dirty="0" smtClean="0"/>
              <a:t>(Banks)</a:t>
            </a:r>
          </a:p>
          <a:p>
            <a:r>
              <a:rPr lang="en-US" dirty="0" smtClean="0"/>
              <a:t>Individuals Philanthropists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879475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Window</a:t>
            </a:r>
            <a:r>
              <a:rPr lang="en-US" dirty="0" smtClean="0"/>
              <a:t> for Resource Utilization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Integration</a:t>
            </a:r>
          </a:p>
          <a:p>
            <a:r>
              <a:rPr lang="en-US" dirty="0" smtClean="0"/>
              <a:t>Collaboration</a:t>
            </a:r>
          </a:p>
          <a:p>
            <a:r>
              <a:rPr lang="en-US" dirty="0" smtClean="0"/>
              <a:t>Synergy Formation</a:t>
            </a:r>
          </a:p>
          <a:p>
            <a:r>
              <a:rPr lang="en-US" dirty="0" smtClean="0"/>
              <a:t>Partnership</a:t>
            </a:r>
          </a:p>
          <a:p>
            <a:r>
              <a:rPr lang="en-US" dirty="0" smtClean="0"/>
              <a:t>Alliance </a:t>
            </a:r>
            <a:r>
              <a:rPr lang="en-US" dirty="0" smtClean="0"/>
              <a:t>Creation</a:t>
            </a:r>
          </a:p>
          <a:p>
            <a:r>
              <a:rPr lang="en-US" dirty="0" smtClean="0"/>
              <a:t>Be Receptive, open</a:t>
            </a:r>
          </a:p>
          <a:p>
            <a:r>
              <a:rPr lang="en-US" dirty="0" smtClean="0"/>
              <a:t>Discussion forum </a:t>
            </a:r>
          </a:p>
          <a:p>
            <a:r>
              <a:rPr lang="en-US" dirty="0" smtClean="0"/>
              <a:t>Be prepared, organized</a:t>
            </a:r>
          </a:p>
          <a:p>
            <a:r>
              <a:rPr lang="en-US" dirty="0" smtClean="0"/>
              <a:t>Hopeful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dirty="0" smtClean="0"/>
              <a:t>   </a:t>
            </a:r>
          </a:p>
          <a:p>
            <a:endParaRPr lang="en-US" sz="8000" b="0" dirty="0" smtClean="0"/>
          </a:p>
          <a:p>
            <a:endParaRPr lang="en-US" sz="8000" b="0" dirty="0"/>
          </a:p>
          <a:p>
            <a:endParaRPr lang="en-US" sz="8000" b="0" dirty="0" smtClean="0"/>
          </a:p>
          <a:p>
            <a:r>
              <a:rPr lang="en-US" sz="9600" dirty="0" smtClean="0"/>
              <a:t>Typical Resources -The 3 “Ms”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8200" y="2209800"/>
            <a:ext cx="4041775" cy="395128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Man – human, manpower, staff</a:t>
            </a:r>
          </a:p>
          <a:p>
            <a:r>
              <a:rPr lang="en-US" dirty="0" smtClean="0"/>
              <a:t>Money – funds, capital </a:t>
            </a:r>
          </a:p>
          <a:p>
            <a:r>
              <a:rPr lang="en-US" dirty="0" smtClean="0"/>
              <a:t>Materials – equipments, machines, instruments, stationeries, </a:t>
            </a:r>
          </a:p>
          <a:p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3886200" y="2514600"/>
            <a:ext cx="762000" cy="762000"/>
          </a:xfrm>
          <a:prstGeom prst="rightArrow">
            <a:avLst>
              <a:gd name="adj1" fmla="val 50000"/>
              <a:gd name="adj2" fmla="val 573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Advocacy-lobbying</a:t>
            </a:r>
            <a:endParaRPr lang="en-US" dirty="0" smtClean="0"/>
          </a:p>
          <a:p>
            <a:r>
              <a:rPr lang="en-US" dirty="0" smtClean="0"/>
              <a:t>Proposal writing </a:t>
            </a:r>
            <a:endParaRPr lang="en-US" dirty="0" smtClean="0"/>
          </a:p>
          <a:p>
            <a:r>
              <a:rPr lang="en-US" dirty="0" smtClean="0"/>
              <a:t>Awareness creation</a:t>
            </a:r>
          </a:p>
          <a:p>
            <a:r>
              <a:rPr lang="en-US" dirty="0" smtClean="0"/>
              <a:t>Meetings</a:t>
            </a:r>
          </a:p>
          <a:p>
            <a:r>
              <a:rPr lang="en-US" dirty="0" smtClean="0"/>
              <a:t>Conferences</a:t>
            </a:r>
          </a:p>
          <a:p>
            <a:r>
              <a:rPr lang="en-US" dirty="0" smtClean="0"/>
              <a:t>Access to FOAs</a:t>
            </a:r>
          </a:p>
          <a:p>
            <a:r>
              <a:rPr lang="en-US" dirty="0" smtClean="0"/>
              <a:t>Grants </a:t>
            </a:r>
          </a:p>
          <a:p>
            <a:r>
              <a:rPr lang="en-US" dirty="0" smtClean="0"/>
              <a:t>Contracts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Integration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PEPFAR country teams </a:t>
            </a:r>
            <a:r>
              <a:rPr lang="en-US" smtClean="0"/>
              <a:t>and </a:t>
            </a:r>
            <a:r>
              <a:rPr lang="en-US" smtClean="0"/>
              <a:t>I</a:t>
            </a:r>
            <a:r>
              <a:rPr lang="en-US" smtClean="0"/>
              <a:t>mplementing </a:t>
            </a:r>
            <a:r>
              <a:rPr lang="en-US" dirty="0" smtClean="0"/>
              <a:t>Partners </a:t>
            </a:r>
            <a:r>
              <a:rPr lang="en-US" dirty="0" smtClean="0"/>
              <a:t>(IP) develop country operational plans (COPs) and design programs that integrate gender throughout the HIV continuum of </a:t>
            </a:r>
            <a:r>
              <a:rPr lang="en-US" dirty="0" smtClean="0"/>
              <a:t>response</a:t>
            </a:r>
          </a:p>
          <a:p>
            <a:r>
              <a:rPr lang="en-US" dirty="0" smtClean="0"/>
              <a:t>Over 150 IPs and subs present in the 36 states and the FCT in a country of 170m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Gender is integrated </a:t>
            </a:r>
            <a:r>
              <a:rPr lang="en-US" dirty="0"/>
              <a:t>into each step of the program </a:t>
            </a:r>
            <a:r>
              <a:rPr lang="en-US" dirty="0" smtClean="0"/>
              <a:t>cycle by IPs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228600" y="2286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>
            <a:noAutofit/>
          </a:bodyPr>
          <a:lstStyle/>
          <a:p>
            <a:r>
              <a:rPr lang="en-US" sz="3200" u="sng" dirty="0" smtClean="0">
                <a:solidFill>
                  <a:schemeClr val="accent1"/>
                </a:solidFill>
              </a:rPr>
              <a:t>Why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 smtClean="0"/>
              <a:t>is integrating gender into HIV programs important?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8674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Gender </a:t>
            </a:r>
            <a:r>
              <a:rPr lang="en-US" dirty="0"/>
              <a:t>norms, relations, and inequities affect health outcomes for </a:t>
            </a:r>
            <a:r>
              <a:rPr lang="en-US" dirty="0" smtClean="0"/>
              <a:t>everyone.</a:t>
            </a:r>
            <a:endParaRPr lang="en-US" dirty="0"/>
          </a:p>
          <a:p>
            <a:pPr lvl="0"/>
            <a:r>
              <a:rPr lang="en-US" dirty="0" smtClean="0"/>
              <a:t>Understanding </a:t>
            </a:r>
            <a:r>
              <a:rPr lang="en-US" dirty="0"/>
              <a:t>the unique needs of men and women, boys and girls, and other gender identities helps identify target populations and dedicate resources where they are most needed. </a:t>
            </a:r>
          </a:p>
          <a:p>
            <a:pPr lvl="0"/>
            <a:r>
              <a:rPr lang="en-US" dirty="0"/>
              <a:t>Ignoring gender-related barriers, such as norms and expectations and gender-based violence can negatively affect service utilization, treatment adherence, and health outcomes for everyone.</a:t>
            </a:r>
          </a:p>
          <a:p>
            <a:pPr lvl="0"/>
            <a:r>
              <a:rPr lang="en-US" dirty="0"/>
              <a:t>Responding to the unique needs of men and boys, women and girls, and other gender identities may improve program outcomes and enhance </a:t>
            </a:r>
            <a:r>
              <a:rPr lang="en-US" dirty="0" smtClean="0"/>
              <a:t>sustainability</a:t>
            </a:r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u="sng" dirty="0">
                <a:solidFill>
                  <a:schemeClr val="accent1"/>
                </a:solidFill>
              </a:rPr>
              <a:t>What</a:t>
            </a:r>
            <a:r>
              <a:rPr lang="en-US" sz="3600" dirty="0">
                <a:solidFill>
                  <a:schemeClr val="accent1"/>
                </a:solidFill>
              </a:rPr>
              <a:t> </a:t>
            </a:r>
            <a:r>
              <a:rPr lang="en-US" sz="3600" dirty="0"/>
              <a:t>does it mean to integrate gender into HIV prevention, care, and treatment?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Integrating gender into HIV programs </a:t>
            </a:r>
            <a:r>
              <a:rPr lang="en-US" dirty="0" smtClean="0"/>
              <a:t>means</a:t>
            </a:r>
          </a:p>
          <a:p>
            <a:pPr>
              <a:buNone/>
            </a:pPr>
            <a:r>
              <a:rPr lang="en-US" dirty="0" smtClean="0"/>
              <a:t>responding </a:t>
            </a:r>
            <a:r>
              <a:rPr lang="en-US" dirty="0"/>
              <a:t>to the unique needs (?) of men </a:t>
            </a:r>
            <a:r>
              <a:rPr lang="en-US" dirty="0" smtClean="0"/>
              <a:t>and</a:t>
            </a:r>
          </a:p>
          <a:p>
            <a:pPr>
              <a:buNone/>
            </a:pPr>
            <a:r>
              <a:rPr lang="en-US" dirty="0" smtClean="0"/>
              <a:t>women</a:t>
            </a:r>
            <a:r>
              <a:rPr lang="en-US" dirty="0"/>
              <a:t>, boys and girls, and other gender </a:t>
            </a:r>
            <a:r>
              <a:rPr lang="en-US" dirty="0" smtClean="0"/>
              <a:t>identities</a:t>
            </a:r>
          </a:p>
          <a:p>
            <a:pPr>
              <a:buNone/>
            </a:pPr>
            <a:r>
              <a:rPr lang="en-US" dirty="0" smtClean="0"/>
              <a:t>so </a:t>
            </a:r>
            <a:r>
              <a:rPr lang="en-US" dirty="0"/>
              <a:t>they are equally able to:</a:t>
            </a:r>
          </a:p>
          <a:p>
            <a:pPr lvl="0"/>
            <a:r>
              <a:rPr lang="en-US" dirty="0"/>
              <a:t>access and utilize HIV prevention, care and treatment services initiate and practice healthy behaviors; and</a:t>
            </a:r>
          </a:p>
          <a:p>
            <a:pPr lvl="0"/>
            <a:r>
              <a:rPr lang="en-US" dirty="0"/>
              <a:t>improve their health outcomes </a:t>
            </a:r>
          </a:p>
          <a:p>
            <a:pPr lvl="0"/>
            <a:r>
              <a:rPr lang="en-US" dirty="0"/>
              <a:t>live lives free from violence, stigma and discrimination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1061</Words>
  <Application>Microsoft Office PowerPoint</Application>
  <PresentationFormat>On-screen Show (4:3)</PresentationFormat>
  <Paragraphs>118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Slide</vt:lpstr>
      <vt:lpstr>Opportunities for Resource Mobilization- PEPFAR perspective </vt:lpstr>
      <vt:lpstr>PEPFAR</vt:lpstr>
      <vt:lpstr>Sources of Resources</vt:lpstr>
      <vt:lpstr>Opportunities</vt:lpstr>
      <vt:lpstr>How?</vt:lpstr>
      <vt:lpstr>Integration </vt:lpstr>
      <vt:lpstr>Slide 7</vt:lpstr>
      <vt:lpstr>Why is integrating gender into HIV programs important? </vt:lpstr>
      <vt:lpstr>What does it mean to integrate gender into HIV prevention, care, and treatment?</vt:lpstr>
      <vt:lpstr>Slide 10</vt:lpstr>
      <vt:lpstr>Increase gender equitable access to income and productive resources including education</vt:lpstr>
      <vt:lpstr>Provide gender-equitable HIV prevention, care and treatment</vt:lpstr>
      <vt:lpstr>Meaningful participation of women, girls and marginalized groups </vt:lpstr>
      <vt:lpstr>Health system strengthening to ensure capacity building </vt:lpstr>
      <vt:lpstr>Country Ownership &amp; Multisectoral Approach </vt:lpstr>
      <vt:lpstr>Community Engagement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opportunities for Resource Mobilization </dc:title>
  <dc:creator>AinaA</dc:creator>
  <cp:lastModifiedBy>AinaA</cp:lastModifiedBy>
  <cp:revision>28</cp:revision>
  <dcterms:created xsi:type="dcterms:W3CDTF">2013-09-16T22:00:07Z</dcterms:created>
  <dcterms:modified xsi:type="dcterms:W3CDTF">2013-09-17T07:13:33Z</dcterms:modified>
</cp:coreProperties>
</file>