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notesSlides/notesSlide8.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diagrams/colors3.xml" ContentType="application/vnd.openxmlformats-officedocument.drawingml.diagramColors+xml"/>
  <Override PartName="/ppt/notesSlides/notesSlide5.xml" ContentType="application/vnd.openxmlformats-officedocument.presentationml.notesSlide+xml"/>
  <Override PartName="/ppt/diagrams/colors4.xml" ContentType="application/vnd.openxmlformats-officedocument.drawingml.diagramColors+xml"/>
  <Override PartName="/docProps/core.xml" ContentType="application/vnd.openxmlformats-package.core-properties+xml"/>
  <Override PartName="/ppt/diagrams/drawing4.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2.xml" ContentType="application/vnd.openxmlformats-officedocument.drawingml.diagramColors+xml"/>
  <Override PartName="/ppt/notesSlides/notesSlide3.xml" ContentType="application/vnd.openxmlformats-officedocument.presentationml.notesSlid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60" r:id="rId3"/>
    <p:sldId id="277" r:id="rId4"/>
    <p:sldId id="263" r:id="rId5"/>
    <p:sldId id="265" r:id="rId6"/>
    <p:sldId id="266" r:id="rId7"/>
    <p:sldId id="269" r:id="rId8"/>
    <p:sldId id="264" r:id="rId9"/>
    <p:sldId id="267" r:id="rId10"/>
    <p:sldId id="276" r:id="rId11"/>
    <p:sldId id="278" r:id="rId12"/>
    <p:sldId id="279" r:id="rId13"/>
    <p:sldId id="280" r:id="rId14"/>
    <p:sldId id="281" r:id="rId15"/>
    <p:sldId id="282" r:id="rId16"/>
    <p:sldId id="261" r:id="rId17"/>
    <p:sldId id="271" r:id="rId18"/>
    <p:sldId id="274" r:id="rId19"/>
    <p:sldId id="270" r:id="rId20"/>
    <p:sldId id="275" r:id="rId21"/>
    <p:sldId id="273" r:id="rId22"/>
    <p:sldId id="258" r:id="rId23"/>
    <p:sldId id="259" r:id="rId24"/>
    <p:sldId id="262" r:id="rId25"/>
    <p:sldId id="257"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595F3D-1672-46DE-B4ED-1F42ADC19362}"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18FD4EC6-1CB3-4DF9-8858-54B185C33566}">
      <dgm:prSet phldrT="[Text]" custT="1"/>
      <dgm:spPr/>
      <dgm:t>
        <a:bodyPr/>
        <a:lstStyle/>
        <a:p>
          <a:r>
            <a:rPr lang="en-US" sz="1600" dirty="0" smtClean="0"/>
            <a:t>Leads to dependence on male partners, incl. on survival sex</a:t>
          </a:r>
          <a:endParaRPr lang="en-US" sz="1600" dirty="0"/>
        </a:p>
      </dgm:t>
    </dgm:pt>
    <dgm:pt modelId="{41B34DBF-9C93-4C24-B91C-E24FEEB38E4A}" type="parTrans" cxnId="{80D2B791-3420-4911-9811-70F4046D79A9}">
      <dgm:prSet/>
      <dgm:spPr/>
      <dgm:t>
        <a:bodyPr/>
        <a:lstStyle/>
        <a:p>
          <a:endParaRPr lang="en-US"/>
        </a:p>
      </dgm:t>
    </dgm:pt>
    <dgm:pt modelId="{1B4306E2-CA94-4CF2-86EF-E05BF6CE99DF}" type="sibTrans" cxnId="{80D2B791-3420-4911-9811-70F4046D79A9}">
      <dgm:prSet/>
      <dgm:spPr/>
      <dgm:t>
        <a:bodyPr/>
        <a:lstStyle/>
        <a:p>
          <a:endParaRPr lang="en-US"/>
        </a:p>
      </dgm:t>
    </dgm:pt>
    <dgm:pt modelId="{A996A38C-1F1E-4F3D-BB44-997483FEFC0A}">
      <dgm:prSet phldrT="[Text]" custT="1"/>
      <dgm:spPr/>
      <dgm:t>
        <a:bodyPr/>
        <a:lstStyle/>
        <a:p>
          <a:r>
            <a:rPr lang="en-US" sz="1600" dirty="0" smtClean="0"/>
            <a:t>Gender inequality  &amp; lower status marginalizes women’s negotiating role  in having unprotected sex </a:t>
          </a:r>
          <a:endParaRPr lang="en-US" sz="1600" dirty="0"/>
        </a:p>
      </dgm:t>
    </dgm:pt>
    <dgm:pt modelId="{5271EC20-5916-406E-A937-284BAAD0962A}" type="parTrans" cxnId="{759A33B3-B868-4531-BAB9-6E9052C669B5}">
      <dgm:prSet/>
      <dgm:spPr/>
      <dgm:t>
        <a:bodyPr/>
        <a:lstStyle/>
        <a:p>
          <a:endParaRPr lang="en-US"/>
        </a:p>
      </dgm:t>
    </dgm:pt>
    <dgm:pt modelId="{0F4E3938-A1D2-4438-9893-42A6010C4ACA}" type="sibTrans" cxnId="{759A33B3-B868-4531-BAB9-6E9052C669B5}">
      <dgm:prSet/>
      <dgm:spPr/>
      <dgm:t>
        <a:bodyPr/>
        <a:lstStyle/>
        <a:p>
          <a:endParaRPr lang="en-US"/>
        </a:p>
      </dgm:t>
    </dgm:pt>
    <dgm:pt modelId="{092B5D1A-CE9B-4ACB-8BCB-BAB61B3AFFAF}">
      <dgm:prSet phldrT="[Text]" custT="1"/>
      <dgm:spPr/>
      <dgm:t>
        <a:bodyPr/>
        <a:lstStyle/>
        <a:p>
          <a:r>
            <a:rPr lang="en-US" sz="1600" dirty="0" smtClean="0"/>
            <a:t>HIV infections puts women at further risk  - children born are particularly vulnerable </a:t>
          </a:r>
          <a:endParaRPr lang="en-US" sz="1600" dirty="0"/>
        </a:p>
      </dgm:t>
    </dgm:pt>
    <dgm:pt modelId="{FD18C944-BA85-46ED-B9C9-284C5AB4BD2B}" type="parTrans" cxnId="{66038819-A2D1-4C3F-A7F9-3B99AE853133}">
      <dgm:prSet/>
      <dgm:spPr/>
      <dgm:t>
        <a:bodyPr/>
        <a:lstStyle/>
        <a:p>
          <a:endParaRPr lang="en-US"/>
        </a:p>
      </dgm:t>
    </dgm:pt>
    <dgm:pt modelId="{3283E721-11BE-490A-93F8-F78B31DC7B54}" type="sibTrans" cxnId="{66038819-A2D1-4C3F-A7F9-3B99AE853133}">
      <dgm:prSet/>
      <dgm:spPr/>
      <dgm:t>
        <a:bodyPr/>
        <a:lstStyle/>
        <a:p>
          <a:endParaRPr lang="en-US"/>
        </a:p>
      </dgm:t>
    </dgm:pt>
    <dgm:pt modelId="{BCA30392-BBA6-44C0-B5B3-D693AA9B6977}">
      <dgm:prSet phldrT="[Text]" custT="1"/>
      <dgm:spPr/>
      <dgm:t>
        <a:bodyPr/>
        <a:lstStyle/>
        <a:p>
          <a:r>
            <a:rPr lang="en-US" sz="1600" dirty="0" smtClean="0"/>
            <a:t>Low/lack of access to quality &amp; safe SRH and HIV services  &amp; low awareness further exacerbates stigma &amp; </a:t>
          </a:r>
          <a:r>
            <a:rPr lang="en-US" sz="1600" dirty="0" err="1" smtClean="0"/>
            <a:t>vulnerabilty</a:t>
          </a:r>
          <a:r>
            <a:rPr lang="en-US" sz="1600" dirty="0" smtClean="0"/>
            <a:t> </a:t>
          </a:r>
          <a:endParaRPr lang="en-US" sz="1600" dirty="0"/>
        </a:p>
      </dgm:t>
    </dgm:pt>
    <dgm:pt modelId="{7B4EF405-93C6-4D47-BAD7-42004FF2DC1A}" type="parTrans" cxnId="{68168423-2188-4E9E-B18A-C638DDE9B2F6}">
      <dgm:prSet/>
      <dgm:spPr/>
      <dgm:t>
        <a:bodyPr/>
        <a:lstStyle/>
        <a:p>
          <a:endParaRPr lang="en-US"/>
        </a:p>
      </dgm:t>
    </dgm:pt>
    <dgm:pt modelId="{A29704AE-1D47-4299-9927-891E4751A3C5}" type="sibTrans" cxnId="{68168423-2188-4E9E-B18A-C638DDE9B2F6}">
      <dgm:prSet/>
      <dgm:spPr/>
      <dgm:t>
        <a:bodyPr/>
        <a:lstStyle/>
        <a:p>
          <a:endParaRPr lang="en-US"/>
        </a:p>
      </dgm:t>
    </dgm:pt>
    <dgm:pt modelId="{C559A433-C657-4E60-B0DB-37E842C8E38D}">
      <dgm:prSet phldrT="[Text]" custT="1"/>
      <dgm:spPr/>
      <dgm:t>
        <a:bodyPr/>
        <a:lstStyle/>
        <a:p>
          <a:endParaRPr lang="en-US" sz="1600" dirty="0" smtClean="0"/>
        </a:p>
        <a:p>
          <a:endParaRPr lang="en-US" sz="1600" dirty="0" smtClean="0"/>
        </a:p>
        <a:p>
          <a:r>
            <a:rPr lang="en-US" sz="1600" dirty="0" smtClean="0"/>
            <a:t>Limited opportunities due to lack of access to education &amp; discrimination </a:t>
          </a:r>
          <a:endParaRPr lang="en-US" sz="1600" dirty="0"/>
        </a:p>
      </dgm:t>
    </dgm:pt>
    <dgm:pt modelId="{E030BF12-C9CC-45F9-B818-7DDFF6AFFC15}" type="parTrans" cxnId="{10E2F523-6FC5-4F6D-9BB7-750035B3D731}">
      <dgm:prSet/>
      <dgm:spPr/>
      <dgm:t>
        <a:bodyPr/>
        <a:lstStyle/>
        <a:p>
          <a:endParaRPr lang="en-US"/>
        </a:p>
      </dgm:t>
    </dgm:pt>
    <dgm:pt modelId="{67FA80ED-906E-48D0-B4B3-B6F449C29379}" type="sibTrans" cxnId="{10E2F523-6FC5-4F6D-9BB7-750035B3D731}">
      <dgm:prSet/>
      <dgm:spPr/>
      <dgm:t>
        <a:bodyPr/>
        <a:lstStyle/>
        <a:p>
          <a:endParaRPr lang="en-US"/>
        </a:p>
      </dgm:t>
    </dgm:pt>
    <dgm:pt modelId="{F42DB6B2-F649-4916-BBC9-6283BACF4CEA}" type="pres">
      <dgm:prSet presAssocID="{09595F3D-1672-46DE-B4ED-1F42ADC19362}" presName="cycle" presStyleCnt="0">
        <dgm:presLayoutVars>
          <dgm:dir/>
          <dgm:resizeHandles val="exact"/>
        </dgm:presLayoutVars>
      </dgm:prSet>
      <dgm:spPr/>
      <dgm:t>
        <a:bodyPr/>
        <a:lstStyle/>
        <a:p>
          <a:endParaRPr lang="en-US"/>
        </a:p>
      </dgm:t>
    </dgm:pt>
    <dgm:pt modelId="{8D43FD60-E3DA-4FFA-8C4A-D9245DAB28BA}" type="pres">
      <dgm:prSet presAssocID="{18FD4EC6-1CB3-4DF9-8858-54B185C33566}" presName="dummy" presStyleCnt="0"/>
      <dgm:spPr/>
    </dgm:pt>
    <dgm:pt modelId="{9BCE51FC-72BF-480A-92DC-BF5AC6B3C279}" type="pres">
      <dgm:prSet presAssocID="{18FD4EC6-1CB3-4DF9-8858-54B185C33566}" presName="node" presStyleLbl="revTx" presStyleIdx="0" presStyleCnt="5">
        <dgm:presLayoutVars>
          <dgm:bulletEnabled val="1"/>
        </dgm:presLayoutVars>
      </dgm:prSet>
      <dgm:spPr/>
      <dgm:t>
        <a:bodyPr/>
        <a:lstStyle/>
        <a:p>
          <a:endParaRPr lang="en-US"/>
        </a:p>
      </dgm:t>
    </dgm:pt>
    <dgm:pt modelId="{DE24181A-365F-4A6B-85A2-F28F3C7C99EF}" type="pres">
      <dgm:prSet presAssocID="{1B4306E2-CA94-4CF2-86EF-E05BF6CE99DF}" presName="sibTrans" presStyleLbl="node1" presStyleIdx="0" presStyleCnt="5" custLinFactNeighborX="2469" custLinFactNeighborY="-7925"/>
      <dgm:spPr/>
      <dgm:t>
        <a:bodyPr/>
        <a:lstStyle/>
        <a:p>
          <a:endParaRPr lang="en-US"/>
        </a:p>
      </dgm:t>
    </dgm:pt>
    <dgm:pt modelId="{6EFAD902-928C-4B77-968C-884A7C8502B9}" type="pres">
      <dgm:prSet presAssocID="{A996A38C-1F1E-4F3D-BB44-997483FEFC0A}" presName="dummy" presStyleCnt="0"/>
      <dgm:spPr/>
    </dgm:pt>
    <dgm:pt modelId="{57D41458-E3DD-4F23-B536-AE9E72EC188C}" type="pres">
      <dgm:prSet presAssocID="{A996A38C-1F1E-4F3D-BB44-997483FEFC0A}" presName="node" presStyleLbl="revTx" presStyleIdx="1" presStyleCnt="5">
        <dgm:presLayoutVars>
          <dgm:bulletEnabled val="1"/>
        </dgm:presLayoutVars>
      </dgm:prSet>
      <dgm:spPr/>
      <dgm:t>
        <a:bodyPr/>
        <a:lstStyle/>
        <a:p>
          <a:endParaRPr lang="en-US"/>
        </a:p>
      </dgm:t>
    </dgm:pt>
    <dgm:pt modelId="{DE721D55-78F4-4FCF-A344-1DA5157BAEC5}" type="pres">
      <dgm:prSet presAssocID="{0F4E3938-A1D2-4438-9893-42A6010C4ACA}" presName="sibTrans" presStyleLbl="node1" presStyleIdx="1" presStyleCnt="5" custLinFactNeighborX="-700" custLinFactNeighborY="4749"/>
      <dgm:spPr/>
      <dgm:t>
        <a:bodyPr/>
        <a:lstStyle/>
        <a:p>
          <a:endParaRPr lang="en-US"/>
        </a:p>
      </dgm:t>
    </dgm:pt>
    <dgm:pt modelId="{01602690-9FC4-4CEB-A9F6-E78B82D0C0BA}" type="pres">
      <dgm:prSet presAssocID="{092B5D1A-CE9B-4ACB-8BCB-BAB61B3AFFAF}" presName="dummy" presStyleCnt="0"/>
      <dgm:spPr/>
    </dgm:pt>
    <dgm:pt modelId="{4DB18902-2207-4E2B-B660-F2ABD36F8139}" type="pres">
      <dgm:prSet presAssocID="{092B5D1A-CE9B-4ACB-8BCB-BAB61B3AFFAF}" presName="node" presStyleLbl="revTx" presStyleIdx="2" presStyleCnt="5" custScaleX="107001" custScaleY="137502">
        <dgm:presLayoutVars>
          <dgm:bulletEnabled val="1"/>
        </dgm:presLayoutVars>
      </dgm:prSet>
      <dgm:spPr/>
      <dgm:t>
        <a:bodyPr/>
        <a:lstStyle/>
        <a:p>
          <a:endParaRPr lang="en-US"/>
        </a:p>
      </dgm:t>
    </dgm:pt>
    <dgm:pt modelId="{DEECA80E-5ED9-441F-82B1-8B547BB2D620}" type="pres">
      <dgm:prSet presAssocID="{3283E721-11BE-490A-93F8-F78B31DC7B54}" presName="sibTrans" presStyleLbl="node1" presStyleIdx="2" presStyleCnt="5" custLinFactNeighborX="-7436" custLinFactNeighborY="7447"/>
      <dgm:spPr/>
      <dgm:t>
        <a:bodyPr/>
        <a:lstStyle/>
        <a:p>
          <a:endParaRPr lang="en-US"/>
        </a:p>
      </dgm:t>
    </dgm:pt>
    <dgm:pt modelId="{0333E1B6-D01B-43A7-B1A6-7D6915E00929}" type="pres">
      <dgm:prSet presAssocID="{BCA30392-BBA6-44C0-B5B3-D693AA9B6977}" presName="dummy" presStyleCnt="0"/>
      <dgm:spPr/>
    </dgm:pt>
    <dgm:pt modelId="{4AFCE658-CDDB-4277-AE12-421FB2EB57E3}" type="pres">
      <dgm:prSet presAssocID="{BCA30392-BBA6-44C0-B5B3-D693AA9B6977}" presName="node" presStyleLbl="revTx" presStyleIdx="3" presStyleCnt="5" custScaleX="99193" custScaleY="138359" custRadScaleRad="96687" custRadScaleInc="-2663">
        <dgm:presLayoutVars>
          <dgm:bulletEnabled val="1"/>
        </dgm:presLayoutVars>
      </dgm:prSet>
      <dgm:spPr/>
      <dgm:t>
        <a:bodyPr/>
        <a:lstStyle/>
        <a:p>
          <a:endParaRPr lang="en-US"/>
        </a:p>
      </dgm:t>
    </dgm:pt>
    <dgm:pt modelId="{9E8F8AE9-83A4-4C63-9546-2C10B37A68A5}" type="pres">
      <dgm:prSet presAssocID="{A29704AE-1D47-4299-9927-891E4751A3C5}" presName="sibTrans" presStyleLbl="node1" presStyleIdx="3" presStyleCnt="5" custLinFactNeighborX="-8621" custLinFactNeighborY="-7011"/>
      <dgm:spPr/>
      <dgm:t>
        <a:bodyPr/>
        <a:lstStyle/>
        <a:p>
          <a:endParaRPr lang="en-US"/>
        </a:p>
      </dgm:t>
    </dgm:pt>
    <dgm:pt modelId="{BF34B075-BD3B-44CC-B8D8-92A3196A93E7}" type="pres">
      <dgm:prSet presAssocID="{C559A433-C657-4E60-B0DB-37E842C8E38D}" presName="dummy" presStyleCnt="0"/>
      <dgm:spPr/>
    </dgm:pt>
    <dgm:pt modelId="{3734B90D-3545-4734-A302-D09A5CC2531D}" type="pres">
      <dgm:prSet presAssocID="{C559A433-C657-4E60-B0DB-37E842C8E38D}" presName="node" presStyleLbl="revTx" presStyleIdx="4" presStyleCnt="5" custScaleX="113412" custScaleY="93976">
        <dgm:presLayoutVars>
          <dgm:bulletEnabled val="1"/>
        </dgm:presLayoutVars>
      </dgm:prSet>
      <dgm:spPr/>
      <dgm:t>
        <a:bodyPr/>
        <a:lstStyle/>
        <a:p>
          <a:endParaRPr lang="en-US"/>
        </a:p>
      </dgm:t>
    </dgm:pt>
    <dgm:pt modelId="{12400D34-96E9-485A-9084-A8110E919737}" type="pres">
      <dgm:prSet presAssocID="{67FA80ED-906E-48D0-B4B3-B6F449C29379}" presName="sibTrans" presStyleLbl="node1" presStyleIdx="4" presStyleCnt="5"/>
      <dgm:spPr/>
      <dgm:t>
        <a:bodyPr/>
        <a:lstStyle/>
        <a:p>
          <a:endParaRPr lang="en-US"/>
        </a:p>
      </dgm:t>
    </dgm:pt>
  </dgm:ptLst>
  <dgm:cxnLst>
    <dgm:cxn modelId="{759A33B3-B868-4531-BAB9-6E9052C669B5}" srcId="{09595F3D-1672-46DE-B4ED-1F42ADC19362}" destId="{A996A38C-1F1E-4F3D-BB44-997483FEFC0A}" srcOrd="1" destOrd="0" parTransId="{5271EC20-5916-406E-A937-284BAAD0962A}" sibTransId="{0F4E3938-A1D2-4438-9893-42A6010C4ACA}"/>
    <dgm:cxn modelId="{10E2F523-6FC5-4F6D-9BB7-750035B3D731}" srcId="{09595F3D-1672-46DE-B4ED-1F42ADC19362}" destId="{C559A433-C657-4E60-B0DB-37E842C8E38D}" srcOrd="4" destOrd="0" parTransId="{E030BF12-C9CC-45F9-B818-7DDFF6AFFC15}" sibTransId="{67FA80ED-906E-48D0-B4B3-B6F449C29379}"/>
    <dgm:cxn modelId="{B47C3F2C-28D2-4836-BAF3-5835054C34D2}" type="presOf" srcId="{0F4E3938-A1D2-4438-9893-42A6010C4ACA}" destId="{DE721D55-78F4-4FCF-A344-1DA5157BAEC5}" srcOrd="0" destOrd="0" presId="urn:microsoft.com/office/officeart/2005/8/layout/cycle1"/>
    <dgm:cxn modelId="{3DAEAF35-7114-41C5-ACD8-FBD87425EE27}" type="presOf" srcId="{A29704AE-1D47-4299-9927-891E4751A3C5}" destId="{9E8F8AE9-83A4-4C63-9546-2C10B37A68A5}" srcOrd="0" destOrd="0" presId="urn:microsoft.com/office/officeart/2005/8/layout/cycle1"/>
    <dgm:cxn modelId="{2222B1C9-29AE-4F4C-8D16-30AE09DB1177}" type="presOf" srcId="{A996A38C-1F1E-4F3D-BB44-997483FEFC0A}" destId="{57D41458-E3DD-4F23-B536-AE9E72EC188C}" srcOrd="0" destOrd="0" presId="urn:microsoft.com/office/officeart/2005/8/layout/cycle1"/>
    <dgm:cxn modelId="{68168423-2188-4E9E-B18A-C638DDE9B2F6}" srcId="{09595F3D-1672-46DE-B4ED-1F42ADC19362}" destId="{BCA30392-BBA6-44C0-B5B3-D693AA9B6977}" srcOrd="3" destOrd="0" parTransId="{7B4EF405-93C6-4D47-BAD7-42004FF2DC1A}" sibTransId="{A29704AE-1D47-4299-9927-891E4751A3C5}"/>
    <dgm:cxn modelId="{80D2B791-3420-4911-9811-70F4046D79A9}" srcId="{09595F3D-1672-46DE-B4ED-1F42ADC19362}" destId="{18FD4EC6-1CB3-4DF9-8858-54B185C33566}" srcOrd="0" destOrd="0" parTransId="{41B34DBF-9C93-4C24-B91C-E24FEEB38E4A}" sibTransId="{1B4306E2-CA94-4CF2-86EF-E05BF6CE99DF}"/>
    <dgm:cxn modelId="{B2FBC3B0-A006-4AF5-A2AD-718DE8436B2C}" type="presOf" srcId="{092B5D1A-CE9B-4ACB-8BCB-BAB61B3AFFAF}" destId="{4DB18902-2207-4E2B-B660-F2ABD36F8139}" srcOrd="0" destOrd="0" presId="urn:microsoft.com/office/officeart/2005/8/layout/cycle1"/>
    <dgm:cxn modelId="{3830EEBE-AA38-4B64-A326-162D5F4B150F}" type="presOf" srcId="{09595F3D-1672-46DE-B4ED-1F42ADC19362}" destId="{F42DB6B2-F649-4916-BBC9-6283BACF4CEA}" srcOrd="0" destOrd="0" presId="urn:microsoft.com/office/officeart/2005/8/layout/cycle1"/>
    <dgm:cxn modelId="{DED4B1ED-A906-478C-B2C1-5DE9B951C5A7}" type="presOf" srcId="{1B4306E2-CA94-4CF2-86EF-E05BF6CE99DF}" destId="{DE24181A-365F-4A6B-85A2-F28F3C7C99EF}" srcOrd="0" destOrd="0" presId="urn:microsoft.com/office/officeart/2005/8/layout/cycle1"/>
    <dgm:cxn modelId="{8F1E4AEC-4064-4F03-8550-14C01F71AB51}" type="presOf" srcId="{67FA80ED-906E-48D0-B4B3-B6F449C29379}" destId="{12400D34-96E9-485A-9084-A8110E919737}" srcOrd="0" destOrd="0" presId="urn:microsoft.com/office/officeart/2005/8/layout/cycle1"/>
    <dgm:cxn modelId="{8EBDD070-EE67-41A9-AFF4-E54559387667}" type="presOf" srcId="{C559A433-C657-4E60-B0DB-37E842C8E38D}" destId="{3734B90D-3545-4734-A302-D09A5CC2531D}" srcOrd="0" destOrd="0" presId="urn:microsoft.com/office/officeart/2005/8/layout/cycle1"/>
    <dgm:cxn modelId="{0F168B64-88B0-457F-A001-55E80C122FA6}" type="presOf" srcId="{18FD4EC6-1CB3-4DF9-8858-54B185C33566}" destId="{9BCE51FC-72BF-480A-92DC-BF5AC6B3C279}" srcOrd="0" destOrd="0" presId="urn:microsoft.com/office/officeart/2005/8/layout/cycle1"/>
    <dgm:cxn modelId="{49D88863-9B5D-4FD3-B779-0DDFBF768D7B}" type="presOf" srcId="{BCA30392-BBA6-44C0-B5B3-D693AA9B6977}" destId="{4AFCE658-CDDB-4277-AE12-421FB2EB57E3}" srcOrd="0" destOrd="0" presId="urn:microsoft.com/office/officeart/2005/8/layout/cycle1"/>
    <dgm:cxn modelId="{66038819-A2D1-4C3F-A7F9-3B99AE853133}" srcId="{09595F3D-1672-46DE-B4ED-1F42ADC19362}" destId="{092B5D1A-CE9B-4ACB-8BCB-BAB61B3AFFAF}" srcOrd="2" destOrd="0" parTransId="{FD18C944-BA85-46ED-B9C9-284C5AB4BD2B}" sibTransId="{3283E721-11BE-490A-93F8-F78B31DC7B54}"/>
    <dgm:cxn modelId="{F2D1D82C-3EA4-42F3-A60F-6F22F83A0C1C}" type="presOf" srcId="{3283E721-11BE-490A-93F8-F78B31DC7B54}" destId="{DEECA80E-5ED9-441F-82B1-8B547BB2D620}" srcOrd="0" destOrd="0" presId="urn:microsoft.com/office/officeart/2005/8/layout/cycle1"/>
    <dgm:cxn modelId="{2DC0B4B9-A45C-46C6-BD5A-2CDF8FC86189}" type="presParOf" srcId="{F42DB6B2-F649-4916-BBC9-6283BACF4CEA}" destId="{8D43FD60-E3DA-4FFA-8C4A-D9245DAB28BA}" srcOrd="0" destOrd="0" presId="urn:microsoft.com/office/officeart/2005/8/layout/cycle1"/>
    <dgm:cxn modelId="{5A9C9FC4-0A11-42C9-A43A-D985F67498B0}" type="presParOf" srcId="{F42DB6B2-F649-4916-BBC9-6283BACF4CEA}" destId="{9BCE51FC-72BF-480A-92DC-BF5AC6B3C279}" srcOrd="1" destOrd="0" presId="urn:microsoft.com/office/officeart/2005/8/layout/cycle1"/>
    <dgm:cxn modelId="{A64F3717-0577-4C89-9445-14E2FEDECA93}" type="presParOf" srcId="{F42DB6B2-F649-4916-BBC9-6283BACF4CEA}" destId="{DE24181A-365F-4A6B-85A2-F28F3C7C99EF}" srcOrd="2" destOrd="0" presId="urn:microsoft.com/office/officeart/2005/8/layout/cycle1"/>
    <dgm:cxn modelId="{262F5F13-8AF8-40F6-B398-3899B250B1E7}" type="presParOf" srcId="{F42DB6B2-F649-4916-BBC9-6283BACF4CEA}" destId="{6EFAD902-928C-4B77-968C-884A7C8502B9}" srcOrd="3" destOrd="0" presId="urn:microsoft.com/office/officeart/2005/8/layout/cycle1"/>
    <dgm:cxn modelId="{515200DA-303A-4D9D-B404-29CD6FD60829}" type="presParOf" srcId="{F42DB6B2-F649-4916-BBC9-6283BACF4CEA}" destId="{57D41458-E3DD-4F23-B536-AE9E72EC188C}" srcOrd="4" destOrd="0" presId="urn:microsoft.com/office/officeart/2005/8/layout/cycle1"/>
    <dgm:cxn modelId="{ADE4372B-4B67-4A97-AD97-46ADF31011F7}" type="presParOf" srcId="{F42DB6B2-F649-4916-BBC9-6283BACF4CEA}" destId="{DE721D55-78F4-4FCF-A344-1DA5157BAEC5}" srcOrd="5" destOrd="0" presId="urn:microsoft.com/office/officeart/2005/8/layout/cycle1"/>
    <dgm:cxn modelId="{84D14A46-22CE-49D3-A916-0D26638AD465}" type="presParOf" srcId="{F42DB6B2-F649-4916-BBC9-6283BACF4CEA}" destId="{01602690-9FC4-4CEB-A9F6-E78B82D0C0BA}" srcOrd="6" destOrd="0" presId="urn:microsoft.com/office/officeart/2005/8/layout/cycle1"/>
    <dgm:cxn modelId="{079C1DAD-C500-44EC-9D74-F344ED7F5F05}" type="presParOf" srcId="{F42DB6B2-F649-4916-BBC9-6283BACF4CEA}" destId="{4DB18902-2207-4E2B-B660-F2ABD36F8139}" srcOrd="7" destOrd="0" presId="urn:microsoft.com/office/officeart/2005/8/layout/cycle1"/>
    <dgm:cxn modelId="{67DCD27C-CA8A-4898-834C-82F47F25C32B}" type="presParOf" srcId="{F42DB6B2-F649-4916-BBC9-6283BACF4CEA}" destId="{DEECA80E-5ED9-441F-82B1-8B547BB2D620}" srcOrd="8" destOrd="0" presId="urn:microsoft.com/office/officeart/2005/8/layout/cycle1"/>
    <dgm:cxn modelId="{7DF3D3AD-4715-4F79-A90F-EB244BA6DDB6}" type="presParOf" srcId="{F42DB6B2-F649-4916-BBC9-6283BACF4CEA}" destId="{0333E1B6-D01B-43A7-B1A6-7D6915E00929}" srcOrd="9" destOrd="0" presId="urn:microsoft.com/office/officeart/2005/8/layout/cycle1"/>
    <dgm:cxn modelId="{6EA50AC4-AA1D-41C8-8E65-372495844494}" type="presParOf" srcId="{F42DB6B2-F649-4916-BBC9-6283BACF4CEA}" destId="{4AFCE658-CDDB-4277-AE12-421FB2EB57E3}" srcOrd="10" destOrd="0" presId="urn:microsoft.com/office/officeart/2005/8/layout/cycle1"/>
    <dgm:cxn modelId="{94530174-5678-433E-AAB0-36E4B6AFA3D3}" type="presParOf" srcId="{F42DB6B2-F649-4916-BBC9-6283BACF4CEA}" destId="{9E8F8AE9-83A4-4C63-9546-2C10B37A68A5}" srcOrd="11" destOrd="0" presId="urn:microsoft.com/office/officeart/2005/8/layout/cycle1"/>
    <dgm:cxn modelId="{FE2A10E5-78E8-415E-9F11-C8ECF58802EC}" type="presParOf" srcId="{F42DB6B2-F649-4916-BBC9-6283BACF4CEA}" destId="{BF34B075-BD3B-44CC-B8D8-92A3196A93E7}" srcOrd="12" destOrd="0" presId="urn:microsoft.com/office/officeart/2005/8/layout/cycle1"/>
    <dgm:cxn modelId="{169D9747-AEC1-4324-9E57-8B221C973C24}" type="presParOf" srcId="{F42DB6B2-F649-4916-BBC9-6283BACF4CEA}" destId="{3734B90D-3545-4734-A302-D09A5CC2531D}" srcOrd="13" destOrd="0" presId="urn:microsoft.com/office/officeart/2005/8/layout/cycle1"/>
    <dgm:cxn modelId="{EE0BF139-33E3-4BA1-8A14-EB770EA85420}" type="presParOf" srcId="{F42DB6B2-F649-4916-BBC9-6283BACF4CEA}" destId="{12400D34-96E9-485A-9084-A8110E919737}" srcOrd="14" destOrd="0" presId="urn:microsoft.com/office/officeart/2005/8/layout/cycle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7CB2AF-180C-40DE-9061-3FE671EE72C7}" type="doc">
      <dgm:prSet loTypeId="urn:microsoft.com/office/officeart/2005/8/layout/venn1" loCatId="relationship" qsTypeId="urn:microsoft.com/office/officeart/2005/8/quickstyle/simple1" qsCatId="simple" csTypeId="urn:microsoft.com/office/officeart/2005/8/colors/accent1_2" csCatId="accent1" phldr="1"/>
      <dgm:spPr/>
    </dgm:pt>
    <dgm:pt modelId="{0C01FEDA-2A35-44AA-B276-B0D0D19C31B7}">
      <dgm:prSet phldrT="[Text]" custT="1"/>
      <dgm:spPr/>
      <dgm:t>
        <a:bodyPr/>
        <a:lstStyle/>
        <a:p>
          <a:r>
            <a:rPr lang="en-US" sz="1400" b="1" dirty="0" smtClean="0"/>
            <a:t>Community Level:</a:t>
          </a:r>
        </a:p>
        <a:p>
          <a:r>
            <a:rPr lang="en-US" sz="1400" b="0" dirty="0" smtClean="0"/>
            <a:t>* Lack of social sanction for violence</a:t>
          </a:r>
        </a:p>
        <a:p>
          <a:r>
            <a:rPr lang="en-US" sz="1400" b="0" dirty="0" smtClean="0"/>
            <a:t>* Acceptability of  wife beating </a:t>
          </a:r>
        </a:p>
        <a:p>
          <a:r>
            <a:rPr lang="en-US" sz="1400" b="0" dirty="0" smtClean="0"/>
            <a:t>* Norms supporting male authority as form of control</a:t>
          </a:r>
        </a:p>
        <a:p>
          <a:r>
            <a:rPr lang="en-US" sz="1400" b="0" dirty="0" smtClean="0"/>
            <a:t>* Norms of family privacy </a:t>
          </a:r>
          <a:endParaRPr lang="en-US" sz="1400" b="0" dirty="0"/>
        </a:p>
      </dgm:t>
    </dgm:pt>
    <dgm:pt modelId="{5D01AEB4-9999-4277-B6AE-72DA5D6F51BE}" type="parTrans" cxnId="{8738A2AE-1379-425F-A1E0-BEE5414C5F0A}">
      <dgm:prSet/>
      <dgm:spPr/>
      <dgm:t>
        <a:bodyPr/>
        <a:lstStyle/>
        <a:p>
          <a:endParaRPr lang="en-US"/>
        </a:p>
      </dgm:t>
    </dgm:pt>
    <dgm:pt modelId="{019D3880-6E6E-4907-97BF-E642898485FE}" type="sibTrans" cxnId="{8738A2AE-1379-425F-A1E0-BEE5414C5F0A}">
      <dgm:prSet/>
      <dgm:spPr/>
      <dgm:t>
        <a:bodyPr/>
        <a:lstStyle/>
        <a:p>
          <a:endParaRPr lang="en-US"/>
        </a:p>
      </dgm:t>
    </dgm:pt>
    <dgm:pt modelId="{C2FDE32D-9CB0-42D8-A8D0-F3F5F28A15A0}">
      <dgm:prSet phldrT="[Text]" custT="1"/>
      <dgm:spPr/>
      <dgm:t>
        <a:bodyPr/>
        <a:lstStyle/>
        <a:p>
          <a:r>
            <a:rPr lang="en-US" sz="1400" b="1" dirty="0" smtClean="0"/>
            <a:t>Broader Societal Level:</a:t>
          </a:r>
        </a:p>
        <a:p>
          <a:endParaRPr lang="en-US" sz="1400" b="0" dirty="0" smtClean="0"/>
        </a:p>
        <a:p>
          <a:r>
            <a:rPr lang="en-US" sz="1400" b="0" dirty="0" smtClean="0"/>
            <a:t>* Lack of eco rights/entitlements for women, incl. to paid employment </a:t>
          </a:r>
        </a:p>
        <a:p>
          <a:r>
            <a:rPr lang="en-US" sz="1400" b="0" dirty="0" smtClean="0"/>
            <a:t>* Discriminatory family laws</a:t>
          </a:r>
        </a:p>
        <a:p>
          <a:r>
            <a:rPr lang="en-US" sz="1400" b="0" dirty="0" smtClean="0"/>
            <a:t>* Inequality in access to education and other rights</a:t>
          </a:r>
        </a:p>
        <a:p>
          <a:r>
            <a:rPr lang="en-US" sz="1400" b="0" dirty="0" smtClean="0"/>
            <a:t>* Much emphasis on “family honor</a:t>
          </a:r>
          <a:r>
            <a:rPr lang="en-US" sz="1400" b="1" dirty="0" smtClean="0"/>
            <a:t>”</a:t>
          </a:r>
          <a:endParaRPr lang="en-US" sz="1400" b="1" dirty="0"/>
        </a:p>
      </dgm:t>
    </dgm:pt>
    <dgm:pt modelId="{94676668-C0B9-4A9F-B915-6592683B8BBB}" type="parTrans" cxnId="{782380C4-3425-4B21-BC4E-F025FD376354}">
      <dgm:prSet/>
      <dgm:spPr/>
      <dgm:t>
        <a:bodyPr/>
        <a:lstStyle/>
        <a:p>
          <a:endParaRPr lang="en-US"/>
        </a:p>
      </dgm:t>
    </dgm:pt>
    <dgm:pt modelId="{7E290C5F-8710-46FD-80B1-071667F7C6BB}" type="sibTrans" cxnId="{782380C4-3425-4B21-BC4E-F025FD376354}">
      <dgm:prSet/>
      <dgm:spPr/>
      <dgm:t>
        <a:bodyPr/>
        <a:lstStyle/>
        <a:p>
          <a:endParaRPr lang="en-US"/>
        </a:p>
      </dgm:t>
    </dgm:pt>
    <dgm:pt modelId="{AF2C5D57-F0FB-434C-8276-4BF11751D05E}">
      <dgm:prSet phldrT="[Text]" custT="1"/>
      <dgm:spPr/>
      <dgm:t>
        <a:bodyPr/>
        <a:lstStyle/>
        <a:p>
          <a:r>
            <a:rPr lang="en-US" sz="1400" b="1" dirty="0" smtClean="0"/>
            <a:t>Individual and Relationships:</a:t>
          </a:r>
        </a:p>
        <a:p>
          <a:r>
            <a:rPr lang="en-US" sz="1400" dirty="0" smtClean="0"/>
            <a:t>* Childhood abuse, growing up in a violence household</a:t>
          </a:r>
        </a:p>
        <a:p>
          <a:r>
            <a:rPr lang="en-US" sz="1400" dirty="0" smtClean="0"/>
            <a:t>* Alcohol  and drugs abuse</a:t>
          </a:r>
        </a:p>
        <a:p>
          <a:r>
            <a:rPr lang="en-US" sz="1400" dirty="0" smtClean="0"/>
            <a:t>* Acceptance of violence</a:t>
          </a:r>
        </a:p>
        <a:p>
          <a:r>
            <a:rPr lang="en-US" sz="1400" dirty="0" smtClean="0"/>
            <a:t>* Less than secondary education for women  </a:t>
          </a:r>
          <a:endParaRPr lang="en-US" sz="1400" dirty="0"/>
        </a:p>
      </dgm:t>
    </dgm:pt>
    <dgm:pt modelId="{3E5C5304-7C45-4BBC-8F72-03A8B6D6B663}" type="parTrans" cxnId="{436CAD96-2A0F-4EB4-8D61-DF4151B1ABA4}">
      <dgm:prSet/>
      <dgm:spPr/>
      <dgm:t>
        <a:bodyPr/>
        <a:lstStyle/>
        <a:p>
          <a:endParaRPr lang="en-US"/>
        </a:p>
      </dgm:t>
    </dgm:pt>
    <dgm:pt modelId="{002E4F6B-3E94-4D37-8C8B-D0EB660BE5AF}" type="sibTrans" cxnId="{436CAD96-2A0F-4EB4-8D61-DF4151B1ABA4}">
      <dgm:prSet/>
      <dgm:spPr/>
      <dgm:t>
        <a:bodyPr/>
        <a:lstStyle/>
        <a:p>
          <a:endParaRPr lang="en-US"/>
        </a:p>
      </dgm:t>
    </dgm:pt>
    <dgm:pt modelId="{FA5BA849-0EF1-48B3-94B7-7F53D6C2ADEC}" type="pres">
      <dgm:prSet presAssocID="{D47CB2AF-180C-40DE-9061-3FE671EE72C7}" presName="compositeShape" presStyleCnt="0">
        <dgm:presLayoutVars>
          <dgm:chMax val="7"/>
          <dgm:dir/>
          <dgm:resizeHandles val="exact"/>
        </dgm:presLayoutVars>
      </dgm:prSet>
      <dgm:spPr/>
    </dgm:pt>
    <dgm:pt modelId="{01EB450C-FD79-42C8-A69A-861DDD28B0EB}" type="pres">
      <dgm:prSet presAssocID="{0C01FEDA-2A35-44AA-B276-B0D0D19C31B7}" presName="circ1" presStyleLbl="vennNode1" presStyleIdx="0" presStyleCnt="3" custScaleX="146379" custScaleY="105797" custLinFactNeighborX="-2011" custLinFactNeighborY="-3331"/>
      <dgm:spPr/>
      <dgm:t>
        <a:bodyPr/>
        <a:lstStyle/>
        <a:p>
          <a:endParaRPr lang="en-US"/>
        </a:p>
      </dgm:t>
    </dgm:pt>
    <dgm:pt modelId="{E851A838-C26C-4AA7-9E01-8C3334B7ECA8}" type="pres">
      <dgm:prSet presAssocID="{0C01FEDA-2A35-44AA-B276-B0D0D19C31B7}" presName="circ1Tx" presStyleLbl="revTx" presStyleIdx="0" presStyleCnt="0">
        <dgm:presLayoutVars>
          <dgm:chMax val="0"/>
          <dgm:chPref val="0"/>
          <dgm:bulletEnabled val="1"/>
        </dgm:presLayoutVars>
      </dgm:prSet>
      <dgm:spPr/>
      <dgm:t>
        <a:bodyPr/>
        <a:lstStyle/>
        <a:p>
          <a:endParaRPr lang="en-US"/>
        </a:p>
      </dgm:t>
    </dgm:pt>
    <dgm:pt modelId="{374A31B3-8FC1-40A4-A943-24E6BC2E90A2}" type="pres">
      <dgm:prSet presAssocID="{C2FDE32D-9CB0-42D8-A8D0-F3F5F28A15A0}" presName="circ2" presStyleLbl="vennNode1" presStyleIdx="1" presStyleCnt="3" custScaleX="161747" custScaleY="98431"/>
      <dgm:spPr/>
      <dgm:t>
        <a:bodyPr/>
        <a:lstStyle/>
        <a:p>
          <a:endParaRPr lang="en-US"/>
        </a:p>
      </dgm:t>
    </dgm:pt>
    <dgm:pt modelId="{EC2D80FD-7566-41BD-A089-FF42BE77C163}" type="pres">
      <dgm:prSet presAssocID="{C2FDE32D-9CB0-42D8-A8D0-F3F5F28A15A0}" presName="circ2Tx" presStyleLbl="revTx" presStyleIdx="0" presStyleCnt="0">
        <dgm:presLayoutVars>
          <dgm:chMax val="0"/>
          <dgm:chPref val="0"/>
          <dgm:bulletEnabled val="1"/>
        </dgm:presLayoutVars>
      </dgm:prSet>
      <dgm:spPr/>
      <dgm:t>
        <a:bodyPr/>
        <a:lstStyle/>
        <a:p>
          <a:endParaRPr lang="en-US"/>
        </a:p>
      </dgm:t>
    </dgm:pt>
    <dgm:pt modelId="{5353E74A-8C3C-469B-B23A-0EFACBC07A6B}" type="pres">
      <dgm:prSet presAssocID="{AF2C5D57-F0FB-434C-8276-4BF11751D05E}" presName="circ3" presStyleLbl="vennNode1" presStyleIdx="2" presStyleCnt="3" custScaleX="149496" custScaleY="100213" custLinFactNeighborX="-36617" custLinFactNeighborY="2942"/>
      <dgm:spPr/>
      <dgm:t>
        <a:bodyPr/>
        <a:lstStyle/>
        <a:p>
          <a:endParaRPr lang="en-US"/>
        </a:p>
      </dgm:t>
    </dgm:pt>
    <dgm:pt modelId="{5D6B76EB-6A4F-41C0-9172-93AB3AB68196}" type="pres">
      <dgm:prSet presAssocID="{AF2C5D57-F0FB-434C-8276-4BF11751D05E}" presName="circ3Tx" presStyleLbl="revTx" presStyleIdx="0" presStyleCnt="0">
        <dgm:presLayoutVars>
          <dgm:chMax val="0"/>
          <dgm:chPref val="0"/>
          <dgm:bulletEnabled val="1"/>
        </dgm:presLayoutVars>
      </dgm:prSet>
      <dgm:spPr/>
      <dgm:t>
        <a:bodyPr/>
        <a:lstStyle/>
        <a:p>
          <a:endParaRPr lang="en-US"/>
        </a:p>
      </dgm:t>
    </dgm:pt>
  </dgm:ptLst>
  <dgm:cxnLst>
    <dgm:cxn modelId="{436CAD96-2A0F-4EB4-8D61-DF4151B1ABA4}" srcId="{D47CB2AF-180C-40DE-9061-3FE671EE72C7}" destId="{AF2C5D57-F0FB-434C-8276-4BF11751D05E}" srcOrd="2" destOrd="0" parTransId="{3E5C5304-7C45-4BBC-8F72-03A8B6D6B663}" sibTransId="{002E4F6B-3E94-4D37-8C8B-D0EB660BE5AF}"/>
    <dgm:cxn modelId="{8738A2AE-1379-425F-A1E0-BEE5414C5F0A}" srcId="{D47CB2AF-180C-40DE-9061-3FE671EE72C7}" destId="{0C01FEDA-2A35-44AA-B276-B0D0D19C31B7}" srcOrd="0" destOrd="0" parTransId="{5D01AEB4-9999-4277-B6AE-72DA5D6F51BE}" sibTransId="{019D3880-6E6E-4907-97BF-E642898485FE}"/>
    <dgm:cxn modelId="{E661E61D-0BF8-4894-9E53-478CBD0DA6E6}" type="presOf" srcId="{C2FDE32D-9CB0-42D8-A8D0-F3F5F28A15A0}" destId="{EC2D80FD-7566-41BD-A089-FF42BE77C163}" srcOrd="1" destOrd="0" presId="urn:microsoft.com/office/officeart/2005/8/layout/venn1"/>
    <dgm:cxn modelId="{328335C1-3F3F-4D28-9C93-DF71690923E3}" type="presOf" srcId="{C2FDE32D-9CB0-42D8-A8D0-F3F5F28A15A0}" destId="{374A31B3-8FC1-40A4-A943-24E6BC2E90A2}" srcOrd="0" destOrd="0" presId="urn:microsoft.com/office/officeart/2005/8/layout/venn1"/>
    <dgm:cxn modelId="{9764DF16-BD69-4123-82DD-E43583AA7D51}" type="presOf" srcId="{D47CB2AF-180C-40DE-9061-3FE671EE72C7}" destId="{FA5BA849-0EF1-48B3-94B7-7F53D6C2ADEC}" srcOrd="0" destOrd="0" presId="urn:microsoft.com/office/officeart/2005/8/layout/venn1"/>
    <dgm:cxn modelId="{EEE2D69E-16A9-47F6-A35B-987465F07078}" type="presOf" srcId="{AF2C5D57-F0FB-434C-8276-4BF11751D05E}" destId="{5353E74A-8C3C-469B-B23A-0EFACBC07A6B}" srcOrd="0" destOrd="0" presId="urn:microsoft.com/office/officeart/2005/8/layout/venn1"/>
    <dgm:cxn modelId="{9B5EE250-9055-44CB-A179-8B6704FE5ADC}" type="presOf" srcId="{0C01FEDA-2A35-44AA-B276-B0D0D19C31B7}" destId="{01EB450C-FD79-42C8-A69A-861DDD28B0EB}" srcOrd="0" destOrd="0" presId="urn:microsoft.com/office/officeart/2005/8/layout/venn1"/>
    <dgm:cxn modelId="{782380C4-3425-4B21-BC4E-F025FD376354}" srcId="{D47CB2AF-180C-40DE-9061-3FE671EE72C7}" destId="{C2FDE32D-9CB0-42D8-A8D0-F3F5F28A15A0}" srcOrd="1" destOrd="0" parTransId="{94676668-C0B9-4A9F-B915-6592683B8BBB}" sibTransId="{7E290C5F-8710-46FD-80B1-071667F7C6BB}"/>
    <dgm:cxn modelId="{FFD10209-5CE3-42EA-A42B-5F93EAF719C2}" type="presOf" srcId="{0C01FEDA-2A35-44AA-B276-B0D0D19C31B7}" destId="{E851A838-C26C-4AA7-9E01-8C3334B7ECA8}" srcOrd="1" destOrd="0" presId="urn:microsoft.com/office/officeart/2005/8/layout/venn1"/>
    <dgm:cxn modelId="{EE322758-9492-4DAD-9D10-A2420757E6E7}" type="presOf" srcId="{AF2C5D57-F0FB-434C-8276-4BF11751D05E}" destId="{5D6B76EB-6A4F-41C0-9172-93AB3AB68196}" srcOrd="1" destOrd="0" presId="urn:microsoft.com/office/officeart/2005/8/layout/venn1"/>
    <dgm:cxn modelId="{E925EEB9-A344-4E57-AAE6-D4529F755F59}" type="presParOf" srcId="{FA5BA849-0EF1-48B3-94B7-7F53D6C2ADEC}" destId="{01EB450C-FD79-42C8-A69A-861DDD28B0EB}" srcOrd="0" destOrd="0" presId="urn:microsoft.com/office/officeart/2005/8/layout/venn1"/>
    <dgm:cxn modelId="{950929A4-5321-4B8F-BDC5-ED224AA3AFCA}" type="presParOf" srcId="{FA5BA849-0EF1-48B3-94B7-7F53D6C2ADEC}" destId="{E851A838-C26C-4AA7-9E01-8C3334B7ECA8}" srcOrd="1" destOrd="0" presId="urn:microsoft.com/office/officeart/2005/8/layout/venn1"/>
    <dgm:cxn modelId="{C9F3B716-E8D4-4A4D-81BC-2B7A8E3706BD}" type="presParOf" srcId="{FA5BA849-0EF1-48B3-94B7-7F53D6C2ADEC}" destId="{374A31B3-8FC1-40A4-A943-24E6BC2E90A2}" srcOrd="2" destOrd="0" presId="urn:microsoft.com/office/officeart/2005/8/layout/venn1"/>
    <dgm:cxn modelId="{1928F4C2-56E9-489E-9998-00B7862C5F77}" type="presParOf" srcId="{FA5BA849-0EF1-48B3-94B7-7F53D6C2ADEC}" destId="{EC2D80FD-7566-41BD-A089-FF42BE77C163}" srcOrd="3" destOrd="0" presId="urn:microsoft.com/office/officeart/2005/8/layout/venn1"/>
    <dgm:cxn modelId="{442532BC-5C29-4447-BA66-EBAE2E181E25}" type="presParOf" srcId="{FA5BA849-0EF1-48B3-94B7-7F53D6C2ADEC}" destId="{5353E74A-8C3C-469B-B23A-0EFACBC07A6B}" srcOrd="4" destOrd="0" presId="urn:microsoft.com/office/officeart/2005/8/layout/venn1"/>
    <dgm:cxn modelId="{3CEA2915-37EB-4161-AD91-A445087AA117}" type="presParOf" srcId="{FA5BA849-0EF1-48B3-94B7-7F53D6C2ADEC}" destId="{5D6B76EB-6A4F-41C0-9172-93AB3AB68196}" srcOrd="5" destOrd="0" presId="urn:microsoft.com/office/officeart/2005/8/layout/ven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B6CCD20-3E8D-4E07-9373-CBF7F4FCBCA8}" type="doc">
      <dgm:prSet loTypeId="urn:microsoft.com/office/officeart/2005/8/layout/hierarchy4" loCatId="list" qsTypeId="urn:microsoft.com/office/officeart/2005/8/quickstyle/simple1" qsCatId="simple" csTypeId="urn:microsoft.com/office/officeart/2005/8/colors/accent1_2" csCatId="accent1" phldr="1"/>
      <dgm:spPr/>
      <dgm:t>
        <a:bodyPr/>
        <a:lstStyle/>
        <a:p>
          <a:endParaRPr lang="en-US"/>
        </a:p>
      </dgm:t>
    </dgm:pt>
    <dgm:pt modelId="{C76D3BC6-8AFB-472D-B6C6-85620BC632C7}">
      <dgm:prSet phldrT="[Text]"/>
      <dgm:spPr/>
      <dgm:t>
        <a:bodyPr/>
        <a:lstStyle/>
        <a:p>
          <a:r>
            <a:rPr lang="en-US" dirty="0" smtClean="0"/>
            <a:t>National Strategic Plans on HIV</a:t>
          </a:r>
          <a:endParaRPr lang="en-US" dirty="0"/>
        </a:p>
      </dgm:t>
    </dgm:pt>
    <dgm:pt modelId="{0E0EC8EC-DD18-478A-82E2-2B02784CEF39}" type="parTrans" cxnId="{9B761246-4C4D-449C-9A97-469433D8DE23}">
      <dgm:prSet/>
      <dgm:spPr/>
      <dgm:t>
        <a:bodyPr/>
        <a:lstStyle/>
        <a:p>
          <a:endParaRPr lang="en-US"/>
        </a:p>
      </dgm:t>
    </dgm:pt>
    <dgm:pt modelId="{97DF5245-201A-4D88-9B96-49F7950AF7B8}" type="sibTrans" cxnId="{9B761246-4C4D-449C-9A97-469433D8DE23}">
      <dgm:prSet/>
      <dgm:spPr/>
      <dgm:t>
        <a:bodyPr/>
        <a:lstStyle/>
        <a:p>
          <a:endParaRPr lang="en-US"/>
        </a:p>
      </dgm:t>
    </dgm:pt>
    <dgm:pt modelId="{D1C8D6CE-F844-4C7C-B707-5F04239DD284}">
      <dgm:prSet phldrT="[Text]"/>
      <dgm:spPr/>
      <dgm:t>
        <a:bodyPr/>
        <a:lstStyle/>
        <a:p>
          <a:r>
            <a:rPr lang="en-US" dirty="0" smtClean="0"/>
            <a:t>Poverty Reduction Strategies</a:t>
          </a:r>
          <a:endParaRPr lang="en-US" dirty="0"/>
        </a:p>
      </dgm:t>
    </dgm:pt>
    <dgm:pt modelId="{258EDA9B-BFAB-4578-B31B-6A5A964DCC55}" type="parTrans" cxnId="{4A610A51-3B27-453E-B83C-CE6425EFFC6B}">
      <dgm:prSet/>
      <dgm:spPr/>
      <dgm:t>
        <a:bodyPr/>
        <a:lstStyle/>
        <a:p>
          <a:endParaRPr lang="en-US"/>
        </a:p>
      </dgm:t>
    </dgm:pt>
    <dgm:pt modelId="{E6211534-E653-4505-ADC9-84B0E4440412}" type="sibTrans" cxnId="{4A610A51-3B27-453E-B83C-CE6425EFFC6B}">
      <dgm:prSet/>
      <dgm:spPr/>
      <dgm:t>
        <a:bodyPr/>
        <a:lstStyle/>
        <a:p>
          <a:endParaRPr lang="en-US"/>
        </a:p>
      </dgm:t>
    </dgm:pt>
    <dgm:pt modelId="{5F3ABFF5-07D9-47CD-83F4-4448936F1625}">
      <dgm:prSet phldrT="[Text]"/>
      <dgm:spPr/>
      <dgm:t>
        <a:bodyPr/>
        <a:lstStyle/>
        <a:p>
          <a:r>
            <a:rPr lang="en-US" dirty="0" smtClean="0"/>
            <a:t>UN Common Country Assessments and Development Assistant Frameworks (CCAs &amp; UNDAFs)</a:t>
          </a:r>
          <a:endParaRPr lang="en-US" dirty="0"/>
        </a:p>
      </dgm:t>
    </dgm:pt>
    <dgm:pt modelId="{D1068E91-EEBE-4DEE-8776-B810A3B30773}" type="parTrans" cxnId="{010AFBB9-A02D-489C-BD5E-5C0990A96BA4}">
      <dgm:prSet/>
      <dgm:spPr/>
      <dgm:t>
        <a:bodyPr/>
        <a:lstStyle/>
        <a:p>
          <a:endParaRPr lang="en-US"/>
        </a:p>
      </dgm:t>
    </dgm:pt>
    <dgm:pt modelId="{AA88C664-9A2D-481C-9B59-F0D7596BA921}" type="sibTrans" cxnId="{010AFBB9-A02D-489C-BD5E-5C0990A96BA4}">
      <dgm:prSet/>
      <dgm:spPr/>
      <dgm:t>
        <a:bodyPr/>
        <a:lstStyle/>
        <a:p>
          <a:endParaRPr lang="en-US"/>
        </a:p>
      </dgm:t>
    </dgm:pt>
    <dgm:pt modelId="{9B03CC43-0732-4D71-8E08-4BD5F4425D92}">
      <dgm:prSet/>
      <dgm:spPr/>
      <dgm:t>
        <a:bodyPr/>
        <a:lstStyle/>
        <a:p>
          <a:r>
            <a:rPr lang="en-US" dirty="0" smtClean="0"/>
            <a:t>National Plans on GBV</a:t>
          </a:r>
          <a:endParaRPr lang="en-US" dirty="0"/>
        </a:p>
      </dgm:t>
    </dgm:pt>
    <dgm:pt modelId="{1AD8438D-4117-4D99-9961-E37A4F76CB2B}" type="parTrans" cxnId="{6ACF1859-A407-43DB-95BA-6D9E2ECE0043}">
      <dgm:prSet/>
      <dgm:spPr/>
      <dgm:t>
        <a:bodyPr/>
        <a:lstStyle/>
        <a:p>
          <a:endParaRPr lang="en-US"/>
        </a:p>
      </dgm:t>
    </dgm:pt>
    <dgm:pt modelId="{D0E16AA3-F9A2-4967-A826-8E01727A3A6C}" type="sibTrans" cxnId="{6ACF1859-A407-43DB-95BA-6D9E2ECE0043}">
      <dgm:prSet/>
      <dgm:spPr/>
      <dgm:t>
        <a:bodyPr/>
        <a:lstStyle/>
        <a:p>
          <a:endParaRPr lang="en-US"/>
        </a:p>
      </dgm:t>
    </dgm:pt>
    <dgm:pt modelId="{9B9CA54F-A1D6-46AB-A5FF-F1425B7E1A3F}">
      <dgm:prSet/>
      <dgm:spPr/>
      <dgm:t>
        <a:bodyPr/>
        <a:lstStyle/>
        <a:p>
          <a:r>
            <a:rPr lang="en-US" smtClean="0"/>
            <a:t>National Strategic Plans on Gender</a:t>
          </a:r>
          <a:endParaRPr lang="en-US"/>
        </a:p>
      </dgm:t>
    </dgm:pt>
    <dgm:pt modelId="{AA825C56-D2A8-4105-9D35-6E9B8C7E8142}" type="parTrans" cxnId="{7041EF93-4905-41F6-963D-4BEBE3A27D8E}">
      <dgm:prSet/>
      <dgm:spPr/>
      <dgm:t>
        <a:bodyPr/>
        <a:lstStyle/>
        <a:p>
          <a:endParaRPr lang="en-US"/>
        </a:p>
      </dgm:t>
    </dgm:pt>
    <dgm:pt modelId="{FF67044A-4269-4177-BE6F-599125608A9C}" type="sibTrans" cxnId="{7041EF93-4905-41F6-963D-4BEBE3A27D8E}">
      <dgm:prSet/>
      <dgm:spPr/>
      <dgm:t>
        <a:bodyPr/>
        <a:lstStyle/>
        <a:p>
          <a:endParaRPr lang="en-US"/>
        </a:p>
      </dgm:t>
    </dgm:pt>
    <dgm:pt modelId="{2E315338-D92B-40C5-9CED-41AC263E564D}" type="pres">
      <dgm:prSet presAssocID="{6B6CCD20-3E8D-4E07-9373-CBF7F4FCBCA8}" presName="Name0" presStyleCnt="0">
        <dgm:presLayoutVars>
          <dgm:chPref val="1"/>
          <dgm:dir/>
          <dgm:animOne val="branch"/>
          <dgm:animLvl val="lvl"/>
          <dgm:resizeHandles/>
        </dgm:presLayoutVars>
      </dgm:prSet>
      <dgm:spPr/>
      <dgm:t>
        <a:bodyPr/>
        <a:lstStyle/>
        <a:p>
          <a:endParaRPr lang="en-US"/>
        </a:p>
      </dgm:t>
    </dgm:pt>
    <dgm:pt modelId="{3563C5E1-1CD8-4CCE-B725-F24CDD24B9BD}" type="pres">
      <dgm:prSet presAssocID="{C76D3BC6-8AFB-472D-B6C6-85620BC632C7}" presName="vertOne" presStyleCnt="0"/>
      <dgm:spPr/>
    </dgm:pt>
    <dgm:pt modelId="{47FB67A8-C5FC-4C58-A9B8-1367C9C6C032}" type="pres">
      <dgm:prSet presAssocID="{C76D3BC6-8AFB-472D-B6C6-85620BC632C7}" presName="txOne" presStyleLbl="node0" presStyleIdx="0" presStyleCnt="5">
        <dgm:presLayoutVars>
          <dgm:chPref val="3"/>
        </dgm:presLayoutVars>
      </dgm:prSet>
      <dgm:spPr/>
      <dgm:t>
        <a:bodyPr/>
        <a:lstStyle/>
        <a:p>
          <a:endParaRPr lang="en-US"/>
        </a:p>
      </dgm:t>
    </dgm:pt>
    <dgm:pt modelId="{38C42727-125B-4DBE-A2AE-68A538630AA0}" type="pres">
      <dgm:prSet presAssocID="{C76D3BC6-8AFB-472D-B6C6-85620BC632C7}" presName="horzOne" presStyleCnt="0"/>
      <dgm:spPr/>
    </dgm:pt>
    <dgm:pt modelId="{43847C8A-B938-493A-B62E-05ADC8D27E37}" type="pres">
      <dgm:prSet presAssocID="{97DF5245-201A-4D88-9B96-49F7950AF7B8}" presName="sibSpaceOne" presStyleCnt="0"/>
      <dgm:spPr/>
    </dgm:pt>
    <dgm:pt modelId="{9A05E72A-4912-4574-A807-61E30D931E8A}" type="pres">
      <dgm:prSet presAssocID="{9B9CA54F-A1D6-46AB-A5FF-F1425B7E1A3F}" presName="vertOne" presStyleCnt="0"/>
      <dgm:spPr/>
    </dgm:pt>
    <dgm:pt modelId="{28FDA641-5BDA-4530-93A6-FABCF950DDF0}" type="pres">
      <dgm:prSet presAssocID="{9B9CA54F-A1D6-46AB-A5FF-F1425B7E1A3F}" presName="txOne" presStyleLbl="node0" presStyleIdx="1" presStyleCnt="5">
        <dgm:presLayoutVars>
          <dgm:chPref val="3"/>
        </dgm:presLayoutVars>
      </dgm:prSet>
      <dgm:spPr/>
      <dgm:t>
        <a:bodyPr/>
        <a:lstStyle/>
        <a:p>
          <a:endParaRPr lang="en-US"/>
        </a:p>
      </dgm:t>
    </dgm:pt>
    <dgm:pt modelId="{4C41E1C1-ADCB-4DA9-8142-5FD9DCA19A32}" type="pres">
      <dgm:prSet presAssocID="{9B9CA54F-A1D6-46AB-A5FF-F1425B7E1A3F}" presName="horzOne" presStyleCnt="0"/>
      <dgm:spPr/>
    </dgm:pt>
    <dgm:pt modelId="{D9A217AD-E6EB-4139-A546-25DDC2D4CA6D}" type="pres">
      <dgm:prSet presAssocID="{FF67044A-4269-4177-BE6F-599125608A9C}" presName="sibSpaceOne" presStyleCnt="0"/>
      <dgm:spPr/>
    </dgm:pt>
    <dgm:pt modelId="{5D9D4014-20CD-4C9F-A1B8-CB633D085817}" type="pres">
      <dgm:prSet presAssocID="{9B03CC43-0732-4D71-8E08-4BD5F4425D92}" presName="vertOne" presStyleCnt="0"/>
      <dgm:spPr/>
    </dgm:pt>
    <dgm:pt modelId="{E3974079-56C5-42E3-AB1D-AA5BEE1AB780}" type="pres">
      <dgm:prSet presAssocID="{9B03CC43-0732-4D71-8E08-4BD5F4425D92}" presName="txOne" presStyleLbl="node0" presStyleIdx="2" presStyleCnt="5">
        <dgm:presLayoutVars>
          <dgm:chPref val="3"/>
        </dgm:presLayoutVars>
      </dgm:prSet>
      <dgm:spPr/>
      <dgm:t>
        <a:bodyPr/>
        <a:lstStyle/>
        <a:p>
          <a:endParaRPr lang="en-US"/>
        </a:p>
      </dgm:t>
    </dgm:pt>
    <dgm:pt modelId="{70E3EF30-1C62-448F-88EC-9C605D669312}" type="pres">
      <dgm:prSet presAssocID="{9B03CC43-0732-4D71-8E08-4BD5F4425D92}" presName="horzOne" presStyleCnt="0"/>
      <dgm:spPr/>
    </dgm:pt>
    <dgm:pt modelId="{98CDC5D1-3BF4-406F-BFBA-EEC178D67465}" type="pres">
      <dgm:prSet presAssocID="{D0E16AA3-F9A2-4967-A826-8E01727A3A6C}" presName="sibSpaceOne" presStyleCnt="0"/>
      <dgm:spPr/>
    </dgm:pt>
    <dgm:pt modelId="{820F5ADF-2370-496D-9039-EF7986E93DEC}" type="pres">
      <dgm:prSet presAssocID="{D1C8D6CE-F844-4C7C-B707-5F04239DD284}" presName="vertOne" presStyleCnt="0"/>
      <dgm:spPr/>
    </dgm:pt>
    <dgm:pt modelId="{0437579A-6D7E-4148-B9C5-6E9D1FC0F0D5}" type="pres">
      <dgm:prSet presAssocID="{D1C8D6CE-F844-4C7C-B707-5F04239DD284}" presName="txOne" presStyleLbl="node0" presStyleIdx="3" presStyleCnt="5">
        <dgm:presLayoutVars>
          <dgm:chPref val="3"/>
        </dgm:presLayoutVars>
      </dgm:prSet>
      <dgm:spPr/>
      <dgm:t>
        <a:bodyPr/>
        <a:lstStyle/>
        <a:p>
          <a:endParaRPr lang="en-US"/>
        </a:p>
      </dgm:t>
    </dgm:pt>
    <dgm:pt modelId="{E8A47856-FE0C-4593-851C-BB4D67580DFD}" type="pres">
      <dgm:prSet presAssocID="{D1C8D6CE-F844-4C7C-B707-5F04239DD284}" presName="horzOne" presStyleCnt="0"/>
      <dgm:spPr/>
    </dgm:pt>
    <dgm:pt modelId="{94F7ACA7-3C11-47CE-8E22-4B2564401D28}" type="pres">
      <dgm:prSet presAssocID="{E6211534-E653-4505-ADC9-84B0E4440412}" presName="sibSpaceOne" presStyleCnt="0"/>
      <dgm:spPr/>
    </dgm:pt>
    <dgm:pt modelId="{2A6AFDB8-3A47-46DA-AAC9-501A92323BB6}" type="pres">
      <dgm:prSet presAssocID="{5F3ABFF5-07D9-47CD-83F4-4448936F1625}" presName="vertOne" presStyleCnt="0"/>
      <dgm:spPr/>
    </dgm:pt>
    <dgm:pt modelId="{A2988AAE-0A68-4C63-978E-AF8BC9E41296}" type="pres">
      <dgm:prSet presAssocID="{5F3ABFF5-07D9-47CD-83F4-4448936F1625}" presName="txOne" presStyleLbl="node0" presStyleIdx="4" presStyleCnt="5">
        <dgm:presLayoutVars>
          <dgm:chPref val="3"/>
        </dgm:presLayoutVars>
      </dgm:prSet>
      <dgm:spPr/>
      <dgm:t>
        <a:bodyPr/>
        <a:lstStyle/>
        <a:p>
          <a:endParaRPr lang="en-US"/>
        </a:p>
      </dgm:t>
    </dgm:pt>
    <dgm:pt modelId="{F287B2AD-B01F-438C-9D48-1F121E09E77D}" type="pres">
      <dgm:prSet presAssocID="{5F3ABFF5-07D9-47CD-83F4-4448936F1625}" presName="horzOne" presStyleCnt="0"/>
      <dgm:spPr/>
    </dgm:pt>
  </dgm:ptLst>
  <dgm:cxnLst>
    <dgm:cxn modelId="{9B481C56-9E37-4AAF-8D41-B90EE133D372}" type="presOf" srcId="{C76D3BC6-8AFB-472D-B6C6-85620BC632C7}" destId="{47FB67A8-C5FC-4C58-A9B8-1367C9C6C032}" srcOrd="0" destOrd="0" presId="urn:microsoft.com/office/officeart/2005/8/layout/hierarchy4"/>
    <dgm:cxn modelId="{7041EF93-4905-41F6-963D-4BEBE3A27D8E}" srcId="{6B6CCD20-3E8D-4E07-9373-CBF7F4FCBCA8}" destId="{9B9CA54F-A1D6-46AB-A5FF-F1425B7E1A3F}" srcOrd="1" destOrd="0" parTransId="{AA825C56-D2A8-4105-9D35-6E9B8C7E8142}" sibTransId="{FF67044A-4269-4177-BE6F-599125608A9C}"/>
    <dgm:cxn modelId="{6ACF1859-A407-43DB-95BA-6D9E2ECE0043}" srcId="{6B6CCD20-3E8D-4E07-9373-CBF7F4FCBCA8}" destId="{9B03CC43-0732-4D71-8E08-4BD5F4425D92}" srcOrd="2" destOrd="0" parTransId="{1AD8438D-4117-4D99-9961-E37A4F76CB2B}" sibTransId="{D0E16AA3-F9A2-4967-A826-8E01727A3A6C}"/>
    <dgm:cxn modelId="{15330283-C757-4F0E-92B2-E81DA15596E5}" type="presOf" srcId="{9B03CC43-0732-4D71-8E08-4BD5F4425D92}" destId="{E3974079-56C5-42E3-AB1D-AA5BEE1AB780}" srcOrd="0" destOrd="0" presId="urn:microsoft.com/office/officeart/2005/8/layout/hierarchy4"/>
    <dgm:cxn modelId="{D2EC9445-F1CB-46A3-84A5-B5FBB592960D}" type="presOf" srcId="{9B9CA54F-A1D6-46AB-A5FF-F1425B7E1A3F}" destId="{28FDA641-5BDA-4530-93A6-FABCF950DDF0}" srcOrd="0" destOrd="0" presId="urn:microsoft.com/office/officeart/2005/8/layout/hierarchy4"/>
    <dgm:cxn modelId="{17C73F1C-97D8-4A2C-90C7-172A32C933CE}" type="presOf" srcId="{6B6CCD20-3E8D-4E07-9373-CBF7F4FCBCA8}" destId="{2E315338-D92B-40C5-9CED-41AC263E564D}" srcOrd="0" destOrd="0" presId="urn:microsoft.com/office/officeart/2005/8/layout/hierarchy4"/>
    <dgm:cxn modelId="{9B761246-4C4D-449C-9A97-469433D8DE23}" srcId="{6B6CCD20-3E8D-4E07-9373-CBF7F4FCBCA8}" destId="{C76D3BC6-8AFB-472D-B6C6-85620BC632C7}" srcOrd="0" destOrd="0" parTransId="{0E0EC8EC-DD18-478A-82E2-2B02784CEF39}" sibTransId="{97DF5245-201A-4D88-9B96-49F7950AF7B8}"/>
    <dgm:cxn modelId="{010AFBB9-A02D-489C-BD5E-5C0990A96BA4}" srcId="{6B6CCD20-3E8D-4E07-9373-CBF7F4FCBCA8}" destId="{5F3ABFF5-07D9-47CD-83F4-4448936F1625}" srcOrd="4" destOrd="0" parTransId="{D1068E91-EEBE-4DEE-8776-B810A3B30773}" sibTransId="{AA88C664-9A2D-481C-9B59-F0D7596BA921}"/>
    <dgm:cxn modelId="{2BC1F724-32D0-4464-B8CF-AD1B6E625A28}" type="presOf" srcId="{D1C8D6CE-F844-4C7C-B707-5F04239DD284}" destId="{0437579A-6D7E-4148-B9C5-6E9D1FC0F0D5}" srcOrd="0" destOrd="0" presId="urn:microsoft.com/office/officeart/2005/8/layout/hierarchy4"/>
    <dgm:cxn modelId="{BDA5E28B-6D08-4CD3-BFA8-E85E4A98801A}" type="presOf" srcId="{5F3ABFF5-07D9-47CD-83F4-4448936F1625}" destId="{A2988AAE-0A68-4C63-978E-AF8BC9E41296}" srcOrd="0" destOrd="0" presId="urn:microsoft.com/office/officeart/2005/8/layout/hierarchy4"/>
    <dgm:cxn modelId="{4A610A51-3B27-453E-B83C-CE6425EFFC6B}" srcId="{6B6CCD20-3E8D-4E07-9373-CBF7F4FCBCA8}" destId="{D1C8D6CE-F844-4C7C-B707-5F04239DD284}" srcOrd="3" destOrd="0" parTransId="{258EDA9B-BFAB-4578-B31B-6A5A964DCC55}" sibTransId="{E6211534-E653-4505-ADC9-84B0E4440412}"/>
    <dgm:cxn modelId="{CB11F2DD-A81B-4638-9BF5-77B678F46B6B}" type="presParOf" srcId="{2E315338-D92B-40C5-9CED-41AC263E564D}" destId="{3563C5E1-1CD8-4CCE-B725-F24CDD24B9BD}" srcOrd="0" destOrd="0" presId="urn:microsoft.com/office/officeart/2005/8/layout/hierarchy4"/>
    <dgm:cxn modelId="{B47F2A0B-175A-472D-AB10-B41F8F57A7BE}" type="presParOf" srcId="{3563C5E1-1CD8-4CCE-B725-F24CDD24B9BD}" destId="{47FB67A8-C5FC-4C58-A9B8-1367C9C6C032}" srcOrd="0" destOrd="0" presId="urn:microsoft.com/office/officeart/2005/8/layout/hierarchy4"/>
    <dgm:cxn modelId="{560E6C0F-6CDB-4F01-ABBC-D7F959872E8A}" type="presParOf" srcId="{3563C5E1-1CD8-4CCE-B725-F24CDD24B9BD}" destId="{38C42727-125B-4DBE-A2AE-68A538630AA0}" srcOrd="1" destOrd="0" presId="urn:microsoft.com/office/officeart/2005/8/layout/hierarchy4"/>
    <dgm:cxn modelId="{ABEC846D-43F3-45ED-A4F3-6048426DEC63}" type="presParOf" srcId="{2E315338-D92B-40C5-9CED-41AC263E564D}" destId="{43847C8A-B938-493A-B62E-05ADC8D27E37}" srcOrd="1" destOrd="0" presId="urn:microsoft.com/office/officeart/2005/8/layout/hierarchy4"/>
    <dgm:cxn modelId="{7B194AC2-CAB3-4FD7-9C4F-9DC3585C3208}" type="presParOf" srcId="{2E315338-D92B-40C5-9CED-41AC263E564D}" destId="{9A05E72A-4912-4574-A807-61E30D931E8A}" srcOrd="2" destOrd="0" presId="urn:microsoft.com/office/officeart/2005/8/layout/hierarchy4"/>
    <dgm:cxn modelId="{FBA0A5E4-376E-485E-8156-AD2D865B484B}" type="presParOf" srcId="{9A05E72A-4912-4574-A807-61E30D931E8A}" destId="{28FDA641-5BDA-4530-93A6-FABCF950DDF0}" srcOrd="0" destOrd="0" presId="urn:microsoft.com/office/officeart/2005/8/layout/hierarchy4"/>
    <dgm:cxn modelId="{80E3505D-BFBB-48AC-8760-784D88E58508}" type="presParOf" srcId="{9A05E72A-4912-4574-A807-61E30D931E8A}" destId="{4C41E1C1-ADCB-4DA9-8142-5FD9DCA19A32}" srcOrd="1" destOrd="0" presId="urn:microsoft.com/office/officeart/2005/8/layout/hierarchy4"/>
    <dgm:cxn modelId="{9DFBC8BE-9DA8-4166-A2BB-294ECC8E575F}" type="presParOf" srcId="{2E315338-D92B-40C5-9CED-41AC263E564D}" destId="{D9A217AD-E6EB-4139-A546-25DDC2D4CA6D}" srcOrd="3" destOrd="0" presId="urn:microsoft.com/office/officeart/2005/8/layout/hierarchy4"/>
    <dgm:cxn modelId="{9A5D22CE-CF7E-4C26-894A-952A8A720623}" type="presParOf" srcId="{2E315338-D92B-40C5-9CED-41AC263E564D}" destId="{5D9D4014-20CD-4C9F-A1B8-CB633D085817}" srcOrd="4" destOrd="0" presId="urn:microsoft.com/office/officeart/2005/8/layout/hierarchy4"/>
    <dgm:cxn modelId="{976A648D-A397-49BE-A66B-8A460697677E}" type="presParOf" srcId="{5D9D4014-20CD-4C9F-A1B8-CB633D085817}" destId="{E3974079-56C5-42E3-AB1D-AA5BEE1AB780}" srcOrd="0" destOrd="0" presId="urn:microsoft.com/office/officeart/2005/8/layout/hierarchy4"/>
    <dgm:cxn modelId="{1E501005-0669-4311-8952-26E70CEFFB27}" type="presParOf" srcId="{5D9D4014-20CD-4C9F-A1B8-CB633D085817}" destId="{70E3EF30-1C62-448F-88EC-9C605D669312}" srcOrd="1" destOrd="0" presId="urn:microsoft.com/office/officeart/2005/8/layout/hierarchy4"/>
    <dgm:cxn modelId="{47AA0A37-1CFC-414D-B319-CBA4EE0C1642}" type="presParOf" srcId="{2E315338-D92B-40C5-9CED-41AC263E564D}" destId="{98CDC5D1-3BF4-406F-BFBA-EEC178D67465}" srcOrd="5" destOrd="0" presId="urn:microsoft.com/office/officeart/2005/8/layout/hierarchy4"/>
    <dgm:cxn modelId="{CF0AD232-EED2-43A7-813A-A566952E9386}" type="presParOf" srcId="{2E315338-D92B-40C5-9CED-41AC263E564D}" destId="{820F5ADF-2370-496D-9039-EF7986E93DEC}" srcOrd="6" destOrd="0" presId="urn:microsoft.com/office/officeart/2005/8/layout/hierarchy4"/>
    <dgm:cxn modelId="{2C255160-DBE8-4CF5-9D60-3A6012B576F4}" type="presParOf" srcId="{820F5ADF-2370-496D-9039-EF7986E93DEC}" destId="{0437579A-6D7E-4148-B9C5-6E9D1FC0F0D5}" srcOrd="0" destOrd="0" presId="urn:microsoft.com/office/officeart/2005/8/layout/hierarchy4"/>
    <dgm:cxn modelId="{270F95C1-AA61-4FBE-B615-2E42623AA4D3}" type="presParOf" srcId="{820F5ADF-2370-496D-9039-EF7986E93DEC}" destId="{E8A47856-FE0C-4593-851C-BB4D67580DFD}" srcOrd="1" destOrd="0" presId="urn:microsoft.com/office/officeart/2005/8/layout/hierarchy4"/>
    <dgm:cxn modelId="{BF9AC852-7918-4685-9F25-5DF3902A6E84}" type="presParOf" srcId="{2E315338-D92B-40C5-9CED-41AC263E564D}" destId="{94F7ACA7-3C11-47CE-8E22-4B2564401D28}" srcOrd="7" destOrd="0" presId="urn:microsoft.com/office/officeart/2005/8/layout/hierarchy4"/>
    <dgm:cxn modelId="{4255C268-151A-41E6-8339-89D7334F6CAA}" type="presParOf" srcId="{2E315338-D92B-40C5-9CED-41AC263E564D}" destId="{2A6AFDB8-3A47-46DA-AAC9-501A92323BB6}" srcOrd="8" destOrd="0" presId="urn:microsoft.com/office/officeart/2005/8/layout/hierarchy4"/>
    <dgm:cxn modelId="{9834F04D-7E81-4A86-A88E-903A7226AC02}" type="presParOf" srcId="{2A6AFDB8-3A47-46DA-AAC9-501A92323BB6}" destId="{A2988AAE-0A68-4C63-978E-AF8BC9E41296}" srcOrd="0" destOrd="0" presId="urn:microsoft.com/office/officeart/2005/8/layout/hierarchy4"/>
    <dgm:cxn modelId="{91E6315A-3FBD-4625-80E1-38449A5B17ED}" type="presParOf" srcId="{2A6AFDB8-3A47-46DA-AAC9-501A92323BB6}" destId="{F287B2AD-B01F-438C-9D48-1F121E09E77D}" srcOrd="1" destOrd="0" presId="urn:microsoft.com/office/officeart/2005/8/layout/hierarchy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D944670-F4B8-44F6-8CBA-4038CCB79AEC}"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en-US"/>
        </a:p>
      </dgm:t>
    </dgm:pt>
    <dgm:pt modelId="{55751234-46A9-4ED2-859A-ADC4E029BBC5}">
      <dgm:prSet phldrT="[Text]"/>
      <dgm:spPr/>
      <dgm:t>
        <a:bodyPr/>
        <a:lstStyle/>
        <a:p>
          <a:r>
            <a:rPr lang="en-US" dirty="0" smtClean="0"/>
            <a:t>Africa:61</a:t>
          </a:r>
          <a:endParaRPr lang="en-US" dirty="0"/>
        </a:p>
      </dgm:t>
    </dgm:pt>
    <dgm:pt modelId="{42F8C174-4C77-456A-8BC2-04395A129E0B}" type="parTrans" cxnId="{93E28737-A716-4B46-98FB-A498F5C124BF}">
      <dgm:prSet/>
      <dgm:spPr/>
      <dgm:t>
        <a:bodyPr/>
        <a:lstStyle/>
        <a:p>
          <a:endParaRPr lang="en-US"/>
        </a:p>
      </dgm:t>
    </dgm:pt>
    <dgm:pt modelId="{4E6AFFF1-47A8-4B7E-9782-1274203A9848}" type="sibTrans" cxnId="{93E28737-A716-4B46-98FB-A498F5C124BF}">
      <dgm:prSet/>
      <dgm:spPr/>
      <dgm:t>
        <a:bodyPr/>
        <a:lstStyle/>
        <a:p>
          <a:endParaRPr lang="en-US"/>
        </a:p>
      </dgm:t>
    </dgm:pt>
    <dgm:pt modelId="{D3C455BF-8A17-4571-B09B-53332D1FC5EC}">
      <dgm:prSet phldrT="[Text]"/>
      <dgm:spPr/>
      <dgm:t>
        <a:bodyPr/>
        <a:lstStyle/>
        <a:p>
          <a:r>
            <a:rPr lang="en-US" dirty="0" smtClean="0"/>
            <a:t>Asia: 26</a:t>
          </a:r>
          <a:endParaRPr lang="en-US" dirty="0"/>
        </a:p>
      </dgm:t>
    </dgm:pt>
    <dgm:pt modelId="{4ADE77E2-220B-4628-ACF9-2474FCD32FBD}" type="parTrans" cxnId="{8C3170E8-028D-4454-9038-C26DC1113BCC}">
      <dgm:prSet/>
      <dgm:spPr/>
      <dgm:t>
        <a:bodyPr/>
        <a:lstStyle/>
        <a:p>
          <a:endParaRPr lang="en-US"/>
        </a:p>
      </dgm:t>
    </dgm:pt>
    <dgm:pt modelId="{3C0DFBDF-01DF-40F1-845F-1C40A1E11A71}" type="sibTrans" cxnId="{8C3170E8-028D-4454-9038-C26DC1113BCC}">
      <dgm:prSet/>
      <dgm:spPr/>
      <dgm:t>
        <a:bodyPr/>
        <a:lstStyle/>
        <a:p>
          <a:endParaRPr lang="en-US"/>
        </a:p>
      </dgm:t>
    </dgm:pt>
    <dgm:pt modelId="{80B0DBB4-0BCB-42FE-BFD5-82B630A27B87}">
      <dgm:prSet phldrT="[Text]"/>
      <dgm:spPr/>
      <dgm:t>
        <a:bodyPr/>
        <a:lstStyle/>
        <a:p>
          <a:r>
            <a:rPr lang="en-US" dirty="0" smtClean="0"/>
            <a:t>Latin America &amp; </a:t>
          </a:r>
          <a:r>
            <a:rPr lang="en-US" dirty="0" err="1" smtClean="0"/>
            <a:t>Carribean</a:t>
          </a:r>
          <a:r>
            <a:rPr lang="en-US" dirty="0" smtClean="0"/>
            <a:t>: 36</a:t>
          </a:r>
          <a:endParaRPr lang="en-US" dirty="0"/>
        </a:p>
      </dgm:t>
    </dgm:pt>
    <dgm:pt modelId="{A740D7ED-BA8C-414E-A53F-3A7637347BB9}" type="parTrans" cxnId="{AFEF307C-AF4E-4CAA-8003-8EF32F4EA69E}">
      <dgm:prSet/>
      <dgm:spPr/>
      <dgm:t>
        <a:bodyPr/>
        <a:lstStyle/>
        <a:p>
          <a:endParaRPr lang="en-US"/>
        </a:p>
      </dgm:t>
    </dgm:pt>
    <dgm:pt modelId="{954FDECE-BFDF-4F33-B441-3F07DE544104}" type="sibTrans" cxnId="{AFEF307C-AF4E-4CAA-8003-8EF32F4EA69E}">
      <dgm:prSet/>
      <dgm:spPr/>
      <dgm:t>
        <a:bodyPr/>
        <a:lstStyle/>
        <a:p>
          <a:endParaRPr lang="en-US"/>
        </a:p>
      </dgm:t>
    </dgm:pt>
    <dgm:pt modelId="{CE734BD7-5A5D-413D-99E4-0198943C4A21}">
      <dgm:prSet phldrT="[Text]"/>
      <dgm:spPr/>
      <dgm:t>
        <a:bodyPr/>
        <a:lstStyle/>
        <a:p>
          <a:r>
            <a:rPr lang="en-US" dirty="0" smtClean="0"/>
            <a:t>Russia &amp; Eastern Europe: 24</a:t>
          </a:r>
        </a:p>
        <a:p>
          <a:endParaRPr lang="en-US" dirty="0" smtClean="0"/>
        </a:p>
        <a:p>
          <a:r>
            <a:rPr lang="en-US" dirty="0" smtClean="0"/>
            <a:t>Western Europe: 11</a:t>
          </a:r>
        </a:p>
        <a:p>
          <a:endParaRPr lang="en-US" dirty="0" smtClean="0"/>
        </a:p>
        <a:p>
          <a:r>
            <a:rPr lang="en-US" dirty="0" smtClean="0"/>
            <a:t>Oceania: 6 </a:t>
          </a:r>
          <a:endParaRPr lang="en-US" dirty="0"/>
        </a:p>
      </dgm:t>
    </dgm:pt>
    <dgm:pt modelId="{73F663ED-55A2-49D3-A71F-C0015392AB07}" type="parTrans" cxnId="{0D615CC1-3008-4217-85E9-615A18DE1F29}">
      <dgm:prSet/>
      <dgm:spPr/>
      <dgm:t>
        <a:bodyPr/>
        <a:lstStyle/>
        <a:p>
          <a:endParaRPr lang="en-US"/>
        </a:p>
      </dgm:t>
    </dgm:pt>
    <dgm:pt modelId="{72BFB8D9-5EAA-4885-B8AC-CB2D2151483F}" type="sibTrans" cxnId="{0D615CC1-3008-4217-85E9-615A18DE1F29}">
      <dgm:prSet/>
      <dgm:spPr/>
      <dgm:t>
        <a:bodyPr/>
        <a:lstStyle/>
        <a:p>
          <a:endParaRPr lang="en-US"/>
        </a:p>
      </dgm:t>
    </dgm:pt>
    <dgm:pt modelId="{9FAF18A4-2945-4E55-AA4D-F505444035EF}" type="pres">
      <dgm:prSet presAssocID="{BD944670-F4B8-44F6-8CBA-4038CCB79AEC}" presName="Name0" presStyleCnt="0">
        <dgm:presLayoutVars>
          <dgm:chMax val="7"/>
          <dgm:resizeHandles val="exact"/>
        </dgm:presLayoutVars>
      </dgm:prSet>
      <dgm:spPr/>
      <dgm:t>
        <a:bodyPr/>
        <a:lstStyle/>
        <a:p>
          <a:endParaRPr lang="en-US"/>
        </a:p>
      </dgm:t>
    </dgm:pt>
    <dgm:pt modelId="{6102A455-95EB-4B64-9AF5-C1C2021320B8}" type="pres">
      <dgm:prSet presAssocID="{BD944670-F4B8-44F6-8CBA-4038CCB79AEC}" presName="comp1" presStyleCnt="0"/>
      <dgm:spPr/>
      <dgm:t>
        <a:bodyPr/>
        <a:lstStyle/>
        <a:p>
          <a:endParaRPr lang="en-US"/>
        </a:p>
      </dgm:t>
    </dgm:pt>
    <dgm:pt modelId="{CF36B8D2-9B29-42B5-8C46-8A25F8900AF2}" type="pres">
      <dgm:prSet presAssocID="{BD944670-F4B8-44F6-8CBA-4038CCB79AEC}" presName="circle1" presStyleLbl="node1" presStyleIdx="0" presStyleCnt="4"/>
      <dgm:spPr/>
      <dgm:t>
        <a:bodyPr/>
        <a:lstStyle/>
        <a:p>
          <a:endParaRPr lang="en-US"/>
        </a:p>
      </dgm:t>
    </dgm:pt>
    <dgm:pt modelId="{A075788A-92B3-47B4-A082-03AE207ECAC3}" type="pres">
      <dgm:prSet presAssocID="{BD944670-F4B8-44F6-8CBA-4038CCB79AEC}" presName="c1text" presStyleLbl="node1" presStyleIdx="0" presStyleCnt="4">
        <dgm:presLayoutVars>
          <dgm:bulletEnabled val="1"/>
        </dgm:presLayoutVars>
      </dgm:prSet>
      <dgm:spPr/>
      <dgm:t>
        <a:bodyPr/>
        <a:lstStyle/>
        <a:p>
          <a:endParaRPr lang="en-US"/>
        </a:p>
      </dgm:t>
    </dgm:pt>
    <dgm:pt modelId="{30940929-76C9-4D96-B384-3D732277B425}" type="pres">
      <dgm:prSet presAssocID="{BD944670-F4B8-44F6-8CBA-4038CCB79AEC}" presName="comp2" presStyleCnt="0"/>
      <dgm:spPr/>
      <dgm:t>
        <a:bodyPr/>
        <a:lstStyle/>
        <a:p>
          <a:endParaRPr lang="en-US"/>
        </a:p>
      </dgm:t>
    </dgm:pt>
    <dgm:pt modelId="{96E876DF-B537-45FB-B5C1-B52F22BE55A3}" type="pres">
      <dgm:prSet presAssocID="{BD944670-F4B8-44F6-8CBA-4038CCB79AEC}" presName="circle2" presStyleLbl="node1" presStyleIdx="1" presStyleCnt="4" custScaleY="108333" custLinFactNeighborX="1042" custLinFactNeighborY="-2084"/>
      <dgm:spPr/>
      <dgm:t>
        <a:bodyPr/>
        <a:lstStyle/>
        <a:p>
          <a:endParaRPr lang="en-US"/>
        </a:p>
      </dgm:t>
    </dgm:pt>
    <dgm:pt modelId="{AA7C344A-FD2D-4BF2-8219-55B8C8FAECC2}" type="pres">
      <dgm:prSet presAssocID="{BD944670-F4B8-44F6-8CBA-4038CCB79AEC}" presName="c2text" presStyleLbl="node1" presStyleIdx="1" presStyleCnt="4">
        <dgm:presLayoutVars>
          <dgm:bulletEnabled val="1"/>
        </dgm:presLayoutVars>
      </dgm:prSet>
      <dgm:spPr/>
      <dgm:t>
        <a:bodyPr/>
        <a:lstStyle/>
        <a:p>
          <a:endParaRPr lang="en-US"/>
        </a:p>
      </dgm:t>
    </dgm:pt>
    <dgm:pt modelId="{863B7871-D224-4811-9C7B-CFEFB47A4BFF}" type="pres">
      <dgm:prSet presAssocID="{BD944670-F4B8-44F6-8CBA-4038CCB79AEC}" presName="comp3" presStyleCnt="0"/>
      <dgm:spPr/>
      <dgm:t>
        <a:bodyPr/>
        <a:lstStyle/>
        <a:p>
          <a:endParaRPr lang="en-US"/>
        </a:p>
      </dgm:t>
    </dgm:pt>
    <dgm:pt modelId="{A37DE437-0DB7-47FD-8229-AE83EF797B33}" type="pres">
      <dgm:prSet presAssocID="{BD944670-F4B8-44F6-8CBA-4038CCB79AEC}" presName="circle3" presStyleLbl="node1" presStyleIdx="2" presStyleCnt="4" custScaleY="122222"/>
      <dgm:spPr/>
      <dgm:t>
        <a:bodyPr/>
        <a:lstStyle/>
        <a:p>
          <a:endParaRPr lang="en-US"/>
        </a:p>
      </dgm:t>
    </dgm:pt>
    <dgm:pt modelId="{AFD6A442-9D36-4655-BBA7-07FBF79E7F83}" type="pres">
      <dgm:prSet presAssocID="{BD944670-F4B8-44F6-8CBA-4038CCB79AEC}" presName="c3text" presStyleLbl="node1" presStyleIdx="2" presStyleCnt="4">
        <dgm:presLayoutVars>
          <dgm:bulletEnabled val="1"/>
        </dgm:presLayoutVars>
      </dgm:prSet>
      <dgm:spPr/>
      <dgm:t>
        <a:bodyPr/>
        <a:lstStyle/>
        <a:p>
          <a:endParaRPr lang="en-US"/>
        </a:p>
      </dgm:t>
    </dgm:pt>
    <dgm:pt modelId="{F72E5D16-2FB9-4114-8700-1D4C230112A1}" type="pres">
      <dgm:prSet presAssocID="{BD944670-F4B8-44F6-8CBA-4038CCB79AEC}" presName="comp4" presStyleCnt="0"/>
      <dgm:spPr/>
      <dgm:t>
        <a:bodyPr/>
        <a:lstStyle/>
        <a:p>
          <a:endParaRPr lang="en-US"/>
        </a:p>
      </dgm:t>
    </dgm:pt>
    <dgm:pt modelId="{C281959D-9077-48EE-8AB1-344870DBC556}" type="pres">
      <dgm:prSet presAssocID="{BD944670-F4B8-44F6-8CBA-4038CCB79AEC}" presName="circle4" presStyleLbl="node1" presStyleIdx="3" presStyleCnt="4" custScaleY="124999" custLinFactNeighborX="-2083" custLinFactNeighborY="-4167"/>
      <dgm:spPr/>
      <dgm:t>
        <a:bodyPr/>
        <a:lstStyle/>
        <a:p>
          <a:endParaRPr lang="en-US"/>
        </a:p>
      </dgm:t>
    </dgm:pt>
    <dgm:pt modelId="{ED1A1E5F-2700-4978-BBFE-0112FE2E7091}" type="pres">
      <dgm:prSet presAssocID="{BD944670-F4B8-44F6-8CBA-4038CCB79AEC}" presName="c4text" presStyleLbl="node1" presStyleIdx="3" presStyleCnt="4">
        <dgm:presLayoutVars>
          <dgm:bulletEnabled val="1"/>
        </dgm:presLayoutVars>
      </dgm:prSet>
      <dgm:spPr/>
      <dgm:t>
        <a:bodyPr/>
        <a:lstStyle/>
        <a:p>
          <a:endParaRPr lang="en-US"/>
        </a:p>
      </dgm:t>
    </dgm:pt>
  </dgm:ptLst>
  <dgm:cxnLst>
    <dgm:cxn modelId="{93E28737-A716-4B46-98FB-A498F5C124BF}" srcId="{BD944670-F4B8-44F6-8CBA-4038CCB79AEC}" destId="{55751234-46A9-4ED2-859A-ADC4E029BBC5}" srcOrd="0" destOrd="0" parTransId="{42F8C174-4C77-456A-8BC2-04395A129E0B}" sibTransId="{4E6AFFF1-47A8-4B7E-9782-1274203A9848}"/>
    <dgm:cxn modelId="{A3612EF7-7CB3-4838-80C6-15EDC01549FC}" type="presOf" srcId="{55751234-46A9-4ED2-859A-ADC4E029BBC5}" destId="{A075788A-92B3-47B4-A082-03AE207ECAC3}" srcOrd="1" destOrd="0" presId="urn:microsoft.com/office/officeart/2005/8/layout/venn2"/>
    <dgm:cxn modelId="{B93E44F7-9241-49BB-A67C-72E154D05881}" type="presOf" srcId="{80B0DBB4-0BCB-42FE-BFD5-82B630A27B87}" destId="{AFD6A442-9D36-4655-BBA7-07FBF79E7F83}" srcOrd="1" destOrd="0" presId="urn:microsoft.com/office/officeart/2005/8/layout/venn2"/>
    <dgm:cxn modelId="{8C3170E8-028D-4454-9038-C26DC1113BCC}" srcId="{BD944670-F4B8-44F6-8CBA-4038CCB79AEC}" destId="{D3C455BF-8A17-4571-B09B-53332D1FC5EC}" srcOrd="1" destOrd="0" parTransId="{4ADE77E2-220B-4628-ACF9-2474FCD32FBD}" sibTransId="{3C0DFBDF-01DF-40F1-845F-1C40A1E11A71}"/>
    <dgm:cxn modelId="{BEE95C30-0EC0-41C3-B66A-D9FE54D69E8A}" type="presOf" srcId="{55751234-46A9-4ED2-859A-ADC4E029BBC5}" destId="{CF36B8D2-9B29-42B5-8C46-8A25F8900AF2}" srcOrd="0" destOrd="0" presId="urn:microsoft.com/office/officeart/2005/8/layout/venn2"/>
    <dgm:cxn modelId="{AFEF307C-AF4E-4CAA-8003-8EF32F4EA69E}" srcId="{BD944670-F4B8-44F6-8CBA-4038CCB79AEC}" destId="{80B0DBB4-0BCB-42FE-BFD5-82B630A27B87}" srcOrd="2" destOrd="0" parTransId="{A740D7ED-BA8C-414E-A53F-3A7637347BB9}" sibTransId="{954FDECE-BFDF-4F33-B441-3F07DE544104}"/>
    <dgm:cxn modelId="{0D615CC1-3008-4217-85E9-615A18DE1F29}" srcId="{BD944670-F4B8-44F6-8CBA-4038CCB79AEC}" destId="{CE734BD7-5A5D-413D-99E4-0198943C4A21}" srcOrd="3" destOrd="0" parTransId="{73F663ED-55A2-49D3-A71F-C0015392AB07}" sibTransId="{72BFB8D9-5EAA-4885-B8AC-CB2D2151483F}"/>
    <dgm:cxn modelId="{53B17149-2429-4A36-8F60-472A6628087D}" type="presOf" srcId="{CE734BD7-5A5D-413D-99E4-0198943C4A21}" destId="{ED1A1E5F-2700-4978-BBFE-0112FE2E7091}" srcOrd="1" destOrd="0" presId="urn:microsoft.com/office/officeart/2005/8/layout/venn2"/>
    <dgm:cxn modelId="{B65CA005-A8FA-4BD7-AC20-821E7F20ACD5}" type="presOf" srcId="{D3C455BF-8A17-4571-B09B-53332D1FC5EC}" destId="{AA7C344A-FD2D-4BF2-8219-55B8C8FAECC2}" srcOrd="1" destOrd="0" presId="urn:microsoft.com/office/officeart/2005/8/layout/venn2"/>
    <dgm:cxn modelId="{275BC836-EE1A-4AFF-B006-37E313340892}" type="presOf" srcId="{80B0DBB4-0BCB-42FE-BFD5-82B630A27B87}" destId="{A37DE437-0DB7-47FD-8229-AE83EF797B33}" srcOrd="0" destOrd="0" presId="urn:microsoft.com/office/officeart/2005/8/layout/venn2"/>
    <dgm:cxn modelId="{E09C5CE3-95EC-46F7-A4A1-80A5F35861BB}" type="presOf" srcId="{BD944670-F4B8-44F6-8CBA-4038CCB79AEC}" destId="{9FAF18A4-2945-4E55-AA4D-F505444035EF}" srcOrd="0" destOrd="0" presId="urn:microsoft.com/office/officeart/2005/8/layout/venn2"/>
    <dgm:cxn modelId="{D34C88B2-F932-4434-AF6F-02B30A526130}" type="presOf" srcId="{CE734BD7-5A5D-413D-99E4-0198943C4A21}" destId="{C281959D-9077-48EE-8AB1-344870DBC556}" srcOrd="0" destOrd="0" presId="urn:microsoft.com/office/officeart/2005/8/layout/venn2"/>
    <dgm:cxn modelId="{486C8C88-1AD3-4595-91B8-FB4BB0B4DE14}" type="presOf" srcId="{D3C455BF-8A17-4571-B09B-53332D1FC5EC}" destId="{96E876DF-B537-45FB-B5C1-B52F22BE55A3}" srcOrd="0" destOrd="0" presId="urn:microsoft.com/office/officeart/2005/8/layout/venn2"/>
    <dgm:cxn modelId="{1B00F034-6EFC-499A-9F20-EA5E43F3365C}" type="presParOf" srcId="{9FAF18A4-2945-4E55-AA4D-F505444035EF}" destId="{6102A455-95EB-4B64-9AF5-C1C2021320B8}" srcOrd="0" destOrd="0" presId="urn:microsoft.com/office/officeart/2005/8/layout/venn2"/>
    <dgm:cxn modelId="{12C04620-58BB-4965-AB93-0A95531DB58E}" type="presParOf" srcId="{6102A455-95EB-4B64-9AF5-C1C2021320B8}" destId="{CF36B8D2-9B29-42B5-8C46-8A25F8900AF2}" srcOrd="0" destOrd="0" presId="urn:microsoft.com/office/officeart/2005/8/layout/venn2"/>
    <dgm:cxn modelId="{77A9022F-81C1-44AF-BDE1-52126015D47F}" type="presParOf" srcId="{6102A455-95EB-4B64-9AF5-C1C2021320B8}" destId="{A075788A-92B3-47B4-A082-03AE207ECAC3}" srcOrd="1" destOrd="0" presId="urn:microsoft.com/office/officeart/2005/8/layout/venn2"/>
    <dgm:cxn modelId="{02E51B58-FF38-470F-8F89-E927025083E9}" type="presParOf" srcId="{9FAF18A4-2945-4E55-AA4D-F505444035EF}" destId="{30940929-76C9-4D96-B384-3D732277B425}" srcOrd="1" destOrd="0" presId="urn:microsoft.com/office/officeart/2005/8/layout/venn2"/>
    <dgm:cxn modelId="{D4EA7C29-6588-4DBC-B674-7FB2DC8D3632}" type="presParOf" srcId="{30940929-76C9-4D96-B384-3D732277B425}" destId="{96E876DF-B537-45FB-B5C1-B52F22BE55A3}" srcOrd="0" destOrd="0" presId="urn:microsoft.com/office/officeart/2005/8/layout/venn2"/>
    <dgm:cxn modelId="{FFB1E2BE-DFE7-4DC5-82F7-76B53C6C049D}" type="presParOf" srcId="{30940929-76C9-4D96-B384-3D732277B425}" destId="{AA7C344A-FD2D-4BF2-8219-55B8C8FAECC2}" srcOrd="1" destOrd="0" presId="urn:microsoft.com/office/officeart/2005/8/layout/venn2"/>
    <dgm:cxn modelId="{B3F4E472-DDB7-43BE-BFE4-9E38EC8A3284}" type="presParOf" srcId="{9FAF18A4-2945-4E55-AA4D-F505444035EF}" destId="{863B7871-D224-4811-9C7B-CFEFB47A4BFF}" srcOrd="2" destOrd="0" presId="urn:microsoft.com/office/officeart/2005/8/layout/venn2"/>
    <dgm:cxn modelId="{8E73358F-121C-4022-B592-9C45464D53C2}" type="presParOf" srcId="{863B7871-D224-4811-9C7B-CFEFB47A4BFF}" destId="{A37DE437-0DB7-47FD-8229-AE83EF797B33}" srcOrd="0" destOrd="0" presId="urn:microsoft.com/office/officeart/2005/8/layout/venn2"/>
    <dgm:cxn modelId="{2737E68E-B510-47B4-BFCF-53EF32AFA181}" type="presParOf" srcId="{863B7871-D224-4811-9C7B-CFEFB47A4BFF}" destId="{AFD6A442-9D36-4655-BBA7-07FBF79E7F83}" srcOrd="1" destOrd="0" presId="urn:microsoft.com/office/officeart/2005/8/layout/venn2"/>
    <dgm:cxn modelId="{0A129947-92E3-4C87-A344-88CB7D3A3A2C}" type="presParOf" srcId="{9FAF18A4-2945-4E55-AA4D-F505444035EF}" destId="{F72E5D16-2FB9-4114-8700-1D4C230112A1}" srcOrd="3" destOrd="0" presId="urn:microsoft.com/office/officeart/2005/8/layout/venn2"/>
    <dgm:cxn modelId="{FBB27978-7D6F-4EB7-93E2-83EE9CB86256}" type="presParOf" srcId="{F72E5D16-2FB9-4114-8700-1D4C230112A1}" destId="{C281959D-9077-48EE-8AB1-344870DBC556}" srcOrd="0" destOrd="0" presId="urn:microsoft.com/office/officeart/2005/8/layout/venn2"/>
    <dgm:cxn modelId="{32A68020-538C-44C5-AC62-06FCCB2AB4C1}" type="presParOf" srcId="{F72E5D16-2FB9-4114-8700-1D4C230112A1}" destId="{ED1A1E5F-2700-4978-BBFE-0112FE2E7091}" srcOrd="1" destOrd="0" presId="urn:microsoft.com/office/officeart/2005/8/layout/venn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CE51FC-72BF-480A-92DC-BF5AC6B3C279}">
      <dsp:nvSpPr>
        <dsp:cNvPr id="0" name=""/>
        <dsp:cNvSpPr/>
      </dsp:nvSpPr>
      <dsp:spPr>
        <a:xfrm>
          <a:off x="4744877" y="-83840"/>
          <a:ext cx="1320031" cy="13200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Leads to dependence on male partners, incl. on survival sex</a:t>
          </a:r>
          <a:endParaRPr lang="en-US" sz="1600" kern="1200" dirty="0"/>
        </a:p>
      </dsp:txBody>
      <dsp:txXfrm>
        <a:off x="4744877" y="-83840"/>
        <a:ext cx="1320031" cy="1320031"/>
      </dsp:txXfrm>
    </dsp:sp>
    <dsp:sp modelId="{DE24181A-365F-4A6B-85A2-F28F3C7C99EF}">
      <dsp:nvSpPr>
        <dsp:cNvPr id="0" name=""/>
        <dsp:cNvSpPr/>
      </dsp:nvSpPr>
      <dsp:spPr>
        <a:xfrm>
          <a:off x="1763256" y="-513938"/>
          <a:ext cx="4947388" cy="4947388"/>
        </a:xfrm>
        <a:prstGeom prst="circularArrow">
          <a:avLst>
            <a:gd name="adj1" fmla="val 5203"/>
            <a:gd name="adj2" fmla="val 336110"/>
            <a:gd name="adj3" fmla="val 21292438"/>
            <a:gd name="adj4" fmla="val 19766943"/>
            <a:gd name="adj5" fmla="val 60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7D41458-E3DD-4F23-B536-AE9E72EC188C}">
      <dsp:nvSpPr>
        <dsp:cNvPr id="0" name=""/>
        <dsp:cNvSpPr/>
      </dsp:nvSpPr>
      <dsp:spPr>
        <a:xfrm>
          <a:off x="5542199" y="2370062"/>
          <a:ext cx="1320031" cy="13200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Gender inequality  &amp; lower status marginalizes women’s negotiating role  in having unprotected sex </a:t>
          </a:r>
          <a:endParaRPr lang="en-US" sz="1600" kern="1200" dirty="0"/>
        </a:p>
      </dsp:txBody>
      <dsp:txXfrm>
        <a:off x="5542199" y="2370062"/>
        <a:ext cx="1320031" cy="1320031"/>
      </dsp:txXfrm>
    </dsp:sp>
    <dsp:sp modelId="{DE721D55-78F4-4FCF-A344-1DA5157BAEC5}">
      <dsp:nvSpPr>
        <dsp:cNvPr id="0" name=""/>
        <dsp:cNvSpPr/>
      </dsp:nvSpPr>
      <dsp:spPr>
        <a:xfrm>
          <a:off x="1606474" y="113093"/>
          <a:ext cx="4947388" cy="4947388"/>
        </a:xfrm>
        <a:prstGeom prst="circularArrow">
          <a:avLst>
            <a:gd name="adj1" fmla="val 5203"/>
            <a:gd name="adj2" fmla="val 336110"/>
            <a:gd name="adj3" fmla="val 3937706"/>
            <a:gd name="adj4" fmla="val 2254198"/>
            <a:gd name="adj5" fmla="val 60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B18902-2207-4E2B-B660-F2ABD36F8139}">
      <dsp:nvSpPr>
        <dsp:cNvPr id="0" name=""/>
        <dsp:cNvSpPr/>
      </dsp:nvSpPr>
      <dsp:spPr>
        <a:xfrm>
          <a:off x="3408576" y="3639139"/>
          <a:ext cx="1412446" cy="18150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HIV infections puts women at further risk  - children born are particularly vulnerable </a:t>
          </a:r>
          <a:endParaRPr lang="en-US" sz="1600" kern="1200" dirty="0"/>
        </a:p>
      </dsp:txBody>
      <dsp:txXfrm>
        <a:off x="3408576" y="3639139"/>
        <a:ext cx="1412446" cy="1815069"/>
      </dsp:txXfrm>
    </dsp:sp>
    <dsp:sp modelId="{DEECA80E-5ED9-441F-82B1-8B547BB2D620}">
      <dsp:nvSpPr>
        <dsp:cNvPr id="0" name=""/>
        <dsp:cNvSpPr/>
      </dsp:nvSpPr>
      <dsp:spPr>
        <a:xfrm>
          <a:off x="1450195" y="315393"/>
          <a:ext cx="4947388" cy="4947388"/>
        </a:xfrm>
        <a:prstGeom prst="circularArrow">
          <a:avLst>
            <a:gd name="adj1" fmla="val 5203"/>
            <a:gd name="adj2" fmla="val 336110"/>
            <a:gd name="adj3" fmla="val 7828344"/>
            <a:gd name="adj4" fmla="val 6823695"/>
            <a:gd name="adj5" fmla="val 60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AFCE658-CDDB-4277-AE12-421FB2EB57E3}">
      <dsp:nvSpPr>
        <dsp:cNvPr id="0" name=""/>
        <dsp:cNvSpPr/>
      </dsp:nvSpPr>
      <dsp:spPr>
        <a:xfrm>
          <a:off x="1449292" y="2116888"/>
          <a:ext cx="1309378" cy="1826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smtClean="0"/>
            <a:t>Low/lack of access to quality &amp; safe SRH and HIV services  &amp; low awareness further exacerbates stigma &amp; </a:t>
          </a:r>
          <a:r>
            <a:rPr lang="en-US" sz="1600" kern="1200" dirty="0" err="1" smtClean="0"/>
            <a:t>vulnerabilty</a:t>
          </a:r>
          <a:r>
            <a:rPr lang="en-US" sz="1600" kern="1200" dirty="0" smtClean="0"/>
            <a:t> </a:t>
          </a:r>
          <a:endParaRPr lang="en-US" sz="1600" kern="1200" dirty="0"/>
        </a:p>
      </dsp:txBody>
      <dsp:txXfrm>
        <a:off x="1449292" y="2116888"/>
        <a:ext cx="1309378" cy="1826381"/>
      </dsp:txXfrm>
    </dsp:sp>
    <dsp:sp modelId="{9E8F8AE9-83A4-4C63-9546-2C10B37A68A5}">
      <dsp:nvSpPr>
        <dsp:cNvPr id="0" name=""/>
        <dsp:cNvSpPr/>
      </dsp:nvSpPr>
      <dsp:spPr>
        <a:xfrm>
          <a:off x="1298642" y="-617050"/>
          <a:ext cx="4947388" cy="4947388"/>
        </a:xfrm>
        <a:prstGeom prst="circularArrow">
          <a:avLst>
            <a:gd name="adj1" fmla="val 5203"/>
            <a:gd name="adj2" fmla="val 336110"/>
            <a:gd name="adj3" fmla="val 12102618"/>
            <a:gd name="adj4" fmla="val 10935702"/>
            <a:gd name="adj5" fmla="val 60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734B90D-3545-4734-A302-D09A5CC2531D}">
      <dsp:nvSpPr>
        <dsp:cNvPr id="0" name=""/>
        <dsp:cNvSpPr/>
      </dsp:nvSpPr>
      <dsp:spPr>
        <a:xfrm>
          <a:off x="2076169" y="-44081"/>
          <a:ext cx="1497073" cy="12405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endParaRPr lang="en-US" sz="1600" kern="1200" dirty="0" smtClean="0"/>
        </a:p>
        <a:p>
          <a:pPr lvl="0" algn="ctr" defTabSz="711200">
            <a:lnSpc>
              <a:spcPct val="90000"/>
            </a:lnSpc>
            <a:spcBef>
              <a:spcPct val="0"/>
            </a:spcBef>
            <a:spcAft>
              <a:spcPct val="35000"/>
            </a:spcAft>
          </a:pPr>
          <a:endParaRPr lang="en-US" sz="1600" kern="1200" dirty="0" smtClean="0"/>
        </a:p>
        <a:p>
          <a:pPr lvl="0" algn="ctr" defTabSz="711200">
            <a:lnSpc>
              <a:spcPct val="90000"/>
            </a:lnSpc>
            <a:spcBef>
              <a:spcPct val="0"/>
            </a:spcBef>
            <a:spcAft>
              <a:spcPct val="35000"/>
            </a:spcAft>
          </a:pPr>
          <a:r>
            <a:rPr lang="en-US" sz="1600" kern="1200" dirty="0" smtClean="0"/>
            <a:t>Limited opportunities due to lack of access to education &amp; discrimination </a:t>
          </a:r>
          <a:endParaRPr lang="en-US" sz="1600" kern="1200" dirty="0"/>
        </a:p>
      </dsp:txBody>
      <dsp:txXfrm>
        <a:off x="2076169" y="-44081"/>
        <a:ext cx="1497073" cy="1240512"/>
      </dsp:txXfrm>
    </dsp:sp>
    <dsp:sp modelId="{12400D34-96E9-485A-9084-A8110E919737}">
      <dsp:nvSpPr>
        <dsp:cNvPr id="0" name=""/>
        <dsp:cNvSpPr/>
      </dsp:nvSpPr>
      <dsp:spPr>
        <a:xfrm>
          <a:off x="1641105" y="-121858"/>
          <a:ext cx="4947388" cy="4947388"/>
        </a:xfrm>
        <a:prstGeom prst="circularArrow">
          <a:avLst>
            <a:gd name="adj1" fmla="val 5203"/>
            <a:gd name="adj2" fmla="val 336110"/>
            <a:gd name="adj3" fmla="val 16864856"/>
            <a:gd name="adj4" fmla="val 15342915"/>
            <a:gd name="adj5" fmla="val 60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F6BDF0-5CE8-4437-B4D3-BC5A3FBA93A1}" type="datetimeFigureOut">
              <a:rPr lang="en-US" smtClean="0"/>
              <a:pPr/>
              <a:t>9/17/2013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F05FA0-0627-46CD-84DA-D54CA4432C02}" type="slidenum">
              <a:rPr lang="en-US" smtClean="0"/>
              <a:pPr/>
              <a:t>‹N°›</a:t>
            </a:fld>
            <a:endParaRPr lang="en-US"/>
          </a:p>
        </p:txBody>
      </p:sp>
    </p:spTree>
    <p:extLst>
      <p:ext uri="{BB962C8B-B14F-4D97-AF65-F5344CB8AC3E}">
        <p14:creationId xmlns:p14="http://schemas.microsoft.com/office/powerpoint/2010/main" xmlns="" val="275727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42F05FA0-0627-46CD-84DA-D54CA4432C02}"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Structural forces – legal, economic and social factors – shape the HIV risk of individuals and populations. </a:t>
            </a:r>
          </a:p>
          <a:p>
            <a:endParaRPr lang="en-US" dirty="0"/>
          </a:p>
        </p:txBody>
      </p:sp>
      <p:sp>
        <p:nvSpPr>
          <p:cNvPr id="4" name="Slide Number Placeholder 3"/>
          <p:cNvSpPr>
            <a:spLocks noGrp="1"/>
          </p:cNvSpPr>
          <p:nvPr>
            <p:ph type="sldNum" sz="quarter" idx="10"/>
          </p:nvPr>
        </p:nvSpPr>
        <p:spPr/>
        <p:txBody>
          <a:bodyPr/>
          <a:lstStyle/>
          <a:p>
            <a:fld id="{90AF991F-324D-4932-BE80-5F8C3A671E86}" type="slidenum">
              <a:rPr lang="en-US" smtClean="0"/>
              <a:pPr/>
              <a:t>13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Structural forces – legal, economic and social factors – shape the HIV risk of individuals and populations. These factors interact in many different ways to affect </a:t>
            </a:r>
            <a:r>
              <a:rPr lang="en-US" dirty="0" err="1" smtClean="0"/>
              <a:t>behaviours</a:t>
            </a:r>
            <a:r>
              <a:rPr lang="en-US" dirty="0" smtClean="0"/>
              <a:t> such as choice of sexual partner and use of condoms. These</a:t>
            </a:r>
            <a:r>
              <a:rPr lang="en-US" baseline="0" dirty="0" smtClean="0"/>
              <a:t> </a:t>
            </a:r>
            <a:r>
              <a:rPr lang="en-US" dirty="0" smtClean="0"/>
              <a:t>structural factors also undermine treatment and prevention efforts.</a:t>
            </a:r>
            <a:endParaRPr lang="en-US" dirty="0"/>
          </a:p>
        </p:txBody>
      </p:sp>
      <p:sp>
        <p:nvSpPr>
          <p:cNvPr id="4" name="Slide Number Placeholder 3"/>
          <p:cNvSpPr>
            <a:spLocks noGrp="1"/>
          </p:cNvSpPr>
          <p:nvPr>
            <p:ph type="sldNum" sz="quarter" idx="10"/>
          </p:nvPr>
        </p:nvSpPr>
        <p:spPr/>
        <p:txBody>
          <a:bodyPr/>
          <a:lstStyle/>
          <a:p>
            <a:fld id="{90AF991F-324D-4932-BE80-5F8C3A671E86}" type="slidenum">
              <a:rPr lang="en-US" smtClean="0"/>
              <a:pPr/>
              <a:t>14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dirty="0" smtClean="0"/>
              <a:t>1It is now amply demonstrated that </a:t>
            </a:r>
            <a:r>
              <a:rPr lang="en-US" dirty="0" err="1" smtClean="0"/>
              <a:t>programmes</a:t>
            </a:r>
            <a:r>
              <a:rPr lang="en-US" dirty="0" smtClean="0"/>
              <a:t> aimed at the prevention and treatment of HIV/AIDS cannot succeed without challenging the structures of unequal power relations between men and women. In this regard, an integrated approach needs to be taken to tackle the impact of gender inequality and at the same time, reaching out to the most at risk. National policies and action plans would be vastly more effective if they acted on the inter-connectedness between the two pandemics of HIV and VAW.      </a:t>
            </a:r>
            <a:endParaRPr lang="en-US" dirty="0"/>
          </a:p>
        </p:txBody>
      </p:sp>
      <p:sp>
        <p:nvSpPr>
          <p:cNvPr id="4" name="Slide Number Placeholder 3"/>
          <p:cNvSpPr>
            <a:spLocks noGrp="1"/>
          </p:cNvSpPr>
          <p:nvPr>
            <p:ph type="sldNum" sz="quarter" idx="10"/>
          </p:nvPr>
        </p:nvSpPr>
        <p:spPr/>
        <p:txBody>
          <a:bodyPr/>
          <a:lstStyle/>
          <a:p>
            <a:fld id="{42F05FA0-0627-46CD-84DA-D54CA4432C02}" type="slidenum">
              <a:rPr lang="en-US" smtClean="0"/>
              <a:pPr/>
              <a:t>16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2F05FA0-0627-46CD-84DA-D54CA4432C02}" type="slidenum">
              <a:rPr lang="en-US" smtClean="0"/>
              <a:pPr/>
              <a:t>22</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2F05FA0-0627-46CD-84DA-D54CA4432C02}" type="slidenum">
              <a:rPr lang="en-US" smtClean="0"/>
              <a:pPr/>
              <a:t>23</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2F05FA0-0627-46CD-84DA-D54CA4432C02}" type="slidenum">
              <a:rPr lang="en-US" smtClean="0"/>
              <a:pPr/>
              <a:t>24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2F05FA0-0627-46CD-84DA-D54CA4432C02}" type="slidenum">
              <a:rPr lang="en-US" smtClean="0"/>
              <a:pPr/>
              <a:t>25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BBBBDD1-7A91-442E-99E6-31192DE8BFF5}" type="datetimeFigureOut">
              <a:rPr lang="en-US" smtClean="0"/>
              <a:pPr/>
              <a:t>9/17/2013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CE7652-F284-4326-83BF-CD1D96DD84C7}"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BBBDD1-7A91-442E-99E6-31192DE8BFF5}" type="datetimeFigureOut">
              <a:rPr lang="en-US" smtClean="0"/>
              <a:pPr/>
              <a:t>9/17/2013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CE7652-F284-4326-83BF-CD1D96DD84C7}"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BBBDD1-7A91-442E-99E6-31192DE8BFF5}" type="datetimeFigureOut">
              <a:rPr lang="en-US" smtClean="0"/>
              <a:pPr/>
              <a:t>9/17/2013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CE7652-F284-4326-83BF-CD1D96DD84C7}"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BBBDD1-7A91-442E-99E6-31192DE8BFF5}" type="datetimeFigureOut">
              <a:rPr lang="en-US" smtClean="0"/>
              <a:pPr/>
              <a:t>9/17/2013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CE7652-F284-4326-83BF-CD1D96DD84C7}"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BBBDD1-7A91-442E-99E6-31192DE8BFF5}" type="datetimeFigureOut">
              <a:rPr lang="en-US" smtClean="0"/>
              <a:pPr/>
              <a:t>9/17/2013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CE7652-F284-4326-83BF-CD1D96DD84C7}"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BBBBDD1-7A91-442E-99E6-31192DE8BFF5}" type="datetimeFigureOut">
              <a:rPr lang="en-US" smtClean="0"/>
              <a:pPr/>
              <a:t>9/17/2013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CE7652-F284-4326-83BF-CD1D96DD84C7}"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BBBBDD1-7A91-442E-99E6-31192DE8BFF5}" type="datetimeFigureOut">
              <a:rPr lang="en-US" smtClean="0"/>
              <a:pPr/>
              <a:t>9/17/2013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CE7652-F284-4326-83BF-CD1D96DD84C7}"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BBBBDD1-7A91-442E-99E6-31192DE8BFF5}" type="datetimeFigureOut">
              <a:rPr lang="en-US" smtClean="0"/>
              <a:pPr/>
              <a:t>9/17/2013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CE7652-F284-4326-83BF-CD1D96DD84C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BBBDD1-7A91-442E-99E6-31192DE8BFF5}" type="datetimeFigureOut">
              <a:rPr lang="en-US" smtClean="0"/>
              <a:pPr/>
              <a:t>9/17/2013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CE7652-F284-4326-83BF-CD1D96DD84C7}"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BBBDD1-7A91-442E-99E6-31192DE8BFF5}" type="datetimeFigureOut">
              <a:rPr lang="en-US" smtClean="0"/>
              <a:pPr/>
              <a:t>9/17/2013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CE7652-F284-4326-83BF-CD1D96DD84C7}"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BBBDD1-7A91-442E-99E6-31192DE8BFF5}" type="datetimeFigureOut">
              <a:rPr lang="en-US" smtClean="0"/>
              <a:pPr/>
              <a:t>9/17/2013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CE7652-F284-4326-83BF-CD1D96DD84C7}"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BBBDD1-7A91-442E-99E6-31192DE8BFF5}" type="datetimeFigureOut">
              <a:rPr lang="en-US" smtClean="0"/>
              <a:pPr/>
              <a:t>9/17/2013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CE7652-F284-4326-83BF-CD1D96DD84C7}" type="slidenum">
              <a:rPr lang="en-US" smtClean="0"/>
              <a:pPr/>
              <a:t>‹N°›</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trive.lshtm.ac.uk/drivers/gender-inequality-and-violenc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trive.lshtm.ac.uk/drivers/alcohol" TargetMode="External"/><Relationship Id="rId5" Type="http://schemas.openxmlformats.org/officeDocument/2006/relationships/hyperlink" Target="http://strive.lshtm.ac.uk/drivers/stigma-and-criminalization" TargetMode="External"/><Relationship Id="rId4" Type="http://schemas.openxmlformats.org/officeDocument/2006/relationships/hyperlink" Target="http://strive.lshtm.ac.uk/drivers/poverty-and-livelihood-options"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microsoft.com/office/2007/relationships/diagramDrawing" Target="../diagrams/drawing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smtClean="0"/>
              <a:t>Addressing the Linkages Between GBV and HIV: </a:t>
            </a:r>
            <a:r>
              <a:rPr lang="en-US" b="1" i="1" dirty="0" smtClean="0"/>
              <a:t>What is out there? </a:t>
            </a:r>
            <a:endParaRPr lang="en-US" b="1" i="1" dirty="0"/>
          </a:p>
        </p:txBody>
      </p:sp>
      <p:sp>
        <p:nvSpPr>
          <p:cNvPr id="3" name="Subtitle 2"/>
          <p:cNvSpPr>
            <a:spLocks noGrp="1"/>
          </p:cNvSpPr>
          <p:nvPr>
            <p:ph type="subTitle" idx="1"/>
          </p:nvPr>
        </p:nvSpPr>
        <p:spPr>
          <a:xfrm>
            <a:off x="1371600" y="3886200"/>
            <a:ext cx="6400800" cy="1981200"/>
          </a:xfrm>
        </p:spPr>
        <p:txBody>
          <a:bodyPr>
            <a:normAutofit/>
          </a:bodyPr>
          <a:lstStyle/>
          <a:p>
            <a:r>
              <a:rPr lang="en-US" b="1" i="1" dirty="0" err="1" smtClean="0"/>
              <a:t>Upala</a:t>
            </a:r>
            <a:r>
              <a:rPr lang="en-US" b="1" i="1" dirty="0" smtClean="0"/>
              <a:t> Devi, GBV Advisor, UNFPA</a:t>
            </a:r>
          </a:p>
          <a:p>
            <a:endParaRPr lang="en-US" b="1" i="1" dirty="0" smtClean="0"/>
          </a:p>
          <a:p>
            <a:r>
              <a:rPr lang="en-US" sz="2900" b="1" i="1" dirty="0" smtClean="0"/>
              <a:t>17</a:t>
            </a:r>
            <a:r>
              <a:rPr lang="en-US" sz="2900" b="1" i="1" baseline="30000" dirty="0" smtClean="0"/>
              <a:t>th</a:t>
            </a:r>
            <a:r>
              <a:rPr lang="en-US" sz="2900" b="1" i="1" dirty="0" smtClean="0"/>
              <a:t> September 2013, Dakar</a:t>
            </a:r>
            <a:endParaRPr lang="en-US" sz="2900" b="1" i="1" dirty="0"/>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257800" y="685800"/>
            <a:ext cx="2612134" cy="1220623"/>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944562"/>
          </a:xfrm>
        </p:spPr>
        <p:txBody>
          <a:bodyPr>
            <a:noAutofit/>
          </a:bodyPr>
          <a:lstStyle/>
          <a:p>
            <a:r>
              <a:rPr lang="en-US" sz="3600" dirty="0" smtClean="0"/>
              <a:t>Other Associated Risk Factors </a:t>
            </a:r>
            <a:r>
              <a:rPr lang="en-US" sz="3600" i="1" dirty="0" smtClean="0"/>
              <a:t>(adapted: Salamander Trust and LS of H &amp; TM)</a:t>
            </a:r>
            <a:endParaRPr lang="en-US" sz="3600" i="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681951225"/>
              </p:ext>
            </p:extLst>
          </p:nvPr>
        </p:nvGraphicFramePr>
        <p:xfrm>
          <a:off x="457200" y="1600200"/>
          <a:ext cx="82296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557780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Importance of addressing Gender norms</a:t>
            </a:r>
            <a:endParaRPr lang="en-US" sz="3600" dirty="0"/>
          </a:p>
        </p:txBody>
      </p:sp>
      <p:sp>
        <p:nvSpPr>
          <p:cNvPr id="3" name="Content Placeholder 2"/>
          <p:cNvSpPr>
            <a:spLocks noGrp="1"/>
          </p:cNvSpPr>
          <p:nvPr>
            <p:ph idx="1"/>
          </p:nvPr>
        </p:nvSpPr>
        <p:spPr>
          <a:xfrm>
            <a:off x="457200" y="1143000"/>
            <a:ext cx="8229600" cy="5715000"/>
          </a:xfrm>
        </p:spPr>
        <p:txBody>
          <a:bodyPr>
            <a:normAutofit fontScale="70000" lnSpcReduction="20000"/>
          </a:bodyPr>
          <a:lstStyle/>
          <a:p>
            <a:r>
              <a:rPr lang="en-US" dirty="0" smtClean="0"/>
              <a:t>To promote gender-equitable attitudes and behaviors (Gender norms put men in a position of sexual dominance)</a:t>
            </a:r>
          </a:p>
          <a:p>
            <a:r>
              <a:rPr lang="en-US" dirty="0" smtClean="0"/>
              <a:t>Limits women's ability to control their own reproductive and sexual health </a:t>
            </a:r>
          </a:p>
          <a:p>
            <a:r>
              <a:rPr lang="en-US" dirty="0" smtClean="0"/>
              <a:t>Influence on women's health, including women's ability to protect themselves from infection with HIV</a:t>
            </a:r>
          </a:p>
          <a:p>
            <a:r>
              <a:rPr lang="en-US" dirty="0" smtClean="0"/>
              <a:t>To promote gender-equitable relationships between men and women, and reach men with information and services</a:t>
            </a:r>
          </a:p>
          <a:p>
            <a:r>
              <a:rPr lang="en-US" dirty="0" smtClean="0"/>
              <a:t>To change behaviors that place men and their sexual partners at risk of various negative health outcomes</a:t>
            </a:r>
          </a:p>
          <a:p>
            <a:r>
              <a:rPr lang="en-US" dirty="0" smtClean="0"/>
              <a:t>Examples of such norms for men include;</a:t>
            </a:r>
          </a:p>
          <a:p>
            <a:pPr>
              <a:buFontTx/>
              <a:buChar char="-"/>
            </a:pPr>
            <a:r>
              <a:rPr lang="en-US" dirty="0" smtClean="0"/>
              <a:t>initiating sexual activity early in life </a:t>
            </a:r>
          </a:p>
          <a:p>
            <a:pPr>
              <a:buFontTx/>
              <a:buChar char="-"/>
            </a:pPr>
            <a:r>
              <a:rPr lang="en-US" dirty="0" smtClean="0"/>
              <a:t>having multiple sexual partners</a:t>
            </a:r>
          </a:p>
          <a:p>
            <a:pPr>
              <a:buFontTx/>
              <a:buChar char="-"/>
            </a:pPr>
            <a:r>
              <a:rPr lang="en-US" dirty="0" smtClean="0"/>
              <a:t>representing themselves as knowledgeable about sexual matters and disease prevention even when they are not</a:t>
            </a:r>
          </a:p>
          <a:p>
            <a:pPr>
              <a:buFontTx/>
              <a:buChar char="-"/>
            </a:pPr>
            <a:r>
              <a:rPr lang="en-US" dirty="0" smtClean="0"/>
              <a:t>belief that it is the man's responsibility to acquire condoms, as a young woman who has her own condoms might be seen as promiscuous</a:t>
            </a:r>
          </a:p>
          <a:p>
            <a:pPr>
              <a:buFontTx/>
              <a:buChar char="-"/>
            </a:pPr>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contd</a:t>
            </a:r>
            <a:endParaRPr lang="en-US" dirty="0"/>
          </a:p>
        </p:txBody>
      </p:sp>
      <p:sp>
        <p:nvSpPr>
          <p:cNvPr id="3" name="Content Placeholder 2"/>
          <p:cNvSpPr>
            <a:spLocks noGrp="1"/>
          </p:cNvSpPr>
          <p:nvPr>
            <p:ph idx="1"/>
          </p:nvPr>
        </p:nvSpPr>
        <p:spPr>
          <a:xfrm>
            <a:off x="457200" y="1295400"/>
            <a:ext cx="8229600" cy="5257800"/>
          </a:xfrm>
        </p:spPr>
        <p:txBody>
          <a:bodyPr>
            <a:normAutofit fontScale="85000" lnSpcReduction="20000"/>
          </a:bodyPr>
          <a:lstStyle/>
          <a:p>
            <a:r>
              <a:rPr lang="en-US" dirty="0" smtClean="0"/>
              <a:t>Since 2002 the proportion of women living with HIV has increased in every region of the world</a:t>
            </a:r>
          </a:p>
          <a:p>
            <a:r>
              <a:rPr lang="en-US" dirty="0" smtClean="0"/>
              <a:t>In 1990 -</a:t>
            </a:r>
            <a:r>
              <a:rPr lang="en-US" dirty="0" smtClean="0">
                <a:solidFill>
                  <a:schemeClr val="accent1"/>
                </a:solidFill>
              </a:rPr>
              <a:t>1million living with HIV(57% men and 43%women) </a:t>
            </a:r>
            <a:r>
              <a:rPr lang="en-US" dirty="0" smtClean="0"/>
              <a:t>STRIVE 2013</a:t>
            </a:r>
          </a:p>
          <a:p>
            <a:r>
              <a:rPr lang="en-US" dirty="0" smtClean="0"/>
              <a:t>In 2011- </a:t>
            </a:r>
            <a:r>
              <a:rPr lang="en-US" dirty="0" smtClean="0">
                <a:solidFill>
                  <a:schemeClr val="accent1"/>
                </a:solidFill>
              </a:rPr>
              <a:t>34million living with HIV (48% men and 52%women) </a:t>
            </a:r>
            <a:r>
              <a:rPr lang="en-US" dirty="0" smtClean="0"/>
              <a:t>STRIVE 2013</a:t>
            </a:r>
          </a:p>
          <a:p>
            <a:r>
              <a:rPr lang="en-US" dirty="0" smtClean="0"/>
              <a:t>Currently, 11.8% young people aged (15-24)</a:t>
            </a:r>
            <a:r>
              <a:rPr lang="en-US" dirty="0" smtClean="0">
                <a:solidFill>
                  <a:schemeClr val="accent1"/>
                </a:solidFill>
              </a:rPr>
              <a:t> living with HIV (37% men and 63%women)</a:t>
            </a:r>
            <a:r>
              <a:rPr lang="en-US" dirty="0" smtClean="0"/>
              <a:t>STRIVE 2013</a:t>
            </a:r>
          </a:p>
          <a:p>
            <a:r>
              <a:rPr lang="en-US" dirty="0" smtClean="0"/>
              <a:t>In sub-Saharan Africa 60% of people living with HIV are </a:t>
            </a:r>
            <a:r>
              <a:rPr lang="en-US" dirty="0" err="1" smtClean="0"/>
              <a:t>women.UNICEF</a:t>
            </a:r>
            <a:r>
              <a:rPr lang="en-US" dirty="0" smtClean="0"/>
              <a:t> 2009</a:t>
            </a:r>
          </a:p>
          <a:p>
            <a:r>
              <a:rPr lang="en-US" dirty="0" smtClean="0"/>
              <a:t>In low and middle-income countries worldwide HIV is the leading cause of </a:t>
            </a:r>
            <a:r>
              <a:rPr lang="en-US" dirty="0" smtClean="0">
                <a:solidFill>
                  <a:srgbClr val="FF0000"/>
                </a:solidFill>
              </a:rPr>
              <a:t>deaths and disease </a:t>
            </a:r>
            <a:r>
              <a:rPr lang="en-US" dirty="0" smtClean="0"/>
              <a:t>amongst women of reproductive age. </a:t>
            </a:r>
          </a:p>
          <a:p>
            <a:r>
              <a:rPr lang="en-US" b="1" dirty="0" smtClean="0">
                <a:solidFill>
                  <a:srgbClr val="FF0000"/>
                </a:solidFill>
              </a:rPr>
              <a:t>Why????????</a:t>
            </a:r>
            <a:endParaRPr lang="en-US" b="1" dirty="0">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Key Structural Drivers of HIV </a:t>
            </a:r>
            <a:endParaRPr lang="en-US" dirty="0"/>
          </a:p>
        </p:txBody>
      </p:sp>
      <p:sp>
        <p:nvSpPr>
          <p:cNvPr id="3" name="Content Placeholder 2"/>
          <p:cNvSpPr>
            <a:spLocks noGrp="1"/>
          </p:cNvSpPr>
          <p:nvPr>
            <p:ph idx="1"/>
          </p:nvPr>
        </p:nvSpPr>
        <p:spPr>
          <a:xfrm>
            <a:off x="228600" y="1219200"/>
            <a:ext cx="8763000" cy="5410200"/>
          </a:xfrm>
        </p:spPr>
        <p:txBody>
          <a:bodyPr>
            <a:normAutofit fontScale="85000" lnSpcReduction="20000"/>
          </a:bodyPr>
          <a:lstStyle/>
          <a:p>
            <a:pPr lvl="0"/>
            <a:r>
              <a:rPr lang="en-US" dirty="0" smtClean="0">
                <a:solidFill>
                  <a:srgbClr val="FF0000"/>
                </a:solidFill>
                <a:hlinkClick r:id="rId3"/>
              </a:rPr>
              <a:t>Gender </a:t>
            </a:r>
            <a:r>
              <a:rPr lang="en-US" dirty="0" smtClean="0">
                <a:solidFill>
                  <a:schemeClr val="accent1"/>
                </a:solidFill>
                <a:hlinkClick r:id="rId3"/>
              </a:rPr>
              <a:t>inequality,</a:t>
            </a:r>
            <a:r>
              <a:rPr lang="en-US" u="sng" dirty="0" smtClean="0">
                <a:solidFill>
                  <a:schemeClr val="accent1"/>
                </a:solidFill>
                <a:hlinkClick r:id="rId3"/>
              </a:rPr>
              <a:t> </a:t>
            </a:r>
            <a:r>
              <a:rPr lang="en-US" u="sng" dirty="0" smtClean="0">
                <a:solidFill>
                  <a:schemeClr val="accent1"/>
                </a:solidFill>
              </a:rPr>
              <a:t>violence</a:t>
            </a:r>
            <a:r>
              <a:rPr lang="en-US" b="1" u="sng" dirty="0" smtClean="0">
                <a:solidFill>
                  <a:schemeClr val="accent1"/>
                </a:solidFill>
              </a:rPr>
              <a:t> </a:t>
            </a:r>
            <a:r>
              <a:rPr lang="en-US" dirty="0" smtClean="0">
                <a:solidFill>
                  <a:srgbClr val="FF0000"/>
                </a:solidFill>
                <a:hlinkClick r:id="rId3"/>
              </a:rPr>
              <a:t>and gender roles</a:t>
            </a:r>
            <a:r>
              <a:rPr lang="en-US" dirty="0" smtClean="0">
                <a:solidFill>
                  <a:srgbClr val="FF0000"/>
                </a:solidFill>
              </a:rPr>
              <a:t> </a:t>
            </a:r>
            <a:r>
              <a:rPr lang="en-US" dirty="0" smtClean="0"/>
              <a:t>encourage male promiscuity, make women vulnerable to violence and restrict their ability to discuss or negotiate sex.</a:t>
            </a:r>
          </a:p>
          <a:p>
            <a:pPr lvl="0"/>
            <a:r>
              <a:rPr lang="en-US" u="sng" dirty="0" smtClean="0">
                <a:solidFill>
                  <a:schemeClr val="accent1"/>
                </a:solidFill>
              </a:rPr>
              <a:t>Poverty and l</a:t>
            </a:r>
            <a:r>
              <a:rPr lang="en-US" u="sng" dirty="0" smtClean="0">
                <a:solidFill>
                  <a:schemeClr val="accent1"/>
                </a:solidFill>
                <a:hlinkClick r:id="rId4"/>
              </a:rPr>
              <a:t>imited </a:t>
            </a:r>
            <a:r>
              <a:rPr lang="en-US" u="sng" dirty="0" smtClean="0">
                <a:hlinkClick r:id="rId4"/>
              </a:rPr>
              <a:t>livelihood opportunities</a:t>
            </a:r>
            <a:r>
              <a:rPr lang="en-US" dirty="0" smtClean="0"/>
              <a:t>, along with migration, shape patterns of sexual mixing, deplete hope and hinders HIV prevention and treatment efforts.</a:t>
            </a:r>
          </a:p>
          <a:p>
            <a:pPr lvl="0"/>
            <a:r>
              <a:rPr lang="en-US" dirty="0" smtClean="0">
                <a:hlinkClick r:id="rId5"/>
              </a:rPr>
              <a:t>Stigma and criminalization</a:t>
            </a:r>
            <a:r>
              <a:rPr lang="en-US" dirty="0" smtClean="0"/>
              <a:t> prevent people from getting HIV testing and hinder the efforts of MSM, sex workers and other marginalized groups to access services;</a:t>
            </a:r>
          </a:p>
          <a:p>
            <a:pPr lvl="0"/>
            <a:r>
              <a:rPr lang="en-US" dirty="0" smtClean="0">
                <a:hlinkClick r:id="rId6"/>
              </a:rPr>
              <a:t>Unrestricted alcohol availability and drinking norms</a:t>
            </a:r>
            <a:r>
              <a:rPr lang="en-US" dirty="0" smtClean="0"/>
              <a:t> exacerbate sexual risk-taking and gender-based violence </a:t>
            </a:r>
          </a:p>
          <a:p>
            <a:pPr>
              <a:buNone/>
            </a:pPr>
            <a:r>
              <a:rPr lang="en-US" dirty="0" smtClean="0"/>
              <a:t>Empirical evidence strongly links each factor with HIV infection</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r>
              <a:rPr lang="en-US" sz="3600" b="1" dirty="0" smtClean="0"/>
              <a:t>Causal pathways connecting structural drivers </a:t>
            </a:r>
            <a:r>
              <a:rPr lang="en-US" b="1" dirty="0" smtClean="0"/>
              <a:t/>
            </a:r>
            <a:br>
              <a:rPr lang="en-US" b="1" dirty="0" smtClean="0"/>
            </a:br>
            <a:endParaRPr lang="en-US" dirty="0"/>
          </a:p>
        </p:txBody>
      </p:sp>
      <p:pic>
        <p:nvPicPr>
          <p:cNvPr id="4" name="Content Placeholder 3" descr="Causal pathways connecting structural drivers of HIV"/>
          <p:cNvPicPr>
            <a:picLocks noGrp="1"/>
          </p:cNvPicPr>
          <p:nvPr>
            <p:ph idx="1"/>
          </p:nvPr>
        </p:nvPicPr>
        <p:blipFill>
          <a:blip r:embed="rId3" cstate="print"/>
          <a:srcRect/>
          <a:stretch>
            <a:fillRect/>
          </a:stretch>
        </p:blipFill>
        <p:spPr bwMode="auto">
          <a:xfrm>
            <a:off x="0" y="381000"/>
            <a:ext cx="9143999" cy="6477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t>Structural Interventions</a:t>
            </a:r>
            <a:endParaRPr lang="en-US" dirty="0"/>
          </a:p>
        </p:txBody>
      </p:sp>
      <p:sp>
        <p:nvSpPr>
          <p:cNvPr id="3" name="Content Placeholder 2"/>
          <p:cNvSpPr>
            <a:spLocks noGrp="1"/>
          </p:cNvSpPr>
          <p:nvPr>
            <p:ph idx="1"/>
          </p:nvPr>
        </p:nvSpPr>
        <p:spPr>
          <a:xfrm>
            <a:off x="228600" y="1295400"/>
            <a:ext cx="8686800" cy="5257800"/>
          </a:xfrm>
        </p:spPr>
        <p:txBody>
          <a:bodyPr>
            <a:noAutofit/>
          </a:bodyPr>
          <a:lstStyle/>
          <a:p>
            <a:r>
              <a:rPr lang="en-US" sz="2400" b="1" dirty="0" smtClean="0">
                <a:solidFill>
                  <a:schemeClr val="accent1"/>
                </a:solidFill>
              </a:rPr>
              <a:t>Gender inequality and violence: </a:t>
            </a:r>
            <a:r>
              <a:rPr lang="en-US" sz="2400" dirty="0" smtClean="0"/>
              <a:t>Coaching through basket ball and other sports can impact the socialization of boys into men and  cultivating gender equality to reduce violence against women.</a:t>
            </a:r>
          </a:p>
          <a:p>
            <a:r>
              <a:rPr lang="en-US" sz="2400" b="1" dirty="0" smtClean="0">
                <a:solidFill>
                  <a:schemeClr val="accent1"/>
                </a:solidFill>
              </a:rPr>
              <a:t>Poverty and livelihood options: </a:t>
            </a:r>
            <a:r>
              <a:rPr lang="en-US" sz="2400" dirty="0" smtClean="0"/>
              <a:t>cash transfers and financial training for adolescent girls helps them to stay in school and avoid early marriage.</a:t>
            </a:r>
          </a:p>
          <a:p>
            <a:r>
              <a:rPr lang="en-US" sz="2400" b="1" dirty="0" smtClean="0">
                <a:solidFill>
                  <a:schemeClr val="accent1"/>
                </a:solidFill>
              </a:rPr>
              <a:t>Stigma and criminalization:</a:t>
            </a:r>
            <a:r>
              <a:rPr lang="en-US" sz="2400" dirty="0" smtClean="0">
                <a:solidFill>
                  <a:schemeClr val="accent1"/>
                </a:solidFill>
              </a:rPr>
              <a:t> </a:t>
            </a:r>
            <a:r>
              <a:rPr lang="en-US" sz="2400" dirty="0" smtClean="0"/>
              <a:t>Raising awareness about HIV is used as a basis for forming female sex worker collectives which helps women to organize collective action and support</a:t>
            </a:r>
          </a:p>
          <a:p>
            <a:r>
              <a:rPr lang="en-US" sz="2400" b="1" dirty="0" smtClean="0">
                <a:solidFill>
                  <a:schemeClr val="accent1"/>
                </a:solidFill>
              </a:rPr>
              <a:t>Alcohol: </a:t>
            </a:r>
            <a:r>
              <a:rPr lang="en-US" sz="2400" dirty="0" smtClean="0"/>
              <a:t>training unlicensed alcohol vendors, bar owners and staff, helps make their venues less conducive to hazardous drinking, violence and sexual risk</a:t>
            </a:r>
            <a:endParaRPr lang="en-US" sz="2800" dirty="0" smtClean="0"/>
          </a:p>
          <a:p>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can interventions be designed?</a:t>
            </a:r>
            <a:endParaRPr lang="en-US" dirty="0"/>
          </a:p>
        </p:txBody>
      </p:sp>
      <p:sp>
        <p:nvSpPr>
          <p:cNvPr id="3" name="Content Placeholder 2"/>
          <p:cNvSpPr>
            <a:spLocks noGrp="1"/>
          </p:cNvSpPr>
          <p:nvPr>
            <p:ph idx="1"/>
          </p:nvPr>
        </p:nvSpPr>
        <p:spPr>
          <a:xfrm>
            <a:off x="533400" y="1295400"/>
            <a:ext cx="8153400" cy="5334000"/>
          </a:xfrm>
        </p:spPr>
        <p:txBody>
          <a:bodyPr>
            <a:normAutofit/>
          </a:bodyPr>
          <a:lstStyle/>
          <a:p>
            <a:r>
              <a:rPr lang="en-US" sz="2000" dirty="0" smtClean="0"/>
              <a:t>A </a:t>
            </a:r>
            <a:r>
              <a:rPr lang="en-US" sz="2000" dirty="0"/>
              <a:t>growing body of </a:t>
            </a:r>
            <a:r>
              <a:rPr lang="en-US" sz="2000" dirty="0" smtClean="0"/>
              <a:t>well-evaluated, promising </a:t>
            </a:r>
            <a:r>
              <a:rPr lang="en-US" sz="2000" dirty="0" err="1"/>
              <a:t>programmes</a:t>
            </a:r>
            <a:r>
              <a:rPr lang="en-US" sz="2000" dirty="0"/>
              <a:t> </a:t>
            </a:r>
            <a:r>
              <a:rPr lang="en-US" sz="2000" dirty="0" smtClean="0"/>
              <a:t>already being implemented and that could inform national strategic planning . These fall into </a:t>
            </a:r>
            <a:r>
              <a:rPr lang="en-US" sz="2000" dirty="0"/>
              <a:t>various categories, but generally address</a:t>
            </a:r>
            <a:r>
              <a:rPr lang="en-US" sz="2000" dirty="0" smtClean="0"/>
              <a:t>: </a:t>
            </a:r>
            <a:r>
              <a:rPr lang="en-US" sz="2000" i="1" dirty="0" smtClean="0"/>
              <a:t>gender-equality interventions. For interventions to be sustainable, needs to be incorporated in:</a:t>
            </a:r>
          </a:p>
          <a:p>
            <a:endParaRPr lang="en-US" sz="2000" i="1" dirty="0" smtClean="0"/>
          </a:p>
          <a:p>
            <a:endParaRPr lang="en-US" sz="2000" i="1" dirty="0" smtClean="0"/>
          </a:p>
          <a:p>
            <a:endParaRPr lang="en-US" sz="2000" i="1" dirty="0" smtClean="0"/>
          </a:p>
          <a:p>
            <a:endParaRPr lang="en-US" i="1" dirty="0"/>
          </a:p>
        </p:txBody>
      </p:sp>
      <p:graphicFrame>
        <p:nvGraphicFramePr>
          <p:cNvPr id="4" name="Diagram 3"/>
          <p:cNvGraphicFramePr/>
          <p:nvPr>
            <p:extLst>
              <p:ext uri="{D42A27DB-BD31-4B8C-83A1-F6EECF244321}">
                <p14:modId xmlns:p14="http://schemas.microsoft.com/office/powerpoint/2010/main" xmlns="" val="1407951210"/>
              </p:ext>
            </p:extLst>
          </p:nvPr>
        </p:nvGraphicFramePr>
        <p:xfrm>
          <a:off x="1143000" y="3048000"/>
          <a:ext cx="6400800" cy="3429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Needs to be situated within a broader global compact/framework</a:t>
            </a:r>
            <a:endParaRPr lang="en-US" dirty="0"/>
          </a:p>
        </p:txBody>
      </p:sp>
      <p:sp>
        <p:nvSpPr>
          <p:cNvPr id="3" name="Content Placeholder 2"/>
          <p:cNvSpPr>
            <a:spLocks noGrp="1"/>
          </p:cNvSpPr>
          <p:nvPr>
            <p:ph idx="1"/>
          </p:nvPr>
        </p:nvSpPr>
        <p:spPr/>
        <p:txBody>
          <a:bodyPr/>
          <a:lstStyle/>
          <a:p>
            <a:r>
              <a:rPr lang="en-US" dirty="0" smtClean="0"/>
              <a:t>1) UNAIDS Agenda</a:t>
            </a:r>
          </a:p>
          <a:p>
            <a:endParaRPr lang="en-US" dirty="0"/>
          </a:p>
          <a:p>
            <a:r>
              <a:rPr lang="en-US" dirty="0" smtClean="0"/>
              <a:t>2) CSW 2013</a:t>
            </a:r>
          </a:p>
          <a:p>
            <a:endParaRPr lang="en-US" dirty="0"/>
          </a:p>
          <a:p>
            <a:r>
              <a:rPr lang="en-US" dirty="0" smtClean="0"/>
              <a:t>3) UN Security Council Resolutions</a:t>
            </a:r>
          </a:p>
          <a:p>
            <a:endParaRPr lang="en-US" dirty="0"/>
          </a:p>
          <a:p>
            <a:r>
              <a:rPr lang="en-US" dirty="0" smtClean="0"/>
              <a:t>4) Post- 2015 Development Agenda </a:t>
            </a:r>
            <a:endParaRPr lang="en-US" dirty="0"/>
          </a:p>
        </p:txBody>
      </p:sp>
    </p:spTree>
    <p:extLst>
      <p:ext uri="{BB962C8B-B14F-4D97-AF65-F5344CB8AC3E}">
        <p14:creationId xmlns:p14="http://schemas.microsoft.com/office/powerpoint/2010/main" xmlns="" val="174086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UNAIDS Framework on GE, Women &amp; Girls and HIV/AIDS (2009) </a:t>
            </a:r>
            <a:endParaRPr lang="en-US" dirty="0"/>
          </a:p>
        </p:txBody>
      </p:sp>
      <p:sp>
        <p:nvSpPr>
          <p:cNvPr id="3" name="Content Placeholder 2"/>
          <p:cNvSpPr>
            <a:spLocks noGrp="1"/>
          </p:cNvSpPr>
          <p:nvPr>
            <p:ph idx="1"/>
          </p:nvPr>
        </p:nvSpPr>
        <p:spPr/>
        <p:txBody>
          <a:bodyPr>
            <a:normAutofit fontScale="92500"/>
          </a:bodyPr>
          <a:lstStyle/>
          <a:p>
            <a:r>
              <a:rPr lang="en-US" dirty="0" smtClean="0"/>
              <a:t>Strengthening capacities of national partners to know their epidemic and response to effectively meet the needs of women and girls</a:t>
            </a:r>
          </a:p>
          <a:p>
            <a:r>
              <a:rPr lang="en-US" dirty="0" smtClean="0"/>
              <a:t>Assisting countries to ensure that national frameworks  address the  needs of women and girls</a:t>
            </a:r>
          </a:p>
          <a:p>
            <a:r>
              <a:rPr lang="en-US" dirty="0" smtClean="0"/>
              <a:t>Put in place advocacy, CD and mobilization to put in place comprehensive measures to address the needs of women and girls    </a:t>
            </a:r>
            <a:endParaRPr lang="en-US" dirty="0"/>
          </a:p>
        </p:txBody>
      </p:sp>
    </p:spTree>
    <p:extLst>
      <p:ext uri="{BB962C8B-B14F-4D97-AF65-F5344CB8AC3E}">
        <p14:creationId xmlns:p14="http://schemas.microsoft.com/office/powerpoint/2010/main" xmlns="" val="112813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04435" y="689372"/>
            <a:ext cx="7929966" cy="5482828"/>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2244994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the Linkages?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Global studies demonstrate  that women </a:t>
            </a:r>
            <a:r>
              <a:rPr lang="en-US" dirty="0"/>
              <a:t>living with HIV are more likely to </a:t>
            </a:r>
            <a:r>
              <a:rPr lang="en-US" dirty="0" smtClean="0"/>
              <a:t>have experienced </a:t>
            </a:r>
            <a:r>
              <a:rPr lang="en-US" dirty="0"/>
              <a:t>violence and that woman who </a:t>
            </a:r>
            <a:r>
              <a:rPr lang="en-US" dirty="0" smtClean="0"/>
              <a:t>have experienced violence are </a:t>
            </a:r>
            <a:r>
              <a:rPr lang="en-US" dirty="0"/>
              <a:t>more likely to have HIV. </a:t>
            </a:r>
            <a:endParaRPr lang="en-US" dirty="0" smtClean="0"/>
          </a:p>
          <a:p>
            <a:r>
              <a:rPr lang="en-US" dirty="0" smtClean="0"/>
              <a:t>Violence (or the threat of violence) can increase women and girls’ vulnerability to HIV.</a:t>
            </a:r>
          </a:p>
          <a:p>
            <a:r>
              <a:rPr lang="en-US" dirty="0" smtClean="0"/>
              <a:t>Violence can also be a barrier in accessing HIV prevention, care and treatment services.</a:t>
            </a:r>
          </a:p>
          <a:p>
            <a:r>
              <a:rPr lang="en-US" u="sng" dirty="0" smtClean="0"/>
              <a:t>Poverty is a major factor: </a:t>
            </a:r>
            <a:r>
              <a:rPr lang="en-US" dirty="0" smtClean="0"/>
              <a:t>Disempowerment of women makes it more difficult for them to protect themselves from being infected by their partners, exposes them to sexual abuse and rape, limits their access to knowledge about how to protect themselves, and increases the incidence of other STDs that raise susceptibility to HIV infection.</a:t>
            </a:r>
          </a:p>
          <a:p>
            <a:r>
              <a:rPr lang="en-US" dirty="0" smtClean="0"/>
              <a:t>Such a scenario gets exacerbated in conflict, post-conflict and humanitarian settings. </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7315200" y="609600"/>
            <a:ext cx="1533142" cy="716421"/>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 SCR 1983</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Adopted by the UN SC in June 2011</a:t>
            </a:r>
          </a:p>
          <a:p>
            <a:r>
              <a:rPr lang="en-US" dirty="0" smtClean="0"/>
              <a:t>Deeply concerned that more than 30 years since the pandemic, more than 60 m people infected, more than 25 m dead and more than 16 m children orphaned.  </a:t>
            </a:r>
          </a:p>
          <a:p>
            <a:r>
              <a:rPr lang="en-US" dirty="0" smtClean="0"/>
              <a:t>Calls for increased efforts by Member States to address HIV in peace-keeping missions</a:t>
            </a:r>
          </a:p>
          <a:p>
            <a:r>
              <a:rPr lang="en-US" dirty="0" smtClean="0"/>
              <a:t>Also calls for HIV prevention efforts amongst uniformed services to be aligned with  efforts to end sexual violence in conflict and post-conflict settings.  </a:t>
            </a:r>
          </a:p>
          <a:p>
            <a:r>
              <a:rPr lang="en-US" dirty="0" smtClean="0"/>
              <a:t>Welcomes efforts by Member States for development of sustainable HIV/AIDS prevention, treatment and care, CD and </a:t>
            </a:r>
            <a:r>
              <a:rPr lang="en-US" dirty="0" err="1" smtClean="0"/>
              <a:t>prog</a:t>
            </a:r>
            <a:r>
              <a:rPr lang="en-US" dirty="0" smtClean="0"/>
              <a:t>. and policy </a:t>
            </a:r>
            <a:r>
              <a:rPr lang="en-US" dirty="0" err="1" smtClean="0"/>
              <a:t>devt</a:t>
            </a:r>
            <a:r>
              <a:rPr lang="en-US" dirty="0" smtClean="0"/>
              <a:t>. for unformed and civilian personnel to be deployed to UN missions.      </a:t>
            </a:r>
          </a:p>
          <a:p>
            <a:endParaRPr lang="en-US" dirty="0"/>
          </a:p>
        </p:txBody>
      </p:sp>
    </p:spTree>
    <p:extLst>
      <p:ext uri="{BB962C8B-B14F-4D97-AF65-F5344CB8AC3E}">
        <p14:creationId xmlns:p14="http://schemas.microsoft.com/office/powerpoint/2010/main" xmlns="" val="751197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 2015 processes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Current level of attention to HIV in the post-2015 agenda is inadequate – no renewed  focus/commitment to fulfilling  promises already made to achieving universal access to HIV prevention, treatment, care and support.</a:t>
            </a:r>
          </a:p>
          <a:p>
            <a:r>
              <a:rPr lang="en-US" dirty="0" smtClean="0"/>
              <a:t>High-level panel of eminent persons on the post-2015 development agenda concludes: “…we must go beyond the MDGs…the did not focus enough on reaching the very poorest and most excluded people”.  </a:t>
            </a:r>
            <a:endParaRPr lang="en-US" dirty="0"/>
          </a:p>
        </p:txBody>
      </p:sp>
    </p:spTree>
    <p:extLst>
      <p:ext uri="{BB962C8B-B14F-4D97-AF65-F5344CB8AC3E}">
        <p14:creationId xmlns:p14="http://schemas.microsoft.com/office/powerpoint/2010/main" xmlns="" val="403631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National Action Plans and Polices</a:t>
            </a:r>
            <a:endParaRPr lang="en-US" dirty="0"/>
          </a:p>
        </p:txBody>
      </p:sp>
      <p:sp>
        <p:nvSpPr>
          <p:cNvPr id="3" name="Content Placeholder 2"/>
          <p:cNvSpPr>
            <a:spLocks noGrp="1"/>
          </p:cNvSpPr>
          <p:nvPr>
            <p:ph idx="1"/>
          </p:nvPr>
        </p:nvSpPr>
        <p:spPr/>
        <p:txBody>
          <a:bodyPr>
            <a:normAutofit fontScale="55000" lnSpcReduction="20000"/>
          </a:bodyPr>
          <a:lstStyle/>
          <a:p>
            <a:endParaRPr lang="en-US" dirty="0"/>
          </a:p>
          <a:p>
            <a:r>
              <a:rPr lang="en-US" dirty="0" smtClean="0"/>
              <a:t>National </a:t>
            </a:r>
            <a:r>
              <a:rPr lang="en-US" dirty="0"/>
              <a:t>Action Plans (NAPs) are overall considered </a:t>
            </a:r>
            <a:r>
              <a:rPr lang="en-US" dirty="0" smtClean="0"/>
              <a:t>inherently </a:t>
            </a:r>
            <a:r>
              <a:rPr lang="en-US" dirty="0"/>
              <a:t>good practice as they are based on one comprehensive plan of action involving a multiple-sector coordinated approach. </a:t>
            </a:r>
          </a:p>
          <a:p>
            <a:r>
              <a:rPr lang="en-US" dirty="0" smtClean="0"/>
              <a:t>There </a:t>
            </a:r>
            <a:r>
              <a:rPr lang="en-US" dirty="0"/>
              <a:t>has not been an effort to date to rigorously assess or systematize cross-country </a:t>
            </a:r>
            <a:r>
              <a:rPr lang="en-US" dirty="0" smtClean="0"/>
              <a:t>and cross-</a:t>
            </a:r>
            <a:r>
              <a:rPr lang="en-US" dirty="0" err="1" smtClean="0"/>
              <a:t>sectoral</a:t>
            </a:r>
            <a:r>
              <a:rPr lang="en-US" dirty="0" smtClean="0"/>
              <a:t> experiences </a:t>
            </a:r>
            <a:r>
              <a:rPr lang="en-US" dirty="0"/>
              <a:t>regarding National Action Plans (NAPs</a:t>
            </a:r>
            <a:r>
              <a:rPr lang="en-US" dirty="0" smtClean="0"/>
              <a:t>).</a:t>
            </a:r>
          </a:p>
          <a:p>
            <a:r>
              <a:rPr lang="en-US" dirty="0" smtClean="0"/>
              <a:t>Nor does too many NAPs exist that bring address the linkages between HIV and violence.</a:t>
            </a:r>
          </a:p>
          <a:p>
            <a:r>
              <a:rPr lang="en-US" dirty="0" smtClean="0"/>
              <a:t>There is some evidence of Gender Plans that incorporate such linkages:  Sierra Leone National Gender Strategy Plan 2010-2013 establishes </a:t>
            </a:r>
            <a:r>
              <a:rPr lang="en-US" dirty="0"/>
              <a:t>response mechanisms </a:t>
            </a:r>
            <a:r>
              <a:rPr lang="en-US" dirty="0" smtClean="0"/>
              <a:t>for GBV </a:t>
            </a:r>
            <a:r>
              <a:rPr lang="en-US" dirty="0"/>
              <a:t>survivors (e.g., free medical treatment and legal services</a:t>
            </a:r>
            <a:r>
              <a:rPr lang="en-US" dirty="0" smtClean="0"/>
              <a:t>) and to strengthening </a:t>
            </a:r>
            <a:r>
              <a:rPr lang="en-US" dirty="0"/>
              <a:t>partnerships </a:t>
            </a:r>
            <a:r>
              <a:rPr lang="en-US" dirty="0" smtClean="0"/>
              <a:t>to reduce </a:t>
            </a:r>
            <a:r>
              <a:rPr lang="en-US" dirty="0"/>
              <a:t>women’s vulnerability to </a:t>
            </a:r>
            <a:r>
              <a:rPr lang="en-US" dirty="0" smtClean="0"/>
              <a:t>HIV. Canada National Plan on HIV/AIDS (2005-2010) recognizes that VAW has a direct impact on their vulnerability.  </a:t>
            </a:r>
          </a:p>
          <a:p>
            <a:r>
              <a:rPr lang="en-US" dirty="0" smtClean="0"/>
              <a:t>Some National Action Plans on Security Council Resolutions 1325 and 1820 also focus on addressing SV &amp; HIV in post-conflict settings (Uganda, Sierra Leone, Rwanda &amp; Liberia being cases in point).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868362"/>
          </a:xfrm>
        </p:spPr>
        <p:txBody>
          <a:bodyPr>
            <a:normAutofit/>
          </a:bodyPr>
          <a:lstStyle/>
          <a:p>
            <a:r>
              <a:rPr lang="en-US" sz="3600" dirty="0" smtClean="0"/>
              <a:t>National Strategic Plans on HIV</a:t>
            </a:r>
            <a:endParaRPr lang="en-US" sz="3600" dirty="0"/>
          </a:p>
        </p:txBody>
      </p:sp>
      <p:sp>
        <p:nvSpPr>
          <p:cNvPr id="3" name="Content Placeholder 2"/>
          <p:cNvSpPr>
            <a:spLocks noGrp="1"/>
          </p:cNvSpPr>
          <p:nvPr>
            <p:ph idx="1"/>
          </p:nvPr>
        </p:nvSpPr>
        <p:spPr>
          <a:xfrm>
            <a:off x="381000" y="990600"/>
            <a:ext cx="8305800" cy="5715000"/>
          </a:xfrm>
        </p:spPr>
        <p:txBody>
          <a:bodyPr>
            <a:normAutofit/>
          </a:bodyPr>
          <a:lstStyle/>
          <a:p>
            <a:pPr>
              <a:buNone/>
            </a:pPr>
            <a:r>
              <a:rPr lang="en-US" sz="2800" dirty="0" smtClean="0"/>
              <a:t>   </a:t>
            </a:r>
            <a:r>
              <a:rPr lang="en-US" sz="2400" dirty="0" smtClean="0"/>
              <a:t> </a:t>
            </a:r>
            <a:r>
              <a:rPr lang="en-US" sz="2000" dirty="0" smtClean="0"/>
              <a:t>Currently, 164 National Strategic Plans on HIV (source: </a:t>
            </a:r>
            <a:r>
              <a:rPr lang="en-US" sz="2000" i="1" dirty="0" smtClean="0">
                <a:solidFill>
                  <a:schemeClr val="accent1">
                    <a:lumMod val="75000"/>
                  </a:schemeClr>
                </a:solidFill>
              </a:rPr>
              <a:t>http://www.aidstar-one.com/focus_areas/prevention/resources/national_strategic_plans</a:t>
            </a:r>
            <a:r>
              <a:rPr lang="en-US" sz="2000" dirty="0" smtClean="0"/>
              <a:t>) </a:t>
            </a:r>
            <a:endParaRPr lang="en-US" sz="2000" dirty="0"/>
          </a:p>
        </p:txBody>
      </p:sp>
      <p:graphicFrame>
        <p:nvGraphicFramePr>
          <p:cNvPr id="6" name="Diagram 5"/>
          <p:cNvGraphicFramePr/>
          <p:nvPr>
            <p:extLst>
              <p:ext uri="{D42A27DB-BD31-4B8C-83A1-F6EECF244321}">
                <p14:modId xmlns:p14="http://schemas.microsoft.com/office/powerpoint/2010/main" xmlns="" val="2675040911"/>
              </p:ext>
            </p:extLst>
          </p:nvPr>
        </p:nvGraphicFramePr>
        <p:xfrm>
          <a:off x="1295400" y="2057400"/>
          <a:ext cx="63246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5" name="Straight Connector 4"/>
          <p:cNvCxnSpPr/>
          <p:nvPr/>
        </p:nvCxnSpPr>
        <p:spPr>
          <a:xfrm flipV="1">
            <a:off x="3505200" y="5257800"/>
            <a:ext cx="1752600" cy="762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Poverty Reduction Strategies</a:t>
            </a:r>
            <a:endParaRPr lang="en-US" dirty="0"/>
          </a:p>
        </p:txBody>
      </p:sp>
      <p:sp>
        <p:nvSpPr>
          <p:cNvPr id="3" name="Content Placeholder 2"/>
          <p:cNvSpPr>
            <a:spLocks noGrp="1"/>
          </p:cNvSpPr>
          <p:nvPr>
            <p:ph idx="1"/>
          </p:nvPr>
        </p:nvSpPr>
        <p:spPr>
          <a:xfrm>
            <a:off x="457200" y="1219200"/>
            <a:ext cx="8229600" cy="5334000"/>
          </a:xfrm>
        </p:spPr>
        <p:txBody>
          <a:bodyPr>
            <a:noAutofit/>
          </a:bodyPr>
          <a:lstStyle/>
          <a:p>
            <a:r>
              <a:rPr lang="en-US" sz="2000" dirty="0" smtClean="0"/>
              <a:t>PRSs are </a:t>
            </a:r>
            <a:r>
              <a:rPr lang="en-US" sz="2000" dirty="0"/>
              <a:t>becoming the main development planning instruments in many countries, determining national priorities and domestic as well as external resource </a:t>
            </a:r>
            <a:r>
              <a:rPr lang="en-US" sz="2000" dirty="0" smtClean="0"/>
              <a:t>allocation.</a:t>
            </a:r>
          </a:p>
          <a:p>
            <a:r>
              <a:rPr lang="en-US" sz="2000" dirty="0" smtClean="0"/>
              <a:t>Poverty and powerlessness render women vulnerable to infection. The vicious circle of gender inequality, poverty and “lack of voice” is at the core of the relentless spread of the epidemic. </a:t>
            </a:r>
          </a:p>
          <a:p>
            <a:r>
              <a:rPr lang="en-US" sz="2000" dirty="0" smtClean="0"/>
              <a:t>Strong rationale for </a:t>
            </a:r>
            <a:r>
              <a:rPr lang="en-US" sz="2000" dirty="0"/>
              <a:t>integrating HIV/AIDS into </a:t>
            </a:r>
            <a:r>
              <a:rPr lang="en-US" sz="2000" dirty="0" smtClean="0"/>
              <a:t>PRSs – to ensure </a:t>
            </a:r>
            <a:r>
              <a:rPr lang="en-US" sz="2000" dirty="0"/>
              <a:t>that adequate resources are allocated to </a:t>
            </a:r>
            <a:r>
              <a:rPr lang="en-US" sz="2000" dirty="0" err="1"/>
              <a:t>programmes</a:t>
            </a:r>
            <a:r>
              <a:rPr lang="en-US" sz="2000" dirty="0"/>
              <a:t> aimed at reversing the epidemic and managing its impact. </a:t>
            </a:r>
            <a:endParaRPr lang="en-US" sz="2000" dirty="0" smtClean="0"/>
          </a:p>
          <a:p>
            <a:r>
              <a:rPr lang="en-US" sz="2000" dirty="0" smtClean="0"/>
              <a:t>Mainstreaming HIV &amp; AIDS responses in PRSs demonstrate that measurable </a:t>
            </a:r>
            <a:r>
              <a:rPr lang="en-US" sz="2000" dirty="0"/>
              <a:t>results have been achieved in reversing the </a:t>
            </a:r>
            <a:r>
              <a:rPr lang="en-US" sz="2000" dirty="0" smtClean="0"/>
              <a:t>epidemic - </a:t>
            </a:r>
            <a:r>
              <a:rPr lang="en-US" sz="2000" i="1" dirty="0" smtClean="0"/>
              <a:t>Uganda</a:t>
            </a:r>
            <a:r>
              <a:rPr lang="en-US" sz="2000" i="1" dirty="0"/>
              <a:t>, Senegal, Thailand, Cambodia and </a:t>
            </a:r>
            <a:r>
              <a:rPr lang="en-US" sz="2000" i="1" dirty="0" smtClean="0"/>
              <a:t>Brazil cases in point.</a:t>
            </a:r>
          </a:p>
          <a:p>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HIV/AIDS responses under UNDAFs: Some Africa Examples  </a:t>
            </a:r>
            <a:endParaRPr lang="en-US" dirty="0"/>
          </a:p>
        </p:txBody>
      </p:sp>
      <p:sp>
        <p:nvSpPr>
          <p:cNvPr id="3" name="Content Placeholder 2"/>
          <p:cNvSpPr>
            <a:spLocks noGrp="1"/>
          </p:cNvSpPr>
          <p:nvPr>
            <p:ph idx="1"/>
          </p:nvPr>
        </p:nvSpPr>
        <p:spPr/>
        <p:txBody>
          <a:bodyPr>
            <a:normAutofit fontScale="62500" lnSpcReduction="20000"/>
          </a:bodyPr>
          <a:lstStyle/>
          <a:p>
            <a:r>
              <a:rPr lang="en-US" b="1" dirty="0" smtClean="0"/>
              <a:t>Namibia 2006-2010 UNDAF: </a:t>
            </a:r>
            <a:r>
              <a:rPr lang="en-US" dirty="0" smtClean="0"/>
              <a:t>Focuses its collective strength on the “Triple Threat” “to contribute to the Government’s efforts to mitigate the impacts of HIV/AIDS, increase household food security and enhance institutional capacities.</a:t>
            </a:r>
          </a:p>
          <a:p>
            <a:r>
              <a:rPr lang="en-US" b="1" dirty="0" smtClean="0"/>
              <a:t>Uganda 2006-2010 UNDAF:</a:t>
            </a:r>
            <a:r>
              <a:rPr lang="en-US" dirty="0" smtClean="0"/>
              <a:t> Individuals</a:t>
            </a:r>
            <a:r>
              <a:rPr lang="en-US" dirty="0"/>
              <a:t>, civil society, national and local institutions are </a:t>
            </a:r>
            <a:r>
              <a:rPr lang="en-US" dirty="0" smtClean="0"/>
              <a:t>empowered and </a:t>
            </a:r>
            <a:r>
              <a:rPr lang="en-US" dirty="0"/>
              <a:t>effectively address the HIV and AIDS, with special emphasis </a:t>
            </a:r>
            <a:r>
              <a:rPr lang="en-US" dirty="0" smtClean="0"/>
              <a:t>on populations </a:t>
            </a:r>
            <a:r>
              <a:rPr lang="en-US" dirty="0"/>
              <a:t>at higher </a:t>
            </a:r>
            <a:r>
              <a:rPr lang="en-US" dirty="0" smtClean="0"/>
              <a:t>risk (Outcome 4).</a:t>
            </a:r>
          </a:p>
          <a:p>
            <a:r>
              <a:rPr lang="en-US" b="1" dirty="0" smtClean="0"/>
              <a:t>Zambia 2006-2010 UNDAF : </a:t>
            </a:r>
            <a:r>
              <a:rPr lang="en-US" dirty="0" smtClean="0"/>
              <a:t>The multi-</a:t>
            </a:r>
            <a:r>
              <a:rPr lang="en-US" dirty="0" err="1" smtClean="0"/>
              <a:t>sectoral</a:t>
            </a:r>
            <a:r>
              <a:rPr lang="en-US" dirty="0" smtClean="0"/>
              <a:t> response to HIV/AIDS at national, provincial and district level to be scaled up by 2010 (Outcome 1).</a:t>
            </a:r>
          </a:p>
          <a:p>
            <a:pPr lvl="0"/>
            <a:r>
              <a:rPr lang="en-US" b="1" dirty="0" smtClean="0"/>
              <a:t>Lesotho 2008-2012 UNDAF:</a:t>
            </a:r>
            <a:r>
              <a:rPr lang="en-US" b="1" i="1" dirty="0" smtClean="0"/>
              <a:t> </a:t>
            </a:r>
            <a:r>
              <a:rPr lang="en-GB" dirty="0" smtClean="0"/>
              <a:t>Individuals, civil society organizations, national/local public and private institutions have the capacity to achieve/deliver and sustain universal access to HIV prevention, treatment, care and support, and to mitigate its impact (Outcome 1). </a:t>
            </a:r>
          </a:p>
          <a:p>
            <a:r>
              <a:rPr lang="en-GB" b="1" dirty="0" smtClean="0"/>
              <a:t>Liberia 2008-2012 UNDAF: </a:t>
            </a:r>
            <a:r>
              <a:rPr lang="en-US" dirty="0"/>
              <a:t>An </a:t>
            </a:r>
            <a:r>
              <a:rPr lang="en-US" dirty="0" smtClean="0"/>
              <a:t>additional outcome </a:t>
            </a:r>
            <a:r>
              <a:rPr lang="en-US" dirty="0"/>
              <a:t>focuses on HIV/AIDS and has been selected and deemed important due to </a:t>
            </a:r>
            <a:r>
              <a:rPr lang="en-US" dirty="0" smtClean="0"/>
              <a:t>the potential </a:t>
            </a:r>
            <a:r>
              <a:rPr lang="en-US" dirty="0"/>
              <a:t>consequences of the epidemic in Liberia</a:t>
            </a:r>
            <a:r>
              <a:rPr lang="en-US" dirty="0" smtClean="0"/>
              <a:t>.</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7924800" cy="1219200"/>
          </a:xfrm>
        </p:spPr>
        <p:txBody>
          <a:bodyPr>
            <a:normAutofit fontScale="90000"/>
          </a:bodyPr>
          <a:lstStyle/>
          <a:p>
            <a:r>
              <a:rPr lang="en-US" sz="3200" dirty="0" smtClean="0"/>
              <a:t>Higher Rates Fuelled by Violence and Gender Inequality – A Vicious Cycle  </a:t>
            </a:r>
            <a:r>
              <a:rPr lang="en-US" sz="3200" i="1" dirty="0" smtClean="0"/>
              <a:t>(adapted: Salamander Trust &amp; LS 0f H &amp; TM)</a:t>
            </a:r>
            <a:endParaRPr lang="en-US" sz="3200" i="1"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xmlns="" val="3252753779"/>
              </p:ext>
            </p:extLst>
          </p:nvPr>
        </p:nvGraphicFramePr>
        <p:xfrm>
          <a:off x="457200" y="1295400"/>
          <a:ext cx="8229600"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p:cNvPicPr>
            <a:picLocks noChangeAspect="1"/>
          </p:cNvPicPr>
          <p:nvPr/>
        </p:nvPicPr>
        <p:blipFill>
          <a:blip r:embed="rId6">
            <a:extLst>
              <a:ext uri="{28A0092B-C50C-407E-A947-70E740481C1C}">
                <a14:useLocalDpi xmlns:a14="http://schemas.microsoft.com/office/drawing/2010/main" xmlns="" val="0"/>
              </a:ext>
            </a:extLst>
          </a:blip>
          <a:stretch>
            <a:fillRect/>
          </a:stretch>
        </p:blipFill>
        <p:spPr>
          <a:xfrm>
            <a:off x="7696200" y="1295401"/>
            <a:ext cx="1304545" cy="609600"/>
          </a:xfrm>
          <a:prstGeom prst="rect">
            <a:avLst/>
          </a:prstGeom>
        </p:spPr>
      </p:pic>
    </p:spTree>
    <p:extLst>
      <p:ext uri="{BB962C8B-B14F-4D97-AF65-F5344CB8AC3E}">
        <p14:creationId xmlns:p14="http://schemas.microsoft.com/office/powerpoint/2010/main" xmlns="" val="2285557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Content Placeholder 2"/>
          <p:cNvSpPr>
            <a:spLocks noGrp="1"/>
          </p:cNvSpPr>
          <p:nvPr>
            <p:ph idx="1"/>
          </p:nvPr>
        </p:nvSpPr>
        <p:spPr/>
        <p:txBody>
          <a:bodyPr/>
          <a:lstStyle/>
          <a:p>
            <a:r>
              <a:rPr lang="en-US" dirty="0" smtClean="0"/>
              <a:t>Violence against women  &amp; Gender-Based Violence</a:t>
            </a:r>
          </a:p>
          <a:p>
            <a:r>
              <a:rPr lang="en-US" dirty="0" smtClean="0"/>
              <a:t>Intimate Partner Violence</a:t>
            </a:r>
          </a:p>
          <a:p>
            <a:r>
              <a:rPr lang="en-US" dirty="0" smtClean="0"/>
              <a:t>Women Living with HIV</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781801" y="293406"/>
            <a:ext cx="1981200" cy="925794"/>
          </a:xfrm>
          <a:prstGeom prst="rect">
            <a:avLst/>
          </a:prstGeom>
        </p:spPr>
      </p:pic>
    </p:spTree>
    <p:extLst>
      <p:ext uri="{BB962C8B-B14F-4D97-AF65-F5344CB8AC3E}">
        <p14:creationId xmlns:p14="http://schemas.microsoft.com/office/powerpoint/2010/main" xmlns="" val="3434622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Violence against </a:t>
            </a:r>
            <a:r>
              <a:rPr lang="en-US" dirty="0" smtClean="0"/>
              <a:t>Women and Gender-Based Violence </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r>
              <a:rPr lang="en-US" dirty="0"/>
              <a:t>Term used interchangeably but </a:t>
            </a:r>
            <a:r>
              <a:rPr lang="en-US" dirty="0" smtClean="0"/>
              <a:t>most </a:t>
            </a:r>
            <a:r>
              <a:rPr lang="en-US" dirty="0"/>
              <a:t>often, used to denote violence against women and girls </a:t>
            </a:r>
          </a:p>
          <a:p>
            <a:endParaRPr lang="en-US" dirty="0" smtClean="0"/>
          </a:p>
          <a:p>
            <a:r>
              <a:rPr lang="en-US" dirty="0" smtClean="0"/>
              <a:t>UN GA: 48/104 “Any act of GBV that results in, or is likely to result in physical, sexual or mental harm or suffering, including threats of such acts, coercion or arbitrary deprivation of liberty, whether occurring in public or in private life”</a:t>
            </a:r>
          </a:p>
          <a:p>
            <a:endParaRPr lang="en-US" dirty="0"/>
          </a:p>
          <a:p>
            <a:r>
              <a:rPr lang="en-US" i="1" dirty="0" smtClean="0"/>
              <a:t>Includes sexual abuse of children, rape, IPV, sexual assault and harassment, trafficking and harmful traditional practices </a:t>
            </a:r>
            <a:endParaRPr lang="en-US" i="1" dirty="0"/>
          </a:p>
        </p:txBody>
      </p:sp>
      <p:pic>
        <p:nvPicPr>
          <p:cNvPr id="5" name="Picture 4"/>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728458" y="680103"/>
            <a:ext cx="1805942" cy="843898"/>
          </a:xfrm>
          <a:prstGeom prst="rect">
            <a:avLst/>
          </a:prstGeom>
        </p:spPr>
      </p:pic>
    </p:spTree>
    <p:extLst>
      <p:ext uri="{BB962C8B-B14F-4D97-AF65-F5344CB8AC3E}">
        <p14:creationId xmlns:p14="http://schemas.microsoft.com/office/powerpoint/2010/main" xmlns="" val="4250658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Intimate Partner Violence</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 Definition: “actual or threatened physical or sexual violence or psychological and emotional abuse directed towards a spouse, ex-spouse, current or former boyfriend or girlfriend, or current or former dating partner”. </a:t>
            </a:r>
          </a:p>
          <a:p>
            <a:endParaRPr lang="en-US" dirty="0"/>
          </a:p>
          <a:p>
            <a:r>
              <a:rPr lang="en-US" i="1" dirty="0" smtClean="0"/>
              <a:t>Examples include: slapping, kicking, burning, strangulation (physical); coerced sex through force, threats, intimidation, etc. (sexual); isolation, verbal aggression, humiliation, stalking, economic violence, controlling victim’s access to health care or employment (psychological)   </a:t>
            </a:r>
          </a:p>
          <a:p>
            <a:endParaRPr lang="en-US" i="1" dirty="0"/>
          </a:p>
          <a:p>
            <a:r>
              <a:rPr lang="en-US" i="1" dirty="0" smtClean="0"/>
              <a:t>Saltzman et all, 1999</a:t>
            </a:r>
            <a:endParaRPr lang="en-US" i="1" dirty="0"/>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7499604" y="914400"/>
            <a:ext cx="1307590" cy="611023"/>
          </a:xfrm>
          <a:prstGeom prst="rect">
            <a:avLst/>
          </a:prstGeom>
        </p:spPr>
      </p:pic>
    </p:spTree>
    <p:extLst>
      <p:ext uri="{BB962C8B-B14F-4D97-AF65-F5344CB8AC3E}">
        <p14:creationId xmlns:p14="http://schemas.microsoft.com/office/powerpoint/2010/main" xmlns="" val="4214528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fontScale="90000"/>
          </a:bodyPr>
          <a:lstStyle/>
          <a:p>
            <a:r>
              <a:rPr lang="en-US" dirty="0"/>
              <a:t>Women Living with HIV</a:t>
            </a:r>
            <a:br>
              <a:rPr lang="en-US" dirty="0"/>
            </a:br>
            <a:endParaRPr lang="en-US" dirty="0"/>
          </a:p>
        </p:txBody>
      </p:sp>
      <p:sp>
        <p:nvSpPr>
          <p:cNvPr id="3" name="Content Placeholder 2"/>
          <p:cNvSpPr>
            <a:spLocks noGrp="1"/>
          </p:cNvSpPr>
          <p:nvPr>
            <p:ph idx="1"/>
          </p:nvPr>
        </p:nvSpPr>
        <p:spPr/>
        <p:txBody>
          <a:bodyPr/>
          <a:lstStyle/>
          <a:p>
            <a:r>
              <a:rPr lang="en-US" dirty="0" smtClean="0"/>
              <a:t>“ Any act, structure or process on which power is exerted in such a way as to cause physical, sexual , psychological, financial or legal harm to women living with HIV”.</a:t>
            </a:r>
          </a:p>
          <a:p>
            <a:endParaRPr lang="en-US" dirty="0"/>
          </a:p>
          <a:p>
            <a:r>
              <a:rPr lang="en-US" i="1" dirty="0" smtClean="0"/>
              <a:t>Fiona Hale and </a:t>
            </a:r>
            <a:r>
              <a:rPr lang="en-US" i="1" dirty="0" err="1" smtClean="0"/>
              <a:t>Marijo</a:t>
            </a:r>
            <a:r>
              <a:rPr lang="en-US" i="1" dirty="0" smtClean="0"/>
              <a:t> Vazquez  </a:t>
            </a:r>
            <a:endParaRPr lang="en-US" i="1" dirty="0"/>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7054592" y="609601"/>
            <a:ext cx="1793749" cy="838200"/>
          </a:xfrm>
          <a:prstGeom prst="rect">
            <a:avLst/>
          </a:prstGeom>
        </p:spPr>
      </p:pic>
    </p:spTree>
    <p:extLst>
      <p:ext uri="{BB962C8B-B14F-4D97-AF65-F5344CB8AC3E}">
        <p14:creationId xmlns:p14="http://schemas.microsoft.com/office/powerpoint/2010/main" xmlns="" val="500184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53017" y="609600"/>
            <a:ext cx="8486183" cy="58674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309959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500" fill="hold"/>
                                        <p:tgtEl>
                                          <p:spTgt spid="2050"/>
                                        </p:tgtEl>
                                        <p:attrNameLst>
                                          <p:attrName>ppt_x</p:attrName>
                                        </p:attrNameLst>
                                      </p:cBhvr>
                                      <p:tavLst>
                                        <p:tav tm="0">
                                          <p:val>
                                            <p:strVal val="#ppt_x"/>
                                          </p:val>
                                        </p:tav>
                                        <p:tav tm="100000">
                                          <p:val>
                                            <p:strVal val="#ppt_x"/>
                                          </p:val>
                                        </p:tav>
                                      </p:tavLst>
                                    </p:anim>
                                    <p:anim calcmode="lin" valueType="num">
                                      <p:cBhvr additive="base">
                                        <p:cTn id="8"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76200" y="381000"/>
            <a:ext cx="8950270" cy="618827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595985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500" fill="hold"/>
                                        <p:tgtEl>
                                          <p:spTgt spid="3074"/>
                                        </p:tgtEl>
                                        <p:attrNameLst>
                                          <p:attrName>ppt_x</p:attrName>
                                        </p:attrNameLst>
                                      </p:cBhvr>
                                      <p:tavLst>
                                        <p:tav tm="0">
                                          <p:val>
                                            <p:strVal val="#ppt_x"/>
                                          </p:val>
                                        </p:tav>
                                        <p:tav tm="100000">
                                          <p:val>
                                            <p:strVal val="#ppt_x"/>
                                          </p:val>
                                        </p:tav>
                                      </p:tavLst>
                                    </p:anim>
                                    <p:anim calcmode="lin" valueType="num">
                                      <p:cBhvr additive="base">
                                        <p:cTn id="8" dur="500" fill="hold"/>
                                        <p:tgtEl>
                                          <p:spTgt spid="30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684</TotalTime>
  <Words>2118</Words>
  <Application>Microsoft Office PowerPoint</Application>
  <PresentationFormat>Affichage à l'écran (4:3)</PresentationFormat>
  <Paragraphs>157</Paragraphs>
  <Slides>25</Slides>
  <Notes>8</Notes>
  <HiddenSlides>0</HiddenSlides>
  <MMClips>0</MMClips>
  <ScaleCrop>false</ScaleCrop>
  <HeadingPairs>
    <vt:vector size="4" baseType="variant">
      <vt:variant>
        <vt:lpstr>Thème</vt:lpstr>
      </vt:variant>
      <vt:variant>
        <vt:i4>1</vt:i4>
      </vt:variant>
      <vt:variant>
        <vt:lpstr>Titres des diapositives</vt:lpstr>
      </vt:variant>
      <vt:variant>
        <vt:i4>25</vt:i4>
      </vt:variant>
    </vt:vector>
  </HeadingPairs>
  <TitlesOfParts>
    <vt:vector size="26" baseType="lpstr">
      <vt:lpstr>Office Theme</vt:lpstr>
      <vt:lpstr>Addressing the Linkages Between GBV and HIV: What is out there? </vt:lpstr>
      <vt:lpstr>What are the Linkages?</vt:lpstr>
      <vt:lpstr>Higher Rates Fuelled by Violence and Gender Inequality – A Vicious Cycle  (adapted: Salamander Trust &amp; LS 0f H &amp; TM)</vt:lpstr>
      <vt:lpstr>Definitions</vt:lpstr>
      <vt:lpstr>Violence against Women and Gender-Based Violence  </vt:lpstr>
      <vt:lpstr>Intimate Partner Violence </vt:lpstr>
      <vt:lpstr>Women Living with HIV </vt:lpstr>
      <vt:lpstr>Diapositive 8</vt:lpstr>
      <vt:lpstr>Diapositive 9</vt:lpstr>
      <vt:lpstr>Other Associated Risk Factors (adapted: Salamander Trust and LS of H &amp; TM)</vt:lpstr>
      <vt:lpstr>Importance of addressing Gender norms</vt:lpstr>
      <vt:lpstr>contd</vt:lpstr>
      <vt:lpstr>Key Structural Drivers of HIV </vt:lpstr>
      <vt:lpstr>Causal pathways connecting structural drivers  </vt:lpstr>
      <vt:lpstr>Structural Interventions</vt:lpstr>
      <vt:lpstr>How can interventions be designed?</vt:lpstr>
      <vt:lpstr>Needs to be situated within a broader global compact/framework</vt:lpstr>
      <vt:lpstr>UNAIDS Framework on GE, Women &amp; Girls and HIV/AIDS (2009) </vt:lpstr>
      <vt:lpstr>Diapositive 19</vt:lpstr>
      <vt:lpstr>UN SCR 1983</vt:lpstr>
      <vt:lpstr>Post 2015 processes </vt:lpstr>
      <vt:lpstr>National Action Plans and Polices</vt:lpstr>
      <vt:lpstr>National Strategic Plans on HIV</vt:lpstr>
      <vt:lpstr>Poverty Reduction Strategies</vt:lpstr>
      <vt:lpstr>HIV/AIDS responses under UNDAFs: Some Africa Examples  </vt:lpstr>
    </vt:vector>
  </TitlesOfParts>
  <Company>UNFPA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devi</dc:creator>
  <cp:lastModifiedBy>RADISSON</cp:lastModifiedBy>
  <cp:revision>97</cp:revision>
  <dcterms:created xsi:type="dcterms:W3CDTF">2010-11-26T16:32:30Z</dcterms:created>
  <dcterms:modified xsi:type="dcterms:W3CDTF">2013-09-17T10:12:12Z</dcterms:modified>
</cp:coreProperties>
</file>