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7" r:id="rId2"/>
    <p:sldId id="272" r:id="rId3"/>
    <p:sldId id="259" r:id="rId4"/>
    <p:sldId id="281" r:id="rId5"/>
    <p:sldId id="292" r:id="rId6"/>
    <p:sldId id="293" r:id="rId7"/>
    <p:sldId id="294" r:id="rId8"/>
    <p:sldId id="295" r:id="rId9"/>
    <p:sldId id="267" r:id="rId10"/>
    <p:sldId id="269" r:id="rId11"/>
    <p:sldId id="283" r:id="rId12"/>
    <p:sldId id="276" r:id="rId13"/>
    <p:sldId id="277" r:id="rId14"/>
    <p:sldId id="278" r:id="rId15"/>
    <p:sldId id="287" r:id="rId16"/>
    <p:sldId id="298" r:id="rId17"/>
    <p:sldId id="296" r:id="rId1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167812-B912-4BE6-80FA-B54C088C8D1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E371802-812E-497F-BDFA-D2F61995594B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Z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Intimate partner violence: </a:t>
          </a:r>
          <a:r>
            <a:rPr kumimoji="0" lang="en-Z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emotional, physical, sexual</a:t>
          </a:r>
          <a:endParaRPr kumimoji="0" lang="en-GB" sz="20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364BCCD7-CD30-40F6-A593-2C5384E1C94B}" type="parTrans" cxnId="{B6651237-9397-406D-A8D6-421BE5CD682C}">
      <dgm:prSet/>
      <dgm:spPr/>
      <dgm:t>
        <a:bodyPr/>
        <a:lstStyle/>
        <a:p>
          <a:endParaRPr lang="en-ZA"/>
        </a:p>
      </dgm:t>
    </dgm:pt>
    <dgm:pt modelId="{B053510D-57B8-43E0-9183-CACC897D84AF}" type="sibTrans" cxnId="{B6651237-9397-406D-A8D6-421BE5CD682C}">
      <dgm:prSet/>
      <dgm:spPr/>
      <dgm:t>
        <a:bodyPr/>
        <a:lstStyle/>
        <a:p>
          <a:endParaRPr lang="en-ZA"/>
        </a:p>
      </dgm:t>
    </dgm:pt>
    <dgm:pt modelId="{1A5BC1CE-435A-433A-9156-AB2095D5CD78}">
      <dgm:prSet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3BD9BD8E-29A5-40A9-B5B9-F36960E3697A}" type="parTrans" cxnId="{0817A4BC-8F85-4BD6-A9E7-E87512922793}">
      <dgm:prSet/>
      <dgm:spPr/>
      <dgm:t>
        <a:bodyPr/>
        <a:lstStyle/>
        <a:p>
          <a:endParaRPr lang="en-ZA"/>
        </a:p>
      </dgm:t>
    </dgm:pt>
    <dgm:pt modelId="{8D7393DF-197C-4929-AE83-3AA931D911EC}" type="sibTrans" cxnId="{0817A4BC-8F85-4BD6-A9E7-E87512922793}">
      <dgm:prSet/>
      <dgm:spPr/>
      <dgm:t>
        <a:bodyPr/>
        <a:lstStyle/>
        <a:p>
          <a:endParaRPr lang="en-ZA"/>
        </a:p>
      </dgm:t>
    </dgm:pt>
    <dgm:pt modelId="{58F077A2-6A26-42EE-B7B7-E902B1123BB9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Z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Sexual abuse of children</a:t>
          </a:r>
          <a:endParaRPr kumimoji="0" lang="en-GB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1938A805-6A3B-46AD-9114-C047BFC37C95}" type="parTrans" cxnId="{12CB2BDA-A1FE-4D9A-AFDE-4CD09C6348AF}">
      <dgm:prSet/>
      <dgm:spPr/>
      <dgm:t>
        <a:bodyPr/>
        <a:lstStyle/>
        <a:p>
          <a:endParaRPr lang="en-ZA"/>
        </a:p>
      </dgm:t>
    </dgm:pt>
    <dgm:pt modelId="{9AC913DA-72BF-4C1E-9FC4-60433F5C2890}" type="sibTrans" cxnId="{12CB2BDA-A1FE-4D9A-AFDE-4CD09C6348AF}">
      <dgm:prSet/>
      <dgm:spPr/>
      <dgm:t>
        <a:bodyPr/>
        <a:lstStyle/>
        <a:p>
          <a:endParaRPr lang="en-ZA"/>
        </a:p>
      </dgm:t>
    </dgm:pt>
    <dgm:pt modelId="{BD842D2F-756C-479A-8DFB-35C41D68D424}" type="pres">
      <dgm:prSet presAssocID="{7C167812-B912-4BE6-80FA-B54C088C8D11}" presName="compositeShape" presStyleCnt="0">
        <dgm:presLayoutVars>
          <dgm:chMax val="7"/>
          <dgm:dir/>
          <dgm:resizeHandles val="exact"/>
        </dgm:presLayoutVars>
      </dgm:prSet>
      <dgm:spPr/>
    </dgm:pt>
    <dgm:pt modelId="{A21519DC-6364-4008-8661-24D6F8B515A4}" type="pres">
      <dgm:prSet presAssocID="{4E371802-812E-497F-BDFA-D2F61995594B}" presName="circ1" presStyleLbl="vennNode1" presStyleIdx="0" presStyleCnt="3" custLinFactNeighborX="5644" custLinFactNeighborY="1613"/>
      <dgm:spPr/>
      <dgm:t>
        <a:bodyPr/>
        <a:lstStyle/>
        <a:p>
          <a:endParaRPr lang="en-ZA"/>
        </a:p>
      </dgm:t>
    </dgm:pt>
    <dgm:pt modelId="{0CA413C5-8C83-40CF-A808-9374D985BD89}" type="pres">
      <dgm:prSet presAssocID="{4E371802-812E-497F-BDFA-D2F61995594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4707364B-0094-48E7-BF70-5CB3B410BA39}" type="pres">
      <dgm:prSet presAssocID="{1A5BC1CE-435A-433A-9156-AB2095D5CD78}" presName="circ2" presStyleLbl="vennNode1" presStyleIdx="1" presStyleCnt="3" custLinFactNeighborX="8454" custLinFactNeighborY="3946"/>
      <dgm:spPr/>
      <dgm:t>
        <a:bodyPr/>
        <a:lstStyle/>
        <a:p>
          <a:endParaRPr lang="en-ZA"/>
        </a:p>
      </dgm:t>
    </dgm:pt>
    <dgm:pt modelId="{F26A2CBB-6232-4671-9959-049EF4C35290}" type="pres">
      <dgm:prSet presAssocID="{1A5BC1CE-435A-433A-9156-AB2095D5CD7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86FD11B8-1D09-4AFA-A83E-CCA2F43B2652}" type="pres">
      <dgm:prSet presAssocID="{58F077A2-6A26-42EE-B7B7-E902B1123BB9}" presName="circ3" presStyleLbl="vennNode1" presStyleIdx="2" presStyleCnt="3" custLinFactNeighborX="-9320" custLinFactNeighborY="3946"/>
      <dgm:spPr/>
      <dgm:t>
        <a:bodyPr/>
        <a:lstStyle/>
        <a:p>
          <a:endParaRPr lang="en-ZA"/>
        </a:p>
      </dgm:t>
    </dgm:pt>
    <dgm:pt modelId="{3B9C5387-0ECB-4351-815C-20C07CC57AEF}" type="pres">
      <dgm:prSet presAssocID="{58F077A2-6A26-42EE-B7B7-E902B1123BB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5D437217-EDAF-464E-9998-F12108CBF6A6}" type="presOf" srcId="{7C167812-B912-4BE6-80FA-B54C088C8D11}" destId="{BD842D2F-756C-479A-8DFB-35C41D68D424}" srcOrd="0" destOrd="0" presId="urn:microsoft.com/office/officeart/2005/8/layout/venn1"/>
    <dgm:cxn modelId="{C237F0BB-27B9-4B7E-B019-6F2E66D4139A}" type="presOf" srcId="{58F077A2-6A26-42EE-B7B7-E902B1123BB9}" destId="{3B9C5387-0ECB-4351-815C-20C07CC57AEF}" srcOrd="1" destOrd="0" presId="urn:microsoft.com/office/officeart/2005/8/layout/venn1"/>
    <dgm:cxn modelId="{0F981CFD-A3DF-44D9-AB27-D2A14143AEC9}" type="presOf" srcId="{4E371802-812E-497F-BDFA-D2F61995594B}" destId="{A21519DC-6364-4008-8661-24D6F8B515A4}" srcOrd="0" destOrd="0" presId="urn:microsoft.com/office/officeart/2005/8/layout/venn1"/>
    <dgm:cxn modelId="{B6651237-9397-406D-A8D6-421BE5CD682C}" srcId="{7C167812-B912-4BE6-80FA-B54C088C8D11}" destId="{4E371802-812E-497F-BDFA-D2F61995594B}" srcOrd="0" destOrd="0" parTransId="{364BCCD7-CD30-40F6-A593-2C5384E1C94B}" sibTransId="{B053510D-57B8-43E0-9183-CACC897D84AF}"/>
    <dgm:cxn modelId="{52B93E1E-CEF4-4BFC-A050-BE16E21EFE94}" type="presOf" srcId="{1A5BC1CE-435A-433A-9156-AB2095D5CD78}" destId="{F26A2CBB-6232-4671-9959-049EF4C35290}" srcOrd="1" destOrd="0" presId="urn:microsoft.com/office/officeart/2005/8/layout/venn1"/>
    <dgm:cxn modelId="{5BF1A563-F30F-49EE-B906-74940C09485C}" type="presOf" srcId="{1A5BC1CE-435A-433A-9156-AB2095D5CD78}" destId="{4707364B-0094-48E7-BF70-5CB3B410BA39}" srcOrd="0" destOrd="0" presId="urn:microsoft.com/office/officeart/2005/8/layout/venn1"/>
    <dgm:cxn modelId="{12CB2BDA-A1FE-4D9A-AFDE-4CD09C6348AF}" srcId="{7C167812-B912-4BE6-80FA-B54C088C8D11}" destId="{58F077A2-6A26-42EE-B7B7-E902B1123BB9}" srcOrd="2" destOrd="0" parTransId="{1938A805-6A3B-46AD-9114-C047BFC37C95}" sibTransId="{9AC913DA-72BF-4C1E-9FC4-60433F5C2890}"/>
    <dgm:cxn modelId="{0817A4BC-8F85-4BD6-A9E7-E87512922793}" srcId="{7C167812-B912-4BE6-80FA-B54C088C8D11}" destId="{1A5BC1CE-435A-433A-9156-AB2095D5CD78}" srcOrd="1" destOrd="0" parTransId="{3BD9BD8E-29A5-40A9-B5B9-F36960E3697A}" sibTransId="{8D7393DF-197C-4929-AE83-3AA931D911EC}"/>
    <dgm:cxn modelId="{AFAFDCF0-CCBB-4E1B-9B0C-4C244C9B7CFD}" type="presOf" srcId="{4E371802-812E-497F-BDFA-D2F61995594B}" destId="{0CA413C5-8C83-40CF-A808-9374D985BD89}" srcOrd="1" destOrd="0" presId="urn:microsoft.com/office/officeart/2005/8/layout/venn1"/>
    <dgm:cxn modelId="{3B5BBDD6-1345-453B-971C-7E4581C8B973}" type="presOf" srcId="{58F077A2-6A26-42EE-B7B7-E902B1123BB9}" destId="{86FD11B8-1D09-4AFA-A83E-CCA2F43B2652}" srcOrd="0" destOrd="0" presId="urn:microsoft.com/office/officeart/2005/8/layout/venn1"/>
    <dgm:cxn modelId="{96E71DF0-A0AC-47EA-98E6-A941AC6C09CD}" type="presParOf" srcId="{BD842D2F-756C-479A-8DFB-35C41D68D424}" destId="{A21519DC-6364-4008-8661-24D6F8B515A4}" srcOrd="0" destOrd="0" presId="urn:microsoft.com/office/officeart/2005/8/layout/venn1"/>
    <dgm:cxn modelId="{F8E57F4E-20F2-4776-A761-C740561A3186}" type="presParOf" srcId="{BD842D2F-756C-479A-8DFB-35C41D68D424}" destId="{0CA413C5-8C83-40CF-A808-9374D985BD89}" srcOrd="1" destOrd="0" presId="urn:microsoft.com/office/officeart/2005/8/layout/venn1"/>
    <dgm:cxn modelId="{2717EE2C-E26B-4E54-BC40-8A3AAB48C30F}" type="presParOf" srcId="{BD842D2F-756C-479A-8DFB-35C41D68D424}" destId="{4707364B-0094-48E7-BF70-5CB3B410BA39}" srcOrd="2" destOrd="0" presId="urn:microsoft.com/office/officeart/2005/8/layout/venn1"/>
    <dgm:cxn modelId="{C77406FF-4F2B-4A77-A5DC-57E0B2C2E5E9}" type="presParOf" srcId="{BD842D2F-756C-479A-8DFB-35C41D68D424}" destId="{F26A2CBB-6232-4671-9959-049EF4C35290}" srcOrd="3" destOrd="0" presId="urn:microsoft.com/office/officeart/2005/8/layout/venn1"/>
    <dgm:cxn modelId="{FB143B76-8302-4A5B-B263-8102AA12E73E}" type="presParOf" srcId="{BD842D2F-756C-479A-8DFB-35C41D68D424}" destId="{86FD11B8-1D09-4AFA-A83E-CCA2F43B2652}" srcOrd="4" destOrd="0" presId="urn:microsoft.com/office/officeart/2005/8/layout/venn1"/>
    <dgm:cxn modelId="{35A892BA-F62E-4661-B895-43C616B4785E}" type="presParOf" srcId="{BD842D2F-756C-479A-8DFB-35C41D68D424}" destId="{3B9C5387-0ECB-4351-815C-20C07CC57AE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519DC-6364-4008-8661-24D6F8B515A4}">
      <dsp:nvSpPr>
        <dsp:cNvPr id="0" name=""/>
        <dsp:cNvSpPr/>
      </dsp:nvSpPr>
      <dsp:spPr>
        <a:xfrm>
          <a:off x="2160297" y="109495"/>
          <a:ext cx="2962275" cy="2962275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ZA" sz="2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Intimate partner violence: </a:t>
          </a:r>
          <a:r>
            <a:rPr kumimoji="0" lang="en-ZA" sz="2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emotional, physical, sexual</a:t>
          </a:r>
          <a:endParaRPr kumimoji="0" lang="en-GB" sz="2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2555267" y="627893"/>
        <a:ext cx="2172335" cy="1333023"/>
      </dsp:txXfrm>
    </dsp:sp>
    <dsp:sp modelId="{4707364B-0094-48E7-BF70-5CB3B410BA39}">
      <dsp:nvSpPr>
        <dsp:cNvPr id="0" name=""/>
        <dsp:cNvSpPr/>
      </dsp:nvSpPr>
      <dsp:spPr>
        <a:xfrm>
          <a:off x="3312424" y="1974849"/>
          <a:ext cx="2962275" cy="2962275"/>
        </a:xfrm>
        <a:prstGeom prst="ellipse">
          <a:avLst/>
        </a:prstGeom>
        <a:solidFill>
          <a:schemeClr val="accent6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6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4218387" y="2740104"/>
        <a:ext cx="1777365" cy="1629251"/>
      </dsp:txXfrm>
    </dsp:sp>
    <dsp:sp modelId="{86FD11B8-1D09-4AFA-A83E-CCA2F43B2652}">
      <dsp:nvSpPr>
        <dsp:cNvPr id="0" name=""/>
        <dsp:cNvSpPr/>
      </dsp:nvSpPr>
      <dsp:spPr>
        <a:xfrm>
          <a:off x="648134" y="1974849"/>
          <a:ext cx="2962275" cy="2962275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ZA" sz="2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Sexual abuse of children</a:t>
          </a:r>
          <a:endParaRPr kumimoji="0" lang="en-GB" sz="24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927082" y="2740104"/>
        <a:ext cx="1777365" cy="16292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DF041-56D5-44AB-88BA-55E083798BCA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7AAFE-80B8-4C7D-8CCC-ACB84CFE6D7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31179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4019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608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13426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8C04C14-ACFE-4135-BC80-CCD186F51AC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496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40713" cy="5880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4C0C5CF-6EB7-4E98-8330-AE4C7A27359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58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378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2126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4021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7945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17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1480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3990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21611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E2E62-4939-4CEB-8D54-2E8D3BB7DB51}" type="datetimeFigureOut">
              <a:rPr lang="en-ZA" smtClean="0"/>
              <a:t>2012/12/04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01B33-5EFC-45E0-882A-A77DE3539A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3586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1.xlsx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492375"/>
            <a:ext cx="7772400" cy="1470025"/>
          </a:xfrm>
        </p:spPr>
        <p:txBody>
          <a:bodyPr>
            <a:normAutofit/>
          </a:bodyPr>
          <a:lstStyle/>
          <a:p>
            <a:r>
              <a:rPr lang="en-ZA" sz="3600" dirty="0" smtClean="0"/>
              <a:t>Linking Gender-based violence and HIV</a:t>
            </a:r>
            <a:endParaRPr lang="en-GB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4481513"/>
            <a:ext cx="8713788" cy="1827212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</a:pPr>
            <a:r>
              <a:rPr lang="en-ZA" sz="3600" dirty="0" smtClean="0"/>
              <a:t>Nwabisa Jama Shai</a:t>
            </a:r>
          </a:p>
          <a:p>
            <a:pPr marL="609600" indent="-609600">
              <a:lnSpc>
                <a:spcPct val="80000"/>
              </a:lnSpc>
            </a:pPr>
            <a:endParaRPr lang="en-ZA" sz="3600" baseline="30000" dirty="0" smtClean="0"/>
          </a:p>
          <a:p>
            <a:pPr marL="609600" indent="-609600">
              <a:lnSpc>
                <a:spcPct val="80000"/>
              </a:lnSpc>
            </a:pPr>
            <a:r>
              <a:rPr lang="en-ZA" sz="2000" smtClean="0"/>
              <a:t>Senior </a:t>
            </a:r>
            <a:r>
              <a:rPr lang="en-ZA" sz="2000" dirty="0" smtClean="0"/>
              <a:t>Researcher, </a:t>
            </a:r>
            <a:r>
              <a:rPr lang="en-ZA" sz="2000" dirty="0"/>
              <a:t>Gender &amp; Health Research Unit, </a:t>
            </a:r>
          </a:p>
          <a:p>
            <a:pPr marL="609600" indent="-609600">
              <a:lnSpc>
                <a:spcPct val="80000"/>
              </a:lnSpc>
            </a:pPr>
            <a:r>
              <a:rPr lang="en-ZA" sz="2000" dirty="0"/>
              <a:t>Medical Research Council, Pretoria</a:t>
            </a:r>
            <a:r>
              <a:rPr lang="en-ZA" sz="1600" dirty="0"/>
              <a:t> </a:t>
            </a:r>
          </a:p>
        </p:txBody>
      </p:sp>
      <p:pic>
        <p:nvPicPr>
          <p:cNvPr id="2052" name="Picture 4" descr="B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33375"/>
            <a:ext cx="7210425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959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Men, violence &amp; HIV</a:t>
            </a:r>
            <a:endParaRPr lang="en-US" sz="3200" dirty="0"/>
          </a:p>
        </p:txBody>
      </p:sp>
      <p:graphicFrame>
        <p:nvGraphicFramePr>
          <p:cNvPr id="7270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24567"/>
              </p:ext>
            </p:extLst>
          </p:nvPr>
        </p:nvGraphicFramePr>
        <p:xfrm>
          <a:off x="395536" y="2060848"/>
          <a:ext cx="8024812" cy="351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Worksheet" r:id="rId4" imgW="3962462" imgH="1733513" progId="Excel.Sheet.8">
                  <p:embed/>
                </p:oleObj>
              </mc:Choice>
              <mc:Fallback>
                <p:oleObj name="Worksheet" r:id="rId4" imgW="3962462" imgH="1733513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060848"/>
                        <a:ext cx="8024812" cy="351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109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sz="2800"/>
              <a:t>Frequencies of sexual risk taking behaviours in EC/KZN men who have perpetrated &gt;1 episode of physical IPV and those who have not</a:t>
            </a:r>
            <a:endParaRPr lang="en-GB" sz="2800"/>
          </a:p>
        </p:txBody>
      </p:sp>
      <p:graphicFrame>
        <p:nvGraphicFramePr>
          <p:cNvPr id="77827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96144"/>
        </p:xfrm>
        <a:graphic>
          <a:graphicData uri="http://schemas.openxmlformats.org/drawingml/2006/table">
            <a:tbl>
              <a:tblPr/>
              <a:tblGrid>
                <a:gridCol w="2917825"/>
                <a:gridCol w="2025650"/>
                <a:gridCol w="1812925"/>
                <a:gridCol w="1473200"/>
              </a:tblGrid>
              <a:tr h="779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Physical IPV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physical IPV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value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20+ partners ever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51.5%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26.0%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0.0000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Any transactional sex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81.0%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59.7%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0.0000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 with a prostitute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31.6%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14.6%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0.0000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High levels of alcohol in past year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39.3%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19.2%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0.0000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Rape of woman 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49.6%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18.8%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0.0000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Rape of a man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6.6%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1.1%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0.0000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Consistent condom use in past year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30.7%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41.0%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0.0002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032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Men, masculinity and HIV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 smtClean="0"/>
              <a:t>Observed clustering of men’s violent and anti-social practices</a:t>
            </a:r>
          </a:p>
          <a:p>
            <a:r>
              <a:rPr lang="en-ZA" dirty="0" smtClean="0"/>
              <a:t>In Stepping Stones study the following variables cluster into 3 groups:</a:t>
            </a:r>
          </a:p>
          <a:p>
            <a:pPr lvl="1"/>
            <a:r>
              <a:rPr lang="en-ZA" dirty="0" smtClean="0"/>
              <a:t>Alcohol abuse, any drug use,</a:t>
            </a:r>
          </a:p>
          <a:p>
            <a:pPr lvl="1"/>
            <a:r>
              <a:rPr lang="en-ZA" dirty="0" smtClean="0"/>
              <a:t>Emotional, physical and sexual abuse, </a:t>
            </a:r>
          </a:p>
          <a:p>
            <a:pPr lvl="1"/>
            <a:r>
              <a:rPr lang="en-ZA" dirty="0" smtClean="0"/>
              <a:t>Gang membership, non-partner rape</a:t>
            </a:r>
          </a:p>
          <a:p>
            <a:pPr lvl="1"/>
            <a:r>
              <a:rPr lang="en-ZA" dirty="0" smtClean="0"/>
              <a:t>Transactional sex, having 8+ life time partners</a:t>
            </a:r>
          </a:p>
          <a:p>
            <a:r>
              <a:rPr lang="en-ZA" dirty="0" smtClean="0"/>
              <a:t>3 groups: very violent &amp; risky men, pretty violent &amp; risky, and more moderate men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9212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Relationship of class to HIV new infections (over 2 years)</a:t>
            </a:r>
            <a:br>
              <a:rPr lang="en-ZA" dirty="0" smtClean="0"/>
            </a:br>
            <a:r>
              <a:rPr lang="en-ZA" sz="2200" dirty="0" smtClean="0"/>
              <a:t>(latent class analysis)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5418414"/>
              </p:ext>
            </p:extLst>
          </p:nvPr>
        </p:nvGraphicFramePr>
        <p:xfrm>
          <a:off x="323850" y="2205038"/>
          <a:ext cx="8229600" cy="195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Worksheet" r:id="rId4" imgW="4057751" imgH="962043" progId="Excel.Sheet.12">
                  <p:embed/>
                </p:oleObj>
              </mc:Choice>
              <mc:Fallback>
                <p:oleObj name="Worksheet" r:id="rId4" imgW="4057751" imgH="96204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3850" y="2205038"/>
                        <a:ext cx="8229600" cy="1951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9911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Where is the evidence residing?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ZA" dirty="0" smtClean="0"/>
              <a:t>A very substantial body of evidence linking both gendered behaviour and GBV exposure to elevated HIV prevalence/incidence and all the supporting qualitative research</a:t>
            </a:r>
          </a:p>
          <a:p>
            <a:r>
              <a:rPr lang="en-ZA" dirty="0" smtClean="0"/>
              <a:t>But most is from cross-sectional data, some of which is not very comprehensive… </a:t>
            </a:r>
          </a:p>
          <a:p>
            <a:r>
              <a:rPr lang="en-ZA" dirty="0" smtClean="0"/>
              <a:t>There </a:t>
            </a:r>
            <a:r>
              <a:rPr lang="en-ZA" dirty="0"/>
              <a:t>is a need for more longitudinal research</a:t>
            </a:r>
          </a:p>
          <a:p>
            <a:r>
              <a:rPr lang="en-ZA" dirty="0" smtClean="0"/>
              <a:t>Current knowledge </a:t>
            </a:r>
            <a:r>
              <a:rPr lang="en-ZA" dirty="0"/>
              <a:t>is mainly drawn from one longitudinal study – the Stepping Stones Study dataset</a:t>
            </a:r>
          </a:p>
          <a:p>
            <a:r>
              <a:rPr lang="en-ZA" dirty="0"/>
              <a:t>The </a:t>
            </a:r>
            <a:r>
              <a:rPr lang="en-ZA" dirty="0" smtClean="0"/>
              <a:t>data are </a:t>
            </a:r>
            <a:r>
              <a:rPr lang="en-ZA" dirty="0"/>
              <a:t>all confirmed by cross-sectional research from Sub-Saharan Africa and India</a:t>
            </a:r>
            <a:r>
              <a:rPr lang="en-ZA" dirty="0" smtClean="0"/>
              <a:t>…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53028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716" y="27856"/>
            <a:ext cx="8229600" cy="1143000"/>
          </a:xfrm>
        </p:spPr>
        <p:txBody>
          <a:bodyPr/>
          <a:lstStyle/>
          <a:p>
            <a:r>
              <a:rPr lang="en-ZA" dirty="0" smtClean="0"/>
              <a:t>Key points of entry for prevention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en-ZA" sz="2400" dirty="0" smtClean="0"/>
              <a:t>Building gender equity: at all levels</a:t>
            </a:r>
          </a:p>
          <a:p>
            <a:pPr lvl="1"/>
            <a:r>
              <a:rPr lang="en-ZA" sz="2000" dirty="0" smtClean="0"/>
              <a:t>Critically changing constructions of masculinity and acquiescent femininity </a:t>
            </a:r>
          </a:p>
          <a:p>
            <a:r>
              <a:rPr lang="en-ZA" sz="2400" dirty="0" smtClean="0"/>
              <a:t>Reducing childhood exposure to GBV and sexual, physical and emotional abuse at home</a:t>
            </a:r>
          </a:p>
          <a:p>
            <a:r>
              <a:rPr lang="en-ZA" sz="2400" dirty="0" smtClean="0"/>
              <a:t>Improve relationship skills: communication and conflict</a:t>
            </a:r>
          </a:p>
          <a:p>
            <a:r>
              <a:rPr lang="en-ZA" sz="2400" dirty="0" smtClean="0"/>
              <a:t>Reduce substance abuse, improve access to care for mental health problems </a:t>
            </a:r>
          </a:p>
          <a:p>
            <a:r>
              <a:rPr lang="en-ZA" sz="2400" dirty="0" smtClean="0"/>
              <a:t>Enhance women’s economic independence</a:t>
            </a:r>
          </a:p>
          <a:p>
            <a:r>
              <a:rPr lang="en-ZA" sz="2400" dirty="0" smtClean="0"/>
              <a:t>These need to happen together 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285" y="5382716"/>
            <a:ext cx="8780463" cy="1445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376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pPr eaLnBrk="1" hangingPunct="1"/>
            <a:r>
              <a:rPr lang="en-ZA" smtClean="0"/>
              <a:t>In HIV prevention terms:</a:t>
            </a:r>
            <a:endParaRPr lang="en-GB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46250"/>
            <a:ext cx="8208963" cy="46910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ZA" sz="2400" dirty="0" smtClean="0"/>
              <a:t>Gender needs to be taken very seriously </a:t>
            </a:r>
          </a:p>
          <a:p>
            <a:pPr eaLnBrk="1" hangingPunct="1">
              <a:lnSpc>
                <a:spcPct val="90000"/>
              </a:lnSpc>
            </a:pPr>
            <a:r>
              <a:rPr lang="en-ZA" sz="2400" dirty="0" smtClean="0"/>
              <a:t>Doing so involves addressing the context of sex and not just isolated acts or even just gender-based violence. It must include: </a:t>
            </a:r>
          </a:p>
          <a:p>
            <a:pPr lvl="1" eaLnBrk="1" hangingPunct="1">
              <a:lnSpc>
                <a:spcPct val="90000"/>
              </a:lnSpc>
            </a:pPr>
            <a:r>
              <a:rPr lang="en-ZA" sz="2000" dirty="0" smtClean="0"/>
              <a:t>Relationships in general: communication, violence, gender inequity </a:t>
            </a:r>
          </a:p>
          <a:p>
            <a:pPr lvl="1" eaLnBrk="1" hangingPunct="1">
              <a:lnSpc>
                <a:spcPct val="90000"/>
              </a:lnSpc>
            </a:pPr>
            <a:r>
              <a:rPr lang="en-ZA" sz="2000" dirty="0" smtClean="0"/>
              <a:t>Selfhood: think about who we are as people, how we act, how we relate to others and how we want to be seen by others</a:t>
            </a:r>
          </a:p>
          <a:p>
            <a:pPr lvl="1" eaLnBrk="1" hangingPunct="1">
              <a:lnSpc>
                <a:spcPct val="90000"/>
              </a:lnSpc>
            </a:pPr>
            <a:r>
              <a:rPr lang="en-ZA" sz="2000" dirty="0" smtClean="0"/>
              <a:t>Sex and gender identities: understand sex in the context of what it means to be a man or a woman</a:t>
            </a:r>
          </a:p>
          <a:p>
            <a:pPr eaLnBrk="1" hangingPunct="1">
              <a:lnSpc>
                <a:spcPct val="90000"/>
              </a:lnSpc>
            </a:pPr>
            <a:r>
              <a:rPr lang="en-ZA" sz="2400" dirty="0" smtClean="0"/>
              <a:t>Where ideas about gender place men and women at risk we need to target these in our prevention strategies</a:t>
            </a:r>
          </a:p>
          <a:p>
            <a:pPr>
              <a:lnSpc>
                <a:spcPct val="90000"/>
              </a:lnSpc>
            </a:pPr>
            <a:r>
              <a:rPr lang="en-ZA" sz="2400" dirty="0"/>
              <a:t>Zero </a:t>
            </a:r>
            <a:r>
              <a:rPr lang="en-ZA" sz="2400" dirty="0" smtClean="0"/>
              <a:t>infections </a:t>
            </a:r>
            <a:r>
              <a:rPr lang="en-ZA" sz="2400" dirty="0"/>
              <a:t>requires a concerted effort to prevent GBV </a:t>
            </a:r>
            <a:r>
              <a:rPr lang="en-ZA" sz="2400" dirty="0" smtClean="0"/>
              <a:t>and </a:t>
            </a:r>
            <a:r>
              <a:rPr lang="en-ZA" sz="2400" dirty="0"/>
              <a:t>to recognise it and manage the consequences in women on treatment (and reciprocal problems in men) </a:t>
            </a:r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935140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229600" cy="777875"/>
          </a:xfrm>
        </p:spPr>
        <p:txBody>
          <a:bodyPr/>
          <a:lstStyle/>
          <a:p>
            <a:pPr eaLnBrk="1" hangingPunct="1"/>
            <a:r>
              <a:rPr lang="en-ZA" sz="3600" dirty="0" smtClean="0"/>
              <a:t>Conclusions</a:t>
            </a:r>
            <a:endParaRPr lang="en-GB" sz="3600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4"/>
            <a:ext cx="8568183" cy="609282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ZA" sz="2800" dirty="0"/>
              <a:t>Addressing the GBV nexus is critical for achieving zero new </a:t>
            </a:r>
            <a:r>
              <a:rPr lang="en-ZA" sz="2800" dirty="0" smtClean="0"/>
              <a:t>HIV infections</a:t>
            </a:r>
            <a:endParaRPr lang="en-ZA" sz="2800" dirty="0"/>
          </a:p>
          <a:p>
            <a:pPr eaLnBrk="1" hangingPunct="1">
              <a:lnSpc>
                <a:spcPct val="90000"/>
              </a:lnSpc>
            </a:pPr>
            <a:r>
              <a:rPr lang="en-ZA" sz="2800" dirty="0" smtClean="0"/>
              <a:t>There is strong evidence linking violence and gender inequity in relationships to HIV risk </a:t>
            </a:r>
          </a:p>
          <a:p>
            <a:pPr eaLnBrk="1" hangingPunct="1">
              <a:lnSpc>
                <a:spcPct val="90000"/>
              </a:lnSpc>
            </a:pPr>
            <a:r>
              <a:rPr lang="en-ZA" sz="2800" dirty="0" smtClean="0"/>
              <a:t>Sexual practices need to be seen as flowing from gender identities, and this provides a frame for understanding </a:t>
            </a:r>
            <a:r>
              <a:rPr lang="en-ZA" sz="2800" b="1" dirty="0" smtClean="0"/>
              <a:t>why</a:t>
            </a:r>
            <a:r>
              <a:rPr lang="en-ZA" sz="2800" dirty="0" smtClean="0"/>
              <a:t> men and women behave in the way that they do (thus masculinities and femininities)</a:t>
            </a:r>
          </a:p>
          <a:p>
            <a:pPr eaLnBrk="1" hangingPunct="1">
              <a:lnSpc>
                <a:spcPct val="90000"/>
              </a:lnSpc>
            </a:pPr>
            <a:r>
              <a:rPr lang="en-ZA" sz="2800" dirty="0" smtClean="0"/>
              <a:t>It enables reflection on the emotional and material context within which sexual behaviours are enacted, in particular the broader struggles, aspirations, desires and needs that motivate men and women’s behaviour</a:t>
            </a:r>
          </a:p>
          <a:p>
            <a:pPr eaLnBrk="1" hangingPunct="1">
              <a:lnSpc>
                <a:spcPct val="90000"/>
              </a:lnSpc>
            </a:pPr>
            <a:r>
              <a:rPr lang="en-ZA" sz="2800" dirty="0" smtClean="0"/>
              <a:t>It follows that only when we understand this, will we be able to change sexual behaviours and thereby reduce the risk of HIV infection and improve uptake and adherence to care</a:t>
            </a:r>
          </a:p>
          <a:p>
            <a:pPr>
              <a:lnSpc>
                <a:spcPct val="80000"/>
              </a:lnSpc>
            </a:pPr>
            <a:r>
              <a:rPr lang="en-ZA" sz="2800" dirty="0"/>
              <a:t>Understanding individual epidemics is critical for tailored prevention</a:t>
            </a:r>
            <a:endParaRPr lang="en-GB" sz="2800" dirty="0"/>
          </a:p>
          <a:p>
            <a:pPr>
              <a:lnSpc>
                <a:spcPct val="80000"/>
              </a:lnSpc>
            </a:pPr>
            <a:r>
              <a:rPr lang="en-ZA" sz="2800" dirty="0" smtClean="0"/>
              <a:t>Interventions </a:t>
            </a:r>
            <a:r>
              <a:rPr lang="en-ZA" sz="2800" dirty="0"/>
              <a:t>need to be theory-based at different level: </a:t>
            </a:r>
            <a:endParaRPr lang="en-ZA" sz="1400" dirty="0"/>
          </a:p>
          <a:p>
            <a:pPr lvl="1">
              <a:lnSpc>
                <a:spcPct val="80000"/>
              </a:lnSpc>
            </a:pPr>
            <a:r>
              <a:rPr lang="en-ZA" dirty="0"/>
              <a:t>Level 1:  of risk factors or drivers of the problem</a:t>
            </a:r>
          </a:p>
          <a:p>
            <a:pPr lvl="1">
              <a:lnSpc>
                <a:spcPct val="80000"/>
              </a:lnSpc>
            </a:pPr>
            <a:r>
              <a:rPr lang="en-ZA" dirty="0"/>
              <a:t>Level 2: of what we seek to change (e.g., masculinities)</a:t>
            </a:r>
          </a:p>
          <a:p>
            <a:pPr lvl="1">
              <a:lnSpc>
                <a:spcPct val="80000"/>
              </a:lnSpc>
            </a:pPr>
            <a:r>
              <a:rPr lang="en-ZA" dirty="0"/>
              <a:t>Level 3: of behaviour change</a:t>
            </a:r>
          </a:p>
          <a:p>
            <a:pPr lvl="2">
              <a:lnSpc>
                <a:spcPct val="80000"/>
              </a:lnSpc>
            </a:pPr>
            <a:r>
              <a:rPr lang="en-ZA" sz="2800" dirty="0"/>
              <a:t>What drives the behaviour</a:t>
            </a:r>
          </a:p>
          <a:p>
            <a:pPr lvl="2">
              <a:lnSpc>
                <a:spcPct val="80000"/>
              </a:lnSpc>
            </a:pPr>
            <a:r>
              <a:rPr lang="en-ZA" sz="2800" dirty="0"/>
              <a:t>What enables change</a:t>
            </a:r>
          </a:p>
          <a:p>
            <a:pPr lvl="1">
              <a:lnSpc>
                <a:spcPct val="80000"/>
              </a:lnSpc>
            </a:pPr>
            <a:r>
              <a:rPr lang="en-ZA" dirty="0"/>
              <a:t>Level 4: of how to secure change (methods or approaches – their strengths and limitations)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7349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60350"/>
            <a:ext cx="8445500" cy="1143000"/>
          </a:xfrm>
        </p:spPr>
        <p:txBody>
          <a:bodyPr>
            <a:normAutofit fontScale="90000"/>
          </a:bodyPr>
          <a:lstStyle/>
          <a:p>
            <a:r>
              <a:rPr lang="en-ZA" sz="3600"/>
              <a:t>What does gender-based violence mostly encompass in SA?</a:t>
            </a:r>
            <a:endParaRPr lang="en-GB" sz="400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328114411"/>
              </p:ext>
            </p:extLst>
          </p:nvPr>
        </p:nvGraphicFramePr>
        <p:xfrm>
          <a:off x="971550" y="1341438"/>
          <a:ext cx="6948488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4788024" y="4413197"/>
            <a:ext cx="222881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ZA" sz="2400" dirty="0">
                <a:latin typeface="Arial" charset="0"/>
                <a:cs typeface="Arial" charset="0"/>
              </a:rPr>
              <a:t>S</a:t>
            </a:r>
            <a:r>
              <a:rPr lang="en-ZA" sz="2400" dirty="0"/>
              <a:t>exual violence </a:t>
            </a:r>
            <a:endParaRPr lang="en-ZA" sz="2400" dirty="0" smtClean="0"/>
          </a:p>
          <a:p>
            <a:r>
              <a:rPr lang="en-ZA" sz="2400" dirty="0" smtClean="0"/>
              <a:t>against </a:t>
            </a:r>
            <a:r>
              <a:rPr lang="en-ZA" sz="2400" dirty="0"/>
              <a:t>adults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5443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sz="3600"/>
              <a:t>Prevalence of gender-based violence in South Africa</a:t>
            </a:r>
            <a:endParaRPr lang="en-GB" sz="360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ZA" sz="2800" dirty="0" smtClean="0"/>
              <a:t>Rape of women</a:t>
            </a:r>
            <a:endParaRPr lang="en-GB" sz="2800" dirty="0"/>
          </a:p>
          <a:p>
            <a:pPr lvl="1"/>
            <a:r>
              <a:rPr lang="en-GB" sz="2400" i="1" dirty="0"/>
              <a:t>Victimisation:</a:t>
            </a:r>
            <a:r>
              <a:rPr lang="en-GB" sz="2400" dirty="0"/>
              <a:t> 25% of women (18-49 </a:t>
            </a:r>
            <a:r>
              <a:rPr lang="en-GB" sz="2400" dirty="0" err="1"/>
              <a:t>yrs</a:t>
            </a:r>
            <a:r>
              <a:rPr lang="en-GB" sz="2400" dirty="0"/>
              <a:t>) in Gauteng Province have been raped</a:t>
            </a:r>
          </a:p>
          <a:p>
            <a:pPr lvl="1"/>
            <a:r>
              <a:rPr lang="en-GB" sz="2400" i="1" dirty="0"/>
              <a:t>Perpetration:</a:t>
            </a:r>
            <a:r>
              <a:rPr lang="en-GB" sz="2400" dirty="0"/>
              <a:t> </a:t>
            </a:r>
            <a:r>
              <a:rPr lang="en-GB" sz="2400" dirty="0" smtClean="0"/>
              <a:t>28 - 37</a:t>
            </a:r>
            <a:r>
              <a:rPr lang="en-GB" sz="2400" dirty="0"/>
              <a:t>% of men (18-49 </a:t>
            </a:r>
            <a:r>
              <a:rPr lang="en-GB" sz="2400" dirty="0" err="1"/>
              <a:t>yrs</a:t>
            </a:r>
            <a:r>
              <a:rPr lang="en-GB" sz="2400" dirty="0"/>
              <a:t>) </a:t>
            </a:r>
            <a:r>
              <a:rPr lang="en-GB" sz="2400" dirty="0" smtClean="0"/>
              <a:t>in population-based research</a:t>
            </a:r>
            <a:endParaRPr lang="en-GB" sz="2400" dirty="0"/>
          </a:p>
          <a:p>
            <a:r>
              <a:rPr lang="en-ZA" sz="3200" dirty="0" smtClean="0"/>
              <a:t>Physical </a:t>
            </a:r>
            <a:r>
              <a:rPr lang="en-ZA" sz="3200" dirty="0"/>
              <a:t>intimate partner violence: </a:t>
            </a:r>
          </a:p>
          <a:p>
            <a:pPr lvl="1"/>
            <a:r>
              <a:rPr lang="en-ZA" sz="2400" i="1" dirty="0"/>
              <a:t>Victimisation:</a:t>
            </a:r>
            <a:r>
              <a:rPr lang="en-ZA" sz="2400" dirty="0"/>
              <a:t> in lifetime, disclosed by 33% of women in </a:t>
            </a:r>
            <a:r>
              <a:rPr lang="en-GB" sz="2400" dirty="0"/>
              <a:t>Gauteng Province, and in last 12 months, by </a:t>
            </a:r>
            <a:r>
              <a:rPr lang="en-ZA" sz="2400" dirty="0"/>
              <a:t>13% </a:t>
            </a:r>
          </a:p>
          <a:p>
            <a:pPr lvl="1"/>
            <a:r>
              <a:rPr lang="en-ZA" sz="2400" i="1" dirty="0"/>
              <a:t>Perpetration:</a:t>
            </a:r>
            <a:r>
              <a:rPr lang="en-ZA" sz="2400" dirty="0"/>
              <a:t> in </a:t>
            </a:r>
            <a:r>
              <a:rPr lang="en-ZA" sz="2400" dirty="0" smtClean="0"/>
              <a:t>lifetime </a:t>
            </a:r>
            <a:r>
              <a:rPr lang="en-ZA" sz="2400" dirty="0"/>
              <a:t>disclosed by </a:t>
            </a:r>
            <a:r>
              <a:rPr lang="en-ZA" sz="2400" dirty="0" smtClean="0"/>
              <a:t>43-51% of men, and in last 12 months by 10%</a:t>
            </a:r>
          </a:p>
          <a:p>
            <a:r>
              <a:rPr lang="en-ZA" dirty="0" smtClean="0"/>
              <a:t>Sexual abuse of children: </a:t>
            </a:r>
            <a:r>
              <a:rPr lang="en-ZA" sz="2400" dirty="0"/>
              <a:t>39.1% of </a:t>
            </a:r>
            <a:r>
              <a:rPr lang="en-ZA" sz="2400" dirty="0" smtClean="0"/>
              <a:t>young women from the rural E Cape has </a:t>
            </a:r>
            <a:r>
              <a:rPr lang="en-ZA" sz="2400" dirty="0"/>
              <a:t>experienced sexual abuse in </a:t>
            </a:r>
            <a:r>
              <a:rPr lang="en-ZA" sz="2400" dirty="0" smtClean="0"/>
              <a:t>childhood  (contact and non-contact)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8002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Ever experienced or perpetrated GBV, adults in Gauteng, 2008</a:t>
            </a:r>
            <a:endParaRPr lang="en-US" sz="28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ZA"/>
          </a:p>
        </p:txBody>
      </p:sp>
      <p:graphicFrame>
        <p:nvGraphicFramePr>
          <p:cNvPr id="11268" name="Object 4"/>
          <p:cNvGraphicFramePr>
            <a:graphicFrameLocks/>
          </p:cNvGraphicFramePr>
          <p:nvPr/>
        </p:nvGraphicFramePr>
        <p:xfrm>
          <a:off x="323850" y="836613"/>
          <a:ext cx="8256588" cy="571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Chart" r:id="rId3" imgW="8839200" imgH="6143557" progId="Excel.Chart.8">
                  <p:embed/>
                </p:oleObj>
              </mc:Choice>
              <mc:Fallback>
                <p:oleObj name="Chart" r:id="rId3" imgW="8839200" imgH="614355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836613"/>
                        <a:ext cx="8256588" cy="571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646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ZA" smtClean="0"/>
              <a:t>What do we know about HIV and IPV globally from cross-sectional studies?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42827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724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ZA" sz="3200" dirty="0" smtClean="0"/>
              <a:t>Gender-based violence and HIV in women</a:t>
            </a:r>
            <a:endParaRPr lang="en-GB" sz="32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820150" cy="59499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800" dirty="0" smtClean="0">
                <a:solidFill>
                  <a:schemeClr val="accent2"/>
                </a:solidFill>
              </a:rPr>
              <a:t>Rwanda:</a:t>
            </a:r>
            <a:r>
              <a:rPr lang="en-GB" sz="2800" dirty="0" smtClean="0"/>
              <a:t> </a:t>
            </a:r>
            <a:r>
              <a:rPr lang="en-GB" sz="2400" dirty="0" smtClean="0"/>
              <a:t>women in stable relationships </a:t>
            </a:r>
            <a:endParaRPr lang="en-ZA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ZA" sz="2400" dirty="0" smtClean="0">
                <a:sym typeface="Wingdings" pitchFamily="2" charset="2"/>
              </a:rPr>
              <a:t>P</a:t>
            </a:r>
            <a:r>
              <a:rPr lang="en-GB" sz="2400" dirty="0" err="1" smtClean="0">
                <a:sym typeface="Wingdings" pitchFamily="2" charset="2"/>
              </a:rPr>
              <a:t>hys</a:t>
            </a:r>
            <a:r>
              <a:rPr lang="en-ZA" sz="2400" dirty="0" smtClean="0">
                <a:sym typeface="Wingdings" pitchFamily="2" charset="2"/>
              </a:rPr>
              <a:t>./</a:t>
            </a:r>
            <a:r>
              <a:rPr lang="en-GB" sz="2400" dirty="0" smtClean="0">
                <a:sym typeface="Wingdings" pitchFamily="2" charset="2"/>
              </a:rPr>
              <a:t>sexual IPV</a:t>
            </a:r>
            <a:r>
              <a:rPr lang="en-ZA" sz="2400" dirty="0" smtClean="0">
                <a:sym typeface="Wingdings" pitchFamily="2" charset="2"/>
              </a:rPr>
              <a:t> assoc. with HIV+</a:t>
            </a:r>
            <a:r>
              <a:rPr lang="en-ZA" dirty="0" smtClean="0"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(van der Straten,1998)</a:t>
            </a:r>
            <a:endParaRPr lang="en-GB" sz="1000" dirty="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2800" dirty="0" smtClean="0">
                <a:solidFill>
                  <a:schemeClr val="accent2"/>
                </a:solidFill>
                <a:sym typeface="Wingdings" pitchFamily="2" charset="2"/>
              </a:rPr>
              <a:t>Tanzania:</a:t>
            </a:r>
            <a:r>
              <a:rPr lang="en-GB" sz="2800" dirty="0" smtClean="0">
                <a:sym typeface="Wingdings" pitchFamily="2" charset="2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>
                <a:sym typeface="Wingdings" pitchFamily="2" charset="2"/>
              </a:rPr>
              <a:t>n=245 </a:t>
            </a:r>
            <a:r>
              <a:rPr lang="en-ZA" sz="2400" dirty="0" smtClean="0">
                <a:sym typeface="Wingdings" pitchFamily="2" charset="2"/>
              </a:rPr>
              <a:t> </a:t>
            </a:r>
            <a:r>
              <a:rPr lang="en-GB" sz="2400" dirty="0" smtClean="0">
                <a:sym typeface="Wingdings" pitchFamily="2" charset="2"/>
              </a:rPr>
              <a:t>VCT</a:t>
            </a:r>
            <a:r>
              <a:rPr lang="en-ZA" sz="2400" dirty="0" smtClean="0">
                <a:sym typeface="Wingdings" pitchFamily="2" charset="2"/>
              </a:rPr>
              <a:t> setting, IPV assoc. with HIV+ in </a:t>
            </a:r>
            <a:r>
              <a:rPr lang="en-GB" sz="2400" dirty="0" smtClean="0">
                <a:sym typeface="Wingdings" pitchFamily="2" charset="2"/>
              </a:rPr>
              <a:t>women &lt;30 </a:t>
            </a:r>
            <a:r>
              <a:rPr lang="en-GB" sz="2400" dirty="0" err="1" smtClean="0">
                <a:sym typeface="Wingdings" pitchFamily="2" charset="2"/>
              </a:rPr>
              <a:t>yrs</a:t>
            </a:r>
            <a:r>
              <a:rPr lang="en-ZA" sz="2400" dirty="0" smtClean="0">
                <a:sym typeface="Wingdings" pitchFamily="2" charset="2"/>
              </a:rPr>
              <a:t> (but not older women)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(</a:t>
            </a:r>
            <a:r>
              <a:rPr lang="en-GB" sz="2000" dirty="0" err="1" smtClean="0">
                <a:sym typeface="Wingdings" pitchFamily="2" charset="2"/>
              </a:rPr>
              <a:t>Maman</a:t>
            </a:r>
            <a:r>
              <a:rPr lang="en-GB" sz="2000" dirty="0" smtClean="0">
                <a:sym typeface="Wingdings" pitchFamily="2" charset="2"/>
              </a:rPr>
              <a:t> et al 2002)</a:t>
            </a:r>
          </a:p>
          <a:p>
            <a:pPr eaLnBrk="1" hangingPunct="1">
              <a:lnSpc>
                <a:spcPct val="90000"/>
              </a:lnSpc>
            </a:pPr>
            <a:r>
              <a:rPr lang="en-ZA" sz="2800" dirty="0" smtClean="0">
                <a:solidFill>
                  <a:schemeClr val="accent2"/>
                </a:solidFill>
              </a:rPr>
              <a:t>South Africa:</a:t>
            </a:r>
            <a:r>
              <a:rPr lang="en-ZA" sz="28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ZA" sz="2400" dirty="0" smtClean="0"/>
              <a:t>Women who have experienced &gt; 1 episode of </a:t>
            </a:r>
            <a:r>
              <a:rPr lang="en-US" sz="2400" dirty="0" smtClean="0"/>
              <a:t>physical/sexual IPV aOR1.54 (95%CI 1.19, 1.99)</a:t>
            </a:r>
          </a:p>
          <a:p>
            <a:pPr lvl="1" eaLnBrk="1" hangingPunct="1">
              <a:lnSpc>
                <a:spcPct val="90000"/>
              </a:lnSpc>
            </a:pPr>
            <a:r>
              <a:rPr lang="en-ZA" sz="2400" dirty="0" smtClean="0"/>
              <a:t>Women who have reported less relationship power </a:t>
            </a:r>
            <a:r>
              <a:rPr lang="en-US" sz="2400" dirty="0" smtClean="0"/>
              <a:t>are more likely to have HIV (aOR1.56 (95%CI1.15, 2.11)</a:t>
            </a:r>
            <a:r>
              <a:rPr lang="en-US" dirty="0" smtClean="0"/>
              <a:t> </a:t>
            </a:r>
            <a:r>
              <a:rPr lang="en-US" sz="1800" dirty="0" smtClean="0"/>
              <a:t>(Dunkle et al 2004)</a:t>
            </a:r>
            <a:endParaRPr lang="en-GB" sz="2000" dirty="0" smtClean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ZA" sz="2800" dirty="0" smtClean="0">
                <a:solidFill>
                  <a:schemeClr val="accent2"/>
                </a:solidFill>
                <a:sym typeface="Wingdings" pitchFamily="2" charset="2"/>
              </a:rPr>
              <a:t>India:</a:t>
            </a:r>
            <a:r>
              <a:rPr lang="en-ZA" sz="2800" dirty="0" smtClean="0">
                <a:sym typeface="Wingdings" pitchFamily="2" charset="2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ZA" sz="2400" dirty="0" smtClean="0">
                <a:sym typeface="Wingdings" pitchFamily="2" charset="2"/>
              </a:rPr>
              <a:t>n=20,425 DHS (HIV prev. 0.2% women) Women partners of HIV+ and violent men were 7 x more likely to have HIV than women partners of HIV+ and non-violent men </a:t>
            </a:r>
            <a:r>
              <a:rPr lang="en-ZA" sz="1800" dirty="0" smtClean="0">
                <a:sym typeface="Wingdings" pitchFamily="2" charset="2"/>
              </a:rPr>
              <a:t>(Decker et al 2009)</a:t>
            </a:r>
            <a:endParaRPr lang="en-US" sz="18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8857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ZA" sz="3200" dirty="0" smtClean="0"/>
              <a:t>Multivariable </a:t>
            </a:r>
            <a:r>
              <a:rPr lang="en-ZA" sz="3200" dirty="0" err="1" smtClean="0"/>
              <a:t>poisson</a:t>
            </a:r>
            <a:r>
              <a:rPr lang="en-ZA" sz="3200" dirty="0" smtClean="0"/>
              <a:t> models of relative incidence of HIV exposure to IPV &amp; gender inequity in a relationship </a:t>
            </a:r>
            <a:r>
              <a:rPr lang="en-ZA" sz="2200" dirty="0" smtClean="0"/>
              <a:t>(Jewkes et al, 2010)</a:t>
            </a:r>
            <a:endParaRPr lang="en-GB" sz="3200" dirty="0" smtClean="0"/>
          </a:p>
        </p:txBody>
      </p:sp>
      <p:graphicFrame>
        <p:nvGraphicFramePr>
          <p:cNvPr id="65612" name="Group 76"/>
          <p:cNvGraphicFramePr>
            <a:graphicFrameLocks noGrp="1"/>
          </p:cNvGraphicFramePr>
          <p:nvPr>
            <p:ph idx="1"/>
          </p:nvPr>
        </p:nvGraphicFramePr>
        <p:xfrm>
          <a:off x="611188" y="1700213"/>
          <a:ext cx="6840537" cy="4973638"/>
        </p:xfrm>
        <a:graphic>
          <a:graphicData uri="http://schemas.openxmlformats.org/drawingml/2006/table">
            <a:tbl>
              <a:tblPr/>
              <a:tblGrid>
                <a:gridCol w="2778125"/>
                <a:gridCol w="854075"/>
                <a:gridCol w="1123950"/>
                <a:gridCol w="852487"/>
                <a:gridCol w="1231900"/>
              </a:tblGrid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Adjusted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IRR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95%CI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valve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Relationship power scale: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mid/high equity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1.00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 equity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1.51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1.05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2.17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0.027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Physical or sexual IPV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none or 1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1.00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&gt;1 episode 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1.51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1.04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2.21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0.032</a:t>
                      </a:r>
                      <a:endParaRPr kumimoji="0" lang="en-GB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167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60350"/>
            <a:ext cx="864235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ZA" sz="2700" dirty="0" smtClean="0"/>
              <a:t>Poisson model, factors associated with incident HIV infections in women (n=1027)</a:t>
            </a:r>
            <a:r>
              <a:rPr lang="en-ZA" sz="3600" dirty="0" smtClean="0"/>
              <a:t> </a:t>
            </a:r>
            <a:r>
              <a:rPr lang="en-ZA" sz="2700" dirty="0" smtClean="0"/>
              <a:t>adjusted for age, treatment, stratum</a:t>
            </a:r>
            <a:r>
              <a:rPr lang="en-ZA" sz="2400" dirty="0" smtClean="0"/>
              <a:t> (partner concurrency alone was tested but is not significant)</a:t>
            </a:r>
            <a:endParaRPr lang="en-GB" sz="2400" dirty="0" smtClean="0"/>
          </a:p>
        </p:txBody>
      </p:sp>
      <p:graphicFrame>
        <p:nvGraphicFramePr>
          <p:cNvPr id="124931" name="Group 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64805331"/>
              </p:ext>
            </p:extLst>
          </p:nvPr>
        </p:nvGraphicFramePr>
        <p:xfrm>
          <a:off x="467544" y="2420888"/>
          <a:ext cx="8229600" cy="4155390"/>
        </p:xfrm>
        <a:graphic>
          <a:graphicData uri="http://schemas.openxmlformats.org/drawingml/2006/table">
            <a:tbl>
              <a:tblPr/>
              <a:tblGrid>
                <a:gridCol w="3743325"/>
                <a:gridCol w="1152525"/>
                <a:gridCol w="2016125"/>
                <a:gridCol w="1317625"/>
              </a:tblGrid>
              <a:tr h="5048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IRR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95%CI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value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&gt;1 episode of physical/sexual IPV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1.55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1.06, 2.26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0.024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Lowest relationship equity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1.46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1.01, 2.10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0.043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2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HSV-2 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2.29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1.55, 3.39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&lt;0.0001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Transactional sex with a casual partner during follow up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2.06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1.22, 3.48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0.007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Correct condom use at last sex before HIV result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0.57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0.40, 0.82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0.002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109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en-ZA" sz="2800" dirty="0"/>
              <a:t>Incident HIV and child abuse: Stepping Stones </a:t>
            </a:r>
            <a:r>
              <a:rPr lang="en-ZA" sz="2800" dirty="0" smtClean="0"/>
              <a:t>women </a:t>
            </a:r>
            <a:r>
              <a:rPr lang="en-ZA" sz="2000" dirty="0"/>
              <a:t>(Jewkes et al Child Abuse &amp; Neglect, 2010)</a:t>
            </a:r>
            <a:endParaRPr lang="en-GB" sz="2000" dirty="0"/>
          </a:p>
        </p:txBody>
      </p:sp>
      <p:graphicFrame>
        <p:nvGraphicFramePr>
          <p:cNvPr id="130051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3065369"/>
              </p:ext>
            </p:extLst>
          </p:nvPr>
        </p:nvGraphicFramePr>
        <p:xfrm>
          <a:off x="179388" y="1484313"/>
          <a:ext cx="9369425" cy="3962400"/>
        </p:xfrm>
        <a:graphic>
          <a:graphicData uri="http://schemas.openxmlformats.org/drawingml/2006/table">
            <a:tbl>
              <a:tblPr/>
              <a:tblGrid>
                <a:gridCol w="3830637"/>
                <a:gridCol w="3640138"/>
                <a:gridCol w="1898650"/>
              </a:tblGrid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IRR (95%CI)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value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Physical punishment: none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some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1.51 (0.65, 3.54)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0.34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often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2.13 (1.04, 4.37)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0.04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Sexual abuse: none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some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1.32 (0.88, 2.00)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0.18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often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1.66 (1.04, 2.63)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0.03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Emotional abuse: none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some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1.70 (1.12, 2.57)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13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often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1.96 (1.25, 3.06)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0.003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573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1238</Words>
  <Application>Microsoft Office PowerPoint</Application>
  <PresentationFormat>On-screen Show (4:3)</PresentationFormat>
  <Paragraphs>180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Office Theme</vt:lpstr>
      <vt:lpstr>Chart</vt:lpstr>
      <vt:lpstr>Worksheet</vt:lpstr>
      <vt:lpstr>Linking Gender-based violence and HIV</vt:lpstr>
      <vt:lpstr>What does gender-based violence mostly encompass in SA?</vt:lpstr>
      <vt:lpstr>Prevalence of gender-based violence in South Africa</vt:lpstr>
      <vt:lpstr>Ever experienced or perpetrated GBV, adults in Gauteng, 2008</vt:lpstr>
      <vt:lpstr>PowerPoint Presentation</vt:lpstr>
      <vt:lpstr>Gender-based violence and HIV in women</vt:lpstr>
      <vt:lpstr>Multivariable poisson models of relative incidence of HIV exposure to IPV &amp; gender inequity in a relationship (Jewkes et al, 2010)</vt:lpstr>
      <vt:lpstr>Poisson model, factors associated with incident HIV infections in women (n=1027) adjusted for age, treatment, stratum (partner concurrency alone was tested but is not significant)</vt:lpstr>
      <vt:lpstr>Incident HIV and child abuse: Stepping Stones women (Jewkes et al Child Abuse &amp; Neglect, 2010)</vt:lpstr>
      <vt:lpstr>Men, violence &amp; HIV</vt:lpstr>
      <vt:lpstr>Frequencies of sexual risk taking behaviours in EC/KZN men who have perpetrated &gt;1 episode of physical IPV and those who have not</vt:lpstr>
      <vt:lpstr>Men, masculinity and HIV </vt:lpstr>
      <vt:lpstr>Relationship of class to HIV new infections (over 2 years) (latent class analysis)</vt:lpstr>
      <vt:lpstr>Where is the evidence residing?</vt:lpstr>
      <vt:lpstr>Key points of entry for prevention</vt:lpstr>
      <vt:lpstr>In HIV prevention terms:</vt:lpstr>
      <vt:lpstr>Conclusions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Gender-based violence and HIV: What don’t we know?</dc:title>
  <dc:creator>Rachel Jewkes</dc:creator>
  <cp:lastModifiedBy>user</cp:lastModifiedBy>
  <cp:revision>68</cp:revision>
  <cp:lastPrinted>2012-12-03T14:05:52Z</cp:lastPrinted>
  <dcterms:created xsi:type="dcterms:W3CDTF">2012-11-25T10:21:15Z</dcterms:created>
  <dcterms:modified xsi:type="dcterms:W3CDTF">2012-12-04T08:33:14Z</dcterms:modified>
</cp:coreProperties>
</file>