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65" r:id="rId2"/>
    <p:sldId id="264" r:id="rId3"/>
    <p:sldId id="256" r:id="rId4"/>
    <p:sldId id="257" r:id="rId5"/>
    <p:sldId id="258" r:id="rId6"/>
    <p:sldId id="259" r:id="rId7"/>
    <p:sldId id="260" r:id="rId8"/>
    <p:sldId id="261" r:id="rId9"/>
    <p:sldId id="262" r:id="rId10"/>
    <p:sldId id="263"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880" y="-3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16E98D-F5EC-4A4A-98D2-75E3B8F72FE2}" type="datetimeFigureOut">
              <a:rPr lang="en-US" smtClean="0"/>
              <a:t>18/09/2013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75F75E-4AFC-C342-B16A-44CE0BEE3396}" type="slidenum">
              <a:rPr lang="en-US" smtClean="0"/>
              <a:t>‹#›</a:t>
            </a:fld>
            <a:endParaRPr lang="en-US"/>
          </a:p>
        </p:txBody>
      </p:sp>
    </p:spTree>
    <p:extLst>
      <p:ext uri="{BB962C8B-B14F-4D97-AF65-F5344CB8AC3E}">
        <p14:creationId xmlns:p14="http://schemas.microsoft.com/office/powerpoint/2010/main" val="1118096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1</a:t>
            </a:fld>
            <a:endParaRPr lang="en-US"/>
          </a:p>
        </p:txBody>
      </p:sp>
    </p:spTree>
    <p:extLst>
      <p:ext uri="{BB962C8B-B14F-4D97-AF65-F5344CB8AC3E}">
        <p14:creationId xmlns:p14="http://schemas.microsoft.com/office/powerpoint/2010/main" val="2406568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I want to flag</a:t>
            </a:r>
            <a:r>
              <a:rPr lang="en-US" baseline="0" dirty="0" smtClean="0"/>
              <a:t> up this great new </a:t>
            </a:r>
            <a:r>
              <a:rPr lang="en-US" baseline="0" dirty="0" err="1" smtClean="0"/>
              <a:t>programme</a:t>
            </a:r>
            <a:r>
              <a:rPr lang="en-US" baseline="0" dirty="0" smtClean="0"/>
              <a:t> which is a new supplement to the Stepping Stones </a:t>
            </a:r>
            <a:r>
              <a:rPr lang="en-US" baseline="0" dirty="0" err="1" smtClean="0"/>
              <a:t>programme</a:t>
            </a:r>
            <a:r>
              <a:rPr lang="en-US" baseline="0" dirty="0" smtClean="0"/>
              <a:t>, focusing on livelihoods. Stepping Stones is only a beginning. It’s a springboard for change and a </a:t>
            </a:r>
            <a:r>
              <a:rPr lang="en-US" baseline="0" dirty="0" err="1" smtClean="0"/>
              <a:t>programme</a:t>
            </a:r>
            <a:r>
              <a:rPr lang="en-US" baseline="0" dirty="0" smtClean="0"/>
              <a:t> like this new “Creating Futures” </a:t>
            </a:r>
            <a:r>
              <a:rPr lang="en-US" baseline="0" dirty="0" err="1" smtClean="0"/>
              <a:t>programme</a:t>
            </a:r>
            <a:r>
              <a:rPr lang="en-US" baseline="0" dirty="0" smtClean="0"/>
              <a:t> can then really take off. Here on the right you see some of the changes reported in the 12 month post-</a:t>
            </a:r>
            <a:r>
              <a:rPr lang="en-US" baseline="0" dirty="0" err="1" smtClean="0"/>
              <a:t>programme</a:t>
            </a:r>
            <a:r>
              <a:rPr lang="en-US" baseline="0" dirty="0" smtClean="0"/>
              <a:t> pilot. These changes sound very promising and we hope very much that this </a:t>
            </a:r>
            <a:r>
              <a:rPr lang="en-US" baseline="0" dirty="0" err="1" smtClean="0"/>
              <a:t>programme</a:t>
            </a:r>
            <a:r>
              <a:rPr lang="en-US" baseline="0" dirty="0" smtClean="0"/>
              <a:t> will be taken up by others after their Stepping Stones </a:t>
            </a:r>
            <a:r>
              <a:rPr lang="en-US" baseline="0" dirty="0" err="1" smtClean="0"/>
              <a:t>programme</a:t>
            </a:r>
            <a:r>
              <a:rPr lang="en-US" baseline="0" dirty="0" smtClean="0"/>
              <a:t>. More info about “Creating Futures” will be on the memory sticks. </a:t>
            </a:r>
          </a:p>
          <a:p>
            <a:endParaRPr lang="en-US" baseline="0" dirty="0" smtClean="0"/>
          </a:p>
          <a:p>
            <a:r>
              <a:rPr lang="en-US" baseline="0" dirty="0" smtClean="0"/>
              <a:t>Thank you.</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10</a:t>
            </a:fld>
            <a:endParaRPr lang="en-US"/>
          </a:p>
        </p:txBody>
      </p:sp>
    </p:spTree>
    <p:extLst>
      <p:ext uri="{BB962C8B-B14F-4D97-AF65-F5344CB8AC3E}">
        <p14:creationId xmlns:p14="http://schemas.microsoft.com/office/powerpoint/2010/main" val="2237999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afternoon in this session I would like to share with you information about the Stepping Stones </a:t>
            </a:r>
            <a:r>
              <a:rPr lang="en-US" dirty="0" err="1" smtClean="0"/>
              <a:t>programme</a:t>
            </a:r>
            <a:r>
              <a:rPr lang="en-US" dirty="0" smtClean="0"/>
              <a:t>,</a:t>
            </a:r>
            <a:r>
              <a:rPr lang="en-US" baseline="0" dirty="0" smtClean="0"/>
              <a:t> known in French as “</a:t>
            </a:r>
            <a:r>
              <a:rPr lang="en-US" baseline="0" dirty="0" err="1" smtClean="0"/>
              <a:t>parcours</a:t>
            </a:r>
            <a:r>
              <a:rPr lang="en-US" baseline="0" dirty="0" smtClean="0"/>
              <a:t>”. Let’s just step back a minute. Do you remember yesterday there was talk of the importance of protecting women with HIV from violence in healthcare settings? And do you remember this morning we talked about the dangers of </a:t>
            </a:r>
            <a:r>
              <a:rPr lang="en-US" baseline="0" dirty="0" err="1" smtClean="0"/>
              <a:t>criminalisation</a:t>
            </a:r>
            <a:r>
              <a:rPr lang="en-US" baseline="0" dirty="0" smtClean="0"/>
              <a:t> for women with HIV in relation to </a:t>
            </a:r>
            <a:r>
              <a:rPr lang="en-US" baseline="0" dirty="0" err="1" smtClean="0"/>
              <a:t>peri</a:t>
            </a:r>
            <a:r>
              <a:rPr lang="en-US" baseline="0" dirty="0" smtClean="0"/>
              <a:t>-natal transmission? And the issues around forced </a:t>
            </a:r>
            <a:r>
              <a:rPr lang="en-US" baseline="0" dirty="0" err="1" smtClean="0"/>
              <a:t>sterilisation</a:t>
            </a:r>
            <a:r>
              <a:rPr lang="en-US" baseline="0" dirty="0" smtClean="0"/>
              <a:t>? Well I think we need to start to be far more mindful of such issues in relation to accountability of government ministries of health and other health services in countries. In particular I would like to raise the issue of Option B+, which has just been launched by WHO. This “option” – which is only an option for </a:t>
            </a:r>
            <a:r>
              <a:rPr lang="en-US" i="1" baseline="0" dirty="0" smtClean="0"/>
              <a:t>governments, </a:t>
            </a:r>
            <a:r>
              <a:rPr lang="en-US" i="0" baseline="0" dirty="0" smtClean="0"/>
              <a:t>not for individual women, states that all pregnant women with HIV should go on treatment for life. Well you will see in the film I am about to show you that many women face violence in their communities because of having to go to the health centre to access HIV treatment. We know from other research that such experiences are widespread and not confined to Malawi. So ministries of health – and WHO – need to hold themselves to account to ensure that their </a:t>
            </a:r>
            <a:r>
              <a:rPr lang="en-US" i="0" baseline="0" dirty="0" err="1" smtClean="0"/>
              <a:t>programmes</a:t>
            </a:r>
            <a:r>
              <a:rPr lang="en-US" i="0" baseline="0" dirty="0" smtClean="0"/>
              <a:t> are not increasing women’s risk of GBV because of their policies.  Please think about this when you watch this film. </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2</a:t>
            </a:fld>
            <a:endParaRPr lang="en-US"/>
          </a:p>
        </p:txBody>
      </p:sp>
    </p:spTree>
    <p:extLst>
      <p:ext uri="{BB962C8B-B14F-4D97-AF65-F5344CB8AC3E}">
        <p14:creationId xmlns:p14="http://schemas.microsoft.com/office/powerpoint/2010/main" val="3305556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moving on to Malawi and the Coalition of Women living with HIV</a:t>
            </a:r>
            <a:r>
              <a:rPr lang="en-US" baseline="0" dirty="0" smtClean="0"/>
              <a:t> and AIDS. Last year they conducted a baseline survey on intimate partner violence. They learnt from this study that intimate partner violence is widespread amongst its members. They also learnt that when women with HIV face IPV, the first casualty is refusal to continue taking ARTs. They give up the ARTs rather than risk exposure to violence. Secondly, they do not adhere well to treatment. Well as we all know, adherence to this medication is really important. Adherence to </a:t>
            </a:r>
            <a:r>
              <a:rPr lang="en-US" i="1" baseline="0" dirty="0" smtClean="0"/>
              <a:t>any</a:t>
            </a:r>
            <a:r>
              <a:rPr lang="en-US" i="0" baseline="0" dirty="0" smtClean="0"/>
              <a:t> medication is really hard. You know how often people don’t take anti-</a:t>
            </a:r>
            <a:r>
              <a:rPr lang="en-US" i="0" baseline="0" dirty="0" err="1" smtClean="0"/>
              <a:t>biotics</a:t>
            </a:r>
            <a:r>
              <a:rPr lang="en-US" i="0" baseline="0" dirty="0" smtClean="0"/>
              <a:t> properly. But you don’t get beaten up for taking anti-</a:t>
            </a:r>
            <a:r>
              <a:rPr lang="en-US" i="0" baseline="0" dirty="0" err="1" smtClean="0"/>
              <a:t>biotics</a:t>
            </a:r>
            <a:r>
              <a:rPr lang="en-US" i="0" baseline="0" dirty="0" smtClean="0"/>
              <a:t>. How much harder is it then to be adhering well to medication which will risk violence? No wonder women find it hard to adhere when they are experiencing or fearing this.</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3</a:t>
            </a:fld>
            <a:endParaRPr lang="en-US"/>
          </a:p>
        </p:txBody>
      </p:sp>
    </p:spTree>
    <p:extLst>
      <p:ext uri="{BB962C8B-B14F-4D97-AF65-F5344CB8AC3E}">
        <p14:creationId xmlns:p14="http://schemas.microsoft.com/office/powerpoint/2010/main" val="3958208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as we look at this film, let’s remind ourselves of some of the key ingredients we have been hearing about over the past two days. These are listed above. COWLHA did their base-line survey and came up with this evidence about intimate partner violence in communities. You will hear that they have scaled up the </a:t>
            </a:r>
            <a:r>
              <a:rPr lang="en-US" dirty="0" err="1" smtClean="0"/>
              <a:t>programme</a:t>
            </a:r>
            <a:r>
              <a:rPr lang="en-US" dirty="0" smtClean="0"/>
              <a:t> to 12 of 28 districts – and in fact they are now taking it to even more districts. You will see real Meaningful</a:t>
            </a:r>
            <a:r>
              <a:rPr lang="en-US" baseline="0" dirty="0" smtClean="0"/>
              <a:t> Involvement of Women living with HIV and AIDS in action. You will see that men and boys are involved and engaged there also. You will see what empowerment can look like in a community. And finally you can see how COWLHA have created a real enabling environment in these communities. </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4</a:t>
            </a:fld>
            <a:endParaRPr lang="en-US"/>
          </a:p>
        </p:txBody>
      </p:sp>
    </p:spTree>
    <p:extLst>
      <p:ext uri="{BB962C8B-B14F-4D97-AF65-F5344CB8AC3E}">
        <p14:creationId xmlns:p14="http://schemas.microsoft.com/office/powerpoint/2010/main" val="437550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film, you will see and hear one of the headmen of the community say the quote above. If someone in his position</a:t>
            </a:r>
            <a:r>
              <a:rPr lang="en-US" baseline="0" dirty="0" smtClean="0"/>
              <a:t> has this approach it is inevitable that others will also. It is really clear therefore that health services need to </a:t>
            </a:r>
            <a:r>
              <a:rPr lang="en-US" baseline="0" dirty="0" err="1" smtClean="0"/>
              <a:t>recognise</a:t>
            </a:r>
            <a:r>
              <a:rPr lang="en-US" baseline="0" dirty="0" smtClean="0"/>
              <a:t> and respond to such issues </a:t>
            </a:r>
            <a:r>
              <a:rPr lang="en-US" i="1" baseline="0" dirty="0" smtClean="0"/>
              <a:t>as a part of </a:t>
            </a:r>
            <a:r>
              <a:rPr lang="en-US" i="0" baseline="0" dirty="0" smtClean="0"/>
              <a:t>their </a:t>
            </a:r>
            <a:r>
              <a:rPr lang="en-US" i="0" baseline="0" dirty="0" err="1" smtClean="0"/>
              <a:t>programmes</a:t>
            </a:r>
            <a:r>
              <a:rPr lang="en-US" i="0" baseline="0" dirty="0" smtClean="0"/>
              <a:t>. They cannot ethically ignore such issues. Yet so often these policies are being decided without any involvement of women living with HIV. As we saw in the participation tree this morning, many such policies are decided without any meaningful involvement of women with HIV.</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5</a:t>
            </a:fld>
            <a:endParaRPr lang="en-US"/>
          </a:p>
        </p:txBody>
      </p:sp>
    </p:spTree>
    <p:extLst>
      <p:ext uri="{BB962C8B-B14F-4D97-AF65-F5344CB8AC3E}">
        <p14:creationId xmlns:p14="http://schemas.microsoft.com/office/powerpoint/2010/main" val="74966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film can be accessed at the bottom of the following webpage, which explains more about the whole film-making </a:t>
            </a:r>
            <a:r>
              <a:rPr lang="en-US" dirty="0" err="1" smtClean="0"/>
              <a:t>programme</a:t>
            </a:r>
            <a:r>
              <a:rPr lang="en-US" dirty="0" smtClean="0"/>
              <a:t> with COWLHA: http://</a:t>
            </a:r>
            <a:r>
              <a:rPr lang="en-US" dirty="0" err="1" smtClean="0"/>
              <a:t>tinyurl.com</a:t>
            </a:r>
            <a:r>
              <a:rPr lang="en-US" dirty="0" smtClean="0"/>
              <a:t>/pxafv34</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6</a:t>
            </a:fld>
            <a:endParaRPr lang="en-US"/>
          </a:p>
        </p:txBody>
      </p:sp>
    </p:spTree>
    <p:extLst>
      <p:ext uri="{BB962C8B-B14F-4D97-AF65-F5344CB8AC3E}">
        <p14:creationId xmlns:p14="http://schemas.microsoft.com/office/powerpoint/2010/main" val="3307551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very brief outline of the history of the Stepping Stones</a:t>
            </a:r>
            <a:r>
              <a:rPr lang="en-US" baseline="0" dirty="0" smtClean="0"/>
              <a:t> </a:t>
            </a:r>
            <a:r>
              <a:rPr lang="en-US" baseline="0" dirty="0" err="1" smtClean="0"/>
              <a:t>programme</a:t>
            </a:r>
            <a:r>
              <a:rPr lang="en-US" baseline="0" dirty="0" smtClean="0"/>
              <a:t>, which COWLHA has been using. You can learn more about the whole </a:t>
            </a:r>
            <a:r>
              <a:rPr lang="en-US" baseline="0" dirty="0" err="1" smtClean="0"/>
              <a:t>programme</a:t>
            </a:r>
            <a:r>
              <a:rPr lang="en-US" baseline="0" dirty="0" smtClean="0"/>
              <a:t> at </a:t>
            </a:r>
            <a:r>
              <a:rPr lang="en-US" baseline="0" dirty="0" err="1" smtClean="0"/>
              <a:t>www.steppingstonesfeedback.org</a:t>
            </a:r>
            <a:r>
              <a:rPr lang="en-US" baseline="0" dirty="0" smtClean="0"/>
              <a:t>   You can also watch a brief film which explains how the </a:t>
            </a:r>
            <a:r>
              <a:rPr lang="en-US" baseline="0" dirty="0" err="1" smtClean="0"/>
              <a:t>programme</a:t>
            </a:r>
            <a:r>
              <a:rPr lang="en-US" baseline="0" dirty="0" smtClean="0"/>
              <a:t> works here: </a:t>
            </a:r>
            <a:r>
              <a:rPr lang="pt-BR" baseline="0" dirty="0" err="1" smtClean="0"/>
              <a:t>https</a:t>
            </a:r>
            <a:r>
              <a:rPr lang="pt-BR" baseline="0" dirty="0" smtClean="0"/>
              <a:t>://</a:t>
            </a:r>
            <a:r>
              <a:rPr lang="pt-BR" baseline="0" dirty="0" err="1" smtClean="0"/>
              <a:t>vimeo.com</a:t>
            </a:r>
            <a:r>
              <a:rPr lang="pt-BR" baseline="0" dirty="0" smtClean="0"/>
              <a:t>/39882878</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7</a:t>
            </a:fld>
            <a:endParaRPr lang="en-US"/>
          </a:p>
        </p:txBody>
      </p:sp>
    </p:spTree>
    <p:extLst>
      <p:ext uri="{BB962C8B-B14F-4D97-AF65-F5344CB8AC3E}">
        <p14:creationId xmlns:p14="http://schemas.microsoft.com/office/powerpoint/2010/main" val="3380143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everyone wants to know about evidence of what works in</a:t>
            </a:r>
            <a:r>
              <a:rPr lang="en-US" baseline="0" dirty="0" smtClean="0"/>
              <a:t> such </a:t>
            </a:r>
            <a:r>
              <a:rPr lang="en-US" baseline="0" dirty="0" err="1" smtClean="0"/>
              <a:t>programmes</a:t>
            </a:r>
            <a:r>
              <a:rPr lang="en-US" baseline="0" dirty="0" smtClean="0"/>
              <a:t>. Well Stepping Stones had an RCT conducted by the MRC in South Africa and has as a result been </a:t>
            </a:r>
            <a:r>
              <a:rPr lang="en-US" baseline="0" dirty="0" err="1" smtClean="0"/>
              <a:t>recognised</a:t>
            </a:r>
            <a:r>
              <a:rPr lang="en-US" baseline="0" dirty="0" smtClean="0"/>
              <a:t> by both WHO and USAID as one of the few </a:t>
            </a:r>
            <a:r>
              <a:rPr lang="en-US" baseline="0" dirty="0" err="1" smtClean="0"/>
              <a:t>programmes</a:t>
            </a:r>
            <a:r>
              <a:rPr lang="en-US" baseline="0" dirty="0" smtClean="0"/>
              <a:t> which reduces GBV in communities. You can read more about all this at the “What Works for Women” website, whose website address is above. (You can enter “Stepping Stones” in the search box there to see more).</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8</a:t>
            </a:fld>
            <a:endParaRPr lang="en-US"/>
          </a:p>
        </p:txBody>
      </p:sp>
    </p:spTree>
    <p:extLst>
      <p:ext uri="{BB962C8B-B14F-4D97-AF65-F5344CB8AC3E}">
        <p14:creationId xmlns:p14="http://schemas.microsoft.com/office/powerpoint/2010/main" val="3666417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 course, as we said this morning, no evidence really matters unless those most affected by an issue really can feel the difference for themselves. This diagram drawn by older</a:t>
            </a:r>
            <a:r>
              <a:rPr lang="en-US" baseline="0" dirty="0" smtClean="0"/>
              <a:t> women in a community in Uganda 16 months after the </a:t>
            </a:r>
            <a:r>
              <a:rPr lang="en-US" baseline="0" dirty="0" err="1" smtClean="0"/>
              <a:t>programme</a:t>
            </a:r>
            <a:r>
              <a:rPr lang="en-US" baseline="0" dirty="0" smtClean="0"/>
              <a:t> finished show the Complex Structural Drivers involved which the </a:t>
            </a:r>
            <a:r>
              <a:rPr lang="en-US" baseline="0" dirty="0" err="1" smtClean="0"/>
              <a:t>programme</a:t>
            </a:r>
            <a:r>
              <a:rPr lang="en-US" baseline="0" dirty="0" smtClean="0"/>
              <a:t> addresses. These women were just asked “what changes have you seen?” and this is what they responded. They drew their responses because they didn’t have much formal education – but of course they had a deep understanding of what had changed in their lives nonetheless and needed no formal education to benefit from the </a:t>
            </a:r>
            <a:r>
              <a:rPr lang="en-US" baseline="0" dirty="0" err="1" smtClean="0"/>
              <a:t>programme</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475F75E-4AFC-C342-B16A-44CE0BEE3396}" type="slidenum">
              <a:rPr lang="en-US" smtClean="0"/>
              <a:t>9</a:t>
            </a:fld>
            <a:endParaRPr lang="en-US"/>
          </a:p>
        </p:txBody>
      </p:sp>
    </p:spTree>
    <p:extLst>
      <p:ext uri="{BB962C8B-B14F-4D97-AF65-F5344CB8AC3E}">
        <p14:creationId xmlns:p14="http://schemas.microsoft.com/office/powerpoint/2010/main" val="904950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43E6A9AF-5DA2-BC42-9238-C357994954E4}" type="datetimeFigureOut">
              <a:rPr lang="en-US" smtClean="0"/>
              <a:t>18/09/2013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1939245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3E6A9AF-5DA2-BC42-9238-C357994954E4}" type="datetimeFigureOut">
              <a:rPr lang="en-US" smtClean="0"/>
              <a:t>18/09/2013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1783278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3E6A9AF-5DA2-BC42-9238-C357994954E4}" type="datetimeFigureOut">
              <a:rPr lang="en-US" smtClean="0"/>
              <a:t>18/09/2013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2008298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3E6A9AF-5DA2-BC42-9238-C357994954E4}" type="datetimeFigureOut">
              <a:rPr lang="en-US" smtClean="0"/>
              <a:t>18/09/2013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3311628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43E6A9AF-5DA2-BC42-9238-C357994954E4}" type="datetimeFigureOut">
              <a:rPr lang="en-US" smtClean="0"/>
              <a:t>18/09/2013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877400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43E6A9AF-5DA2-BC42-9238-C357994954E4}" type="datetimeFigureOut">
              <a:rPr lang="en-US" smtClean="0"/>
              <a:t>18/09/2013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3495749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43E6A9AF-5DA2-BC42-9238-C357994954E4}" type="datetimeFigureOut">
              <a:rPr lang="en-US" smtClean="0"/>
              <a:t>18/09/2013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185600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43E6A9AF-5DA2-BC42-9238-C357994954E4}" type="datetimeFigureOut">
              <a:rPr lang="en-US" smtClean="0"/>
              <a:t>18/09/2013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32043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6A9AF-5DA2-BC42-9238-C357994954E4}" type="datetimeFigureOut">
              <a:rPr lang="en-US" smtClean="0"/>
              <a:t>18/09/2013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2071817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43E6A9AF-5DA2-BC42-9238-C357994954E4}" type="datetimeFigureOut">
              <a:rPr lang="en-US" smtClean="0"/>
              <a:t>18/09/2013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2238070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43E6A9AF-5DA2-BC42-9238-C357994954E4}" type="datetimeFigureOut">
              <a:rPr lang="en-US" smtClean="0"/>
              <a:t>18/09/2013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3514A6-5EEA-6049-BCB7-83CACC9279C6}" type="slidenum">
              <a:rPr lang="en-US" smtClean="0"/>
              <a:t>‹#›</a:t>
            </a:fld>
            <a:endParaRPr lang="en-US"/>
          </a:p>
        </p:txBody>
      </p:sp>
    </p:spTree>
    <p:extLst>
      <p:ext uri="{BB962C8B-B14F-4D97-AF65-F5344CB8AC3E}">
        <p14:creationId xmlns:p14="http://schemas.microsoft.com/office/powerpoint/2010/main" val="26197343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6A9AF-5DA2-BC42-9238-C357994954E4}" type="datetimeFigureOut">
              <a:rPr lang="en-US" smtClean="0"/>
              <a:t>18/09/2013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3514A6-5EEA-6049-BCB7-83CACC9279C6}" type="slidenum">
              <a:rPr lang="en-US" smtClean="0"/>
              <a:t>‹#›</a:t>
            </a:fld>
            <a:endParaRPr lang="en-US"/>
          </a:p>
        </p:txBody>
      </p:sp>
    </p:spTree>
    <p:extLst>
      <p:ext uri="{BB962C8B-B14F-4D97-AF65-F5344CB8AC3E}">
        <p14:creationId xmlns:p14="http://schemas.microsoft.com/office/powerpoint/2010/main" val="2303052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8000"/>
                </a:solidFill>
              </a:rPr>
              <a:t>From Concept to Practice – Involving Men and Boys </a:t>
            </a:r>
            <a:r>
              <a:rPr lang="en-US" b="1" i="1" dirty="0" smtClean="0">
                <a:solidFill>
                  <a:srgbClr val="008000"/>
                </a:solidFill>
              </a:rPr>
              <a:t>as partners</a:t>
            </a:r>
            <a:endParaRPr lang="en-US" b="1" dirty="0">
              <a:solidFill>
                <a:srgbClr val="008000"/>
              </a:solidFill>
            </a:endParaRP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smtClean="0"/>
          </a:p>
          <a:p>
            <a:pPr marL="0" indent="0" algn="ctr">
              <a:buNone/>
            </a:pPr>
            <a:r>
              <a:rPr lang="en-US" dirty="0" smtClean="0">
                <a:solidFill>
                  <a:srgbClr val="008000"/>
                </a:solidFill>
              </a:rPr>
              <a:t>Alice Welbourn</a:t>
            </a:r>
          </a:p>
          <a:p>
            <a:pPr marL="0" indent="0" algn="ctr">
              <a:buNone/>
            </a:pPr>
            <a:r>
              <a:rPr lang="en-US" dirty="0" smtClean="0">
                <a:solidFill>
                  <a:srgbClr val="008000"/>
                </a:solidFill>
              </a:rPr>
              <a:t>Salamander Trust</a:t>
            </a:r>
          </a:p>
          <a:p>
            <a:pPr marL="0" indent="0" algn="ctr">
              <a:buNone/>
            </a:pPr>
            <a:r>
              <a:rPr lang="en-US" dirty="0" smtClean="0">
                <a:solidFill>
                  <a:srgbClr val="008000"/>
                </a:solidFill>
              </a:rPr>
              <a:t>Dakar, Senegal</a:t>
            </a:r>
          </a:p>
          <a:p>
            <a:pPr marL="0" indent="0" algn="ctr">
              <a:buNone/>
            </a:pPr>
            <a:r>
              <a:rPr lang="en-US" dirty="0" smtClean="0">
                <a:solidFill>
                  <a:srgbClr val="008000"/>
                </a:solidFill>
              </a:rPr>
              <a:t>September 2013</a:t>
            </a:r>
            <a:endParaRPr lang="en-US" dirty="0">
              <a:solidFill>
                <a:srgbClr val="008000"/>
              </a:solidFill>
            </a:endParaRPr>
          </a:p>
        </p:txBody>
      </p:sp>
      <p:pic>
        <p:nvPicPr>
          <p:cNvPr id="4" name="Picture 3" descr="ENG_Salamander Trust logo horizont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9711" y="6126163"/>
            <a:ext cx="2752344" cy="579120"/>
          </a:xfrm>
          <a:prstGeom prst="rect">
            <a:avLst/>
          </a:prstGeom>
        </p:spPr>
      </p:pic>
    </p:spTree>
    <p:extLst>
      <p:ext uri="{BB962C8B-B14F-4D97-AF65-F5344CB8AC3E}">
        <p14:creationId xmlns:p14="http://schemas.microsoft.com/office/powerpoint/2010/main" val="1143485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862"/>
            <a:ext cx="8229600" cy="1143000"/>
          </a:xfrm>
        </p:spPr>
        <p:txBody>
          <a:bodyPr/>
          <a:lstStyle/>
          <a:p>
            <a:r>
              <a:rPr lang="en-US" b="1" dirty="0" smtClean="0">
                <a:solidFill>
                  <a:srgbClr val="008000"/>
                </a:solidFill>
              </a:rPr>
              <a:t>CREATING FUTURES</a:t>
            </a:r>
            <a:endParaRPr lang="en-US" b="1" dirty="0">
              <a:solidFill>
                <a:srgbClr val="008000"/>
              </a:solidFill>
            </a:endParaRPr>
          </a:p>
        </p:txBody>
      </p:sp>
      <p:pic>
        <p:nvPicPr>
          <p:cNvPr id="4" name="Content Placeholder 3" descr="CreatingFutures12mthreport.jpg"/>
          <p:cNvPicPr>
            <a:picLocks noGrp="1" noChangeAspect="1"/>
          </p:cNvPicPr>
          <p:nvPr>
            <p:ph idx="1"/>
          </p:nvPr>
        </p:nvPicPr>
        <p:blipFill>
          <a:blip r:embed="rId3">
            <a:extLst>
              <a:ext uri="{28A0092B-C50C-407E-A947-70E740481C1C}">
                <a14:useLocalDpi xmlns:a14="http://schemas.microsoft.com/office/drawing/2010/main" val="0"/>
              </a:ext>
            </a:extLst>
          </a:blip>
          <a:srcRect l="-13432" r="-13432"/>
          <a:stretch>
            <a:fillRect/>
          </a:stretch>
        </p:blipFill>
        <p:spPr>
          <a:xfrm>
            <a:off x="-57203" y="1062612"/>
            <a:ext cx="5141330" cy="5795388"/>
          </a:xfrm>
        </p:spPr>
      </p:pic>
      <p:sp>
        <p:nvSpPr>
          <p:cNvPr id="5" name="TextBox 4"/>
          <p:cNvSpPr txBox="1"/>
          <p:nvPr/>
        </p:nvSpPr>
        <p:spPr>
          <a:xfrm>
            <a:off x="5283199" y="1253067"/>
            <a:ext cx="2759189" cy="800219"/>
          </a:xfrm>
          <a:prstGeom prst="rect">
            <a:avLst/>
          </a:prstGeom>
          <a:noFill/>
        </p:spPr>
        <p:txBody>
          <a:bodyPr wrap="none" rtlCol="0">
            <a:spAutoFit/>
          </a:bodyPr>
          <a:lstStyle/>
          <a:p>
            <a:r>
              <a:rPr lang="en-US" dirty="0" smtClean="0"/>
              <a:t> INCOME FOR YOUNG MEN</a:t>
            </a:r>
          </a:p>
          <a:p>
            <a:r>
              <a:rPr lang="en-US" dirty="0" smtClean="0"/>
              <a:t> AND YOUNG WOMEN </a:t>
            </a:r>
            <a:r>
              <a:rPr lang="en-US" sz="2800" dirty="0" smtClean="0"/>
              <a:t>UP</a:t>
            </a:r>
            <a:endParaRPr lang="en-US" sz="2800" dirty="0"/>
          </a:p>
        </p:txBody>
      </p:sp>
      <p:sp>
        <p:nvSpPr>
          <p:cNvPr id="6" name="Rectangle 5"/>
          <p:cNvSpPr/>
          <p:nvPr/>
        </p:nvSpPr>
        <p:spPr>
          <a:xfrm>
            <a:off x="5395329" y="2611735"/>
            <a:ext cx="3578392" cy="1292662"/>
          </a:xfrm>
          <a:prstGeom prst="rect">
            <a:avLst/>
          </a:prstGeom>
        </p:spPr>
        <p:txBody>
          <a:bodyPr wrap="square">
            <a:spAutoFit/>
          </a:bodyPr>
          <a:lstStyle/>
          <a:p>
            <a:r>
              <a:rPr lang="en-US" dirty="0" smtClean="0"/>
              <a:t>“Women </a:t>
            </a:r>
            <a:r>
              <a:rPr lang="en-US" dirty="0"/>
              <a:t>reported a statistically significant </a:t>
            </a:r>
            <a:r>
              <a:rPr lang="en-US" sz="2400" dirty="0"/>
              <a:t>reduction</a:t>
            </a:r>
            <a:r>
              <a:rPr lang="en-US" dirty="0"/>
              <a:t> in their experience of sexual or physical IPV in the past three </a:t>
            </a:r>
            <a:r>
              <a:rPr lang="en-US" dirty="0" smtClean="0"/>
              <a:t>months” </a:t>
            </a:r>
            <a:endParaRPr lang="en-US" dirty="0"/>
          </a:p>
        </p:txBody>
      </p:sp>
      <p:sp>
        <p:nvSpPr>
          <p:cNvPr id="7" name="TextBox 6"/>
          <p:cNvSpPr txBox="1"/>
          <p:nvPr/>
        </p:nvSpPr>
        <p:spPr>
          <a:xfrm>
            <a:off x="5435599" y="4284134"/>
            <a:ext cx="3217610" cy="1938992"/>
          </a:xfrm>
          <a:prstGeom prst="rect">
            <a:avLst/>
          </a:prstGeom>
          <a:noFill/>
        </p:spPr>
        <p:txBody>
          <a:bodyPr wrap="none" rtlCol="0">
            <a:spAutoFit/>
          </a:bodyPr>
          <a:lstStyle/>
          <a:p>
            <a:r>
              <a:rPr lang="en-US" dirty="0" smtClean="0"/>
              <a:t>YOUNG MEN’S MENTAL HEALTH </a:t>
            </a:r>
          </a:p>
          <a:p>
            <a:r>
              <a:rPr lang="en-US" sz="2800" dirty="0" smtClean="0"/>
              <a:t>UP</a:t>
            </a:r>
          </a:p>
          <a:p>
            <a:endParaRPr lang="en-US" sz="2800" dirty="0" smtClean="0"/>
          </a:p>
          <a:p>
            <a:r>
              <a:rPr lang="en-US" dirty="0" smtClean="0"/>
              <a:t>YOUNG MEN’S </a:t>
            </a:r>
          </a:p>
          <a:p>
            <a:r>
              <a:rPr lang="en-US" dirty="0" smtClean="0"/>
              <a:t>SUICIDAL IDEATION </a:t>
            </a:r>
            <a:r>
              <a:rPr lang="en-US" sz="2800" dirty="0" smtClean="0"/>
              <a:t>DOWN</a:t>
            </a:r>
            <a:endParaRPr lang="en-US" sz="2800" dirty="0"/>
          </a:p>
        </p:txBody>
      </p:sp>
    </p:spTree>
    <p:extLst>
      <p:ext uri="{BB962C8B-B14F-4D97-AF65-F5344CB8AC3E}">
        <p14:creationId xmlns:p14="http://schemas.microsoft.com/office/powerpoint/2010/main" val="210002377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IMPLICATIONS of WHO Option B+ Guidelines </a:t>
            </a:r>
            <a:r>
              <a:rPr lang="en-US" b="1" i="1" dirty="0" smtClean="0"/>
              <a:t>on </a:t>
            </a:r>
            <a:r>
              <a:rPr lang="en-US" b="1" dirty="0" smtClean="0"/>
              <a:t>GBV</a:t>
            </a:r>
            <a:br>
              <a:rPr lang="en-US" b="1" dirty="0" smtClean="0"/>
            </a:br>
            <a:endParaRPr lang="en-US" b="1" dirty="0"/>
          </a:p>
        </p:txBody>
      </p:sp>
      <p:sp>
        <p:nvSpPr>
          <p:cNvPr id="3" name="Content Placeholder 2"/>
          <p:cNvSpPr>
            <a:spLocks noGrp="1"/>
          </p:cNvSpPr>
          <p:nvPr>
            <p:ph idx="1"/>
          </p:nvPr>
        </p:nvSpPr>
        <p:spPr>
          <a:xfrm>
            <a:off x="457200" y="2306637"/>
            <a:ext cx="8229600" cy="4525963"/>
          </a:xfrm>
        </p:spPr>
        <p:txBody>
          <a:bodyPr/>
          <a:lstStyle/>
          <a:p>
            <a:r>
              <a:rPr lang="en-US" dirty="0" smtClean="0"/>
              <a:t>Safety at home</a:t>
            </a:r>
          </a:p>
          <a:p>
            <a:r>
              <a:rPr lang="en-US" dirty="0" smtClean="0"/>
              <a:t>Safety in </a:t>
            </a:r>
            <a:r>
              <a:rPr lang="en-US" i="1" dirty="0" smtClean="0"/>
              <a:t>healthcare settings</a:t>
            </a:r>
          </a:p>
          <a:p>
            <a:r>
              <a:rPr lang="en-US" b="1" i="1" dirty="0" smtClean="0"/>
              <a:t>Accountability of healthcare systems to safety of women with HIV</a:t>
            </a:r>
            <a:endParaRPr lang="en-US" b="1" i="1" dirty="0"/>
          </a:p>
        </p:txBody>
      </p:sp>
      <p:pic>
        <p:nvPicPr>
          <p:cNvPr id="4" name="Picture 3" descr="ENG_Salamander Trust logo horizont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9711" y="6126163"/>
            <a:ext cx="2752344" cy="579120"/>
          </a:xfrm>
          <a:prstGeom prst="rect">
            <a:avLst/>
          </a:prstGeom>
        </p:spPr>
      </p:pic>
    </p:spTree>
    <p:extLst>
      <p:ext uri="{BB962C8B-B14F-4D97-AF65-F5344CB8AC3E}">
        <p14:creationId xmlns:p14="http://schemas.microsoft.com/office/powerpoint/2010/main" val="76371279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COWLHAIPVREPORTFRONTCOVER.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291738"/>
            <a:ext cx="3899360" cy="5566262"/>
          </a:xfrm>
          <a:prstGeom prst="rect">
            <a:avLst/>
          </a:prstGeom>
        </p:spPr>
      </p:pic>
      <p:sp>
        <p:nvSpPr>
          <p:cNvPr id="5" name="TextBox 4"/>
          <p:cNvSpPr txBox="1"/>
          <p:nvPr/>
        </p:nvSpPr>
        <p:spPr>
          <a:xfrm>
            <a:off x="178256" y="117727"/>
            <a:ext cx="8718671" cy="954107"/>
          </a:xfrm>
          <a:prstGeom prst="rect">
            <a:avLst/>
          </a:prstGeom>
          <a:noFill/>
        </p:spPr>
        <p:txBody>
          <a:bodyPr wrap="square" rtlCol="0">
            <a:spAutoFit/>
          </a:bodyPr>
          <a:lstStyle/>
          <a:p>
            <a:pPr algn="ctr"/>
            <a:r>
              <a:rPr lang="en-US" sz="2800" b="1" dirty="0"/>
              <a:t>CONSEQUENCIES OF IPV ON COUPLES</a:t>
            </a:r>
            <a:r>
              <a:rPr lang="en-US" sz="2800" b="1" dirty="0" smtClean="0"/>
              <a:t>, HOUSEHOLDS </a:t>
            </a:r>
            <a:r>
              <a:rPr lang="en-US" sz="2800" b="1" dirty="0"/>
              <a:t>AND OVERALL HIV/ </a:t>
            </a:r>
            <a:r>
              <a:rPr lang="en-US" sz="2800" b="1" dirty="0" smtClean="0"/>
              <a:t>AIDS MANAGEMENT………</a:t>
            </a:r>
            <a:endParaRPr lang="en-US" sz="2800" dirty="0"/>
          </a:p>
        </p:txBody>
      </p:sp>
      <p:sp>
        <p:nvSpPr>
          <p:cNvPr id="6" name="TextBox 5"/>
          <p:cNvSpPr txBox="1"/>
          <p:nvPr/>
        </p:nvSpPr>
        <p:spPr>
          <a:xfrm>
            <a:off x="4582926" y="1537618"/>
            <a:ext cx="4314001" cy="4524315"/>
          </a:xfrm>
          <a:prstGeom prst="rect">
            <a:avLst/>
          </a:prstGeom>
          <a:noFill/>
        </p:spPr>
        <p:txBody>
          <a:bodyPr wrap="none" rtlCol="0">
            <a:spAutoFit/>
          </a:bodyPr>
          <a:lstStyle/>
          <a:p>
            <a:pPr marL="342900" indent="-342900">
              <a:buAutoNum type="arabicPeriod"/>
            </a:pPr>
            <a:r>
              <a:rPr lang="en-US" sz="2400" dirty="0" smtClean="0"/>
              <a:t>Refusal to Continue ART</a:t>
            </a:r>
          </a:p>
          <a:p>
            <a:pPr marL="342900" indent="-342900">
              <a:buAutoNum type="arabicPeriod"/>
            </a:pPr>
            <a:endParaRPr lang="en-US" sz="2400" dirty="0"/>
          </a:p>
          <a:p>
            <a:pPr marL="342900" indent="-342900">
              <a:buAutoNum type="arabicPeriod"/>
            </a:pPr>
            <a:r>
              <a:rPr lang="en-US" sz="2400" dirty="0" smtClean="0"/>
              <a:t>Inconsistency in following ART</a:t>
            </a:r>
          </a:p>
          <a:p>
            <a:r>
              <a:rPr lang="en-US" sz="2400" dirty="0"/>
              <a:t> </a:t>
            </a:r>
            <a:r>
              <a:rPr lang="en-US" sz="2400" dirty="0" smtClean="0"/>
              <a:t>      guidelines </a:t>
            </a:r>
          </a:p>
          <a:p>
            <a:endParaRPr lang="en-US" sz="2400" dirty="0"/>
          </a:p>
          <a:p>
            <a:r>
              <a:rPr lang="en-US" sz="2400" dirty="0" smtClean="0"/>
              <a:t>3.  …….</a:t>
            </a:r>
          </a:p>
          <a:p>
            <a:endParaRPr lang="en-US" sz="2400" dirty="0"/>
          </a:p>
          <a:p>
            <a:endParaRPr lang="en-US" sz="2400" dirty="0" smtClean="0"/>
          </a:p>
          <a:p>
            <a:endParaRPr lang="en-US" sz="2400" dirty="0"/>
          </a:p>
          <a:p>
            <a:endParaRPr lang="en-US" sz="2400" dirty="0" smtClean="0"/>
          </a:p>
          <a:p>
            <a:endParaRPr lang="en-US" sz="2400" dirty="0"/>
          </a:p>
          <a:p>
            <a:r>
              <a:rPr lang="en-US" sz="2400" dirty="0" smtClean="0"/>
              <a:t>COWLHA May 2012</a:t>
            </a:r>
            <a:endParaRPr lang="en-US" sz="2400" dirty="0"/>
          </a:p>
        </p:txBody>
      </p:sp>
    </p:spTree>
    <p:extLst>
      <p:ext uri="{BB962C8B-B14F-4D97-AF65-F5344CB8AC3E}">
        <p14:creationId xmlns:p14="http://schemas.microsoft.com/office/powerpoint/2010/main" val="32858255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8000"/>
                </a:solidFill>
              </a:rPr>
              <a:t>Some key ingredients….</a:t>
            </a:r>
            <a:endParaRPr lang="en-US" b="1" dirty="0">
              <a:solidFill>
                <a:srgbClr val="008000"/>
              </a:solidFill>
            </a:endParaRPr>
          </a:p>
        </p:txBody>
      </p:sp>
      <p:sp>
        <p:nvSpPr>
          <p:cNvPr id="3" name="Content Placeholder 2"/>
          <p:cNvSpPr>
            <a:spLocks noGrp="1"/>
          </p:cNvSpPr>
          <p:nvPr>
            <p:ph idx="1"/>
          </p:nvPr>
        </p:nvSpPr>
        <p:spPr/>
        <p:txBody>
          <a:bodyPr/>
          <a:lstStyle/>
          <a:p>
            <a:pPr marL="0" indent="0">
              <a:buNone/>
            </a:pPr>
            <a:r>
              <a:rPr lang="en-US" dirty="0" smtClean="0">
                <a:solidFill>
                  <a:srgbClr val="008000"/>
                </a:solidFill>
                <a:latin typeface="Zapf Dingbats"/>
                <a:ea typeface="Zapf Dingbats"/>
                <a:cs typeface="Zapf Dingbats"/>
                <a:sym typeface="Zapf Dingbats"/>
              </a:rPr>
              <a:t>✓   </a:t>
            </a:r>
            <a:r>
              <a:rPr lang="en-US" dirty="0" smtClean="0">
                <a:solidFill>
                  <a:srgbClr val="008000"/>
                </a:solidFill>
              </a:rPr>
              <a:t>Evidence </a:t>
            </a:r>
          </a:p>
          <a:p>
            <a:pPr>
              <a:buFont typeface="Zapf Dingbats" charset="0"/>
              <a:buChar char="✓"/>
            </a:pPr>
            <a:r>
              <a:rPr lang="en-US" dirty="0" smtClean="0">
                <a:solidFill>
                  <a:srgbClr val="008000"/>
                </a:solidFill>
              </a:rPr>
              <a:t>    Scaling-up</a:t>
            </a:r>
          </a:p>
          <a:p>
            <a:pPr>
              <a:buFont typeface="Zapf Dingbats" charset="0"/>
              <a:buChar char="✓"/>
            </a:pPr>
            <a:r>
              <a:rPr lang="en-US" dirty="0" smtClean="0">
                <a:solidFill>
                  <a:srgbClr val="008000"/>
                </a:solidFill>
              </a:rPr>
              <a:t>    MIWA</a:t>
            </a:r>
            <a:endParaRPr lang="en-US" dirty="0">
              <a:solidFill>
                <a:srgbClr val="008000"/>
              </a:solidFill>
            </a:endParaRPr>
          </a:p>
          <a:p>
            <a:pPr>
              <a:buFont typeface="Zapf Dingbats" charset="0"/>
              <a:buChar char="✓"/>
            </a:pPr>
            <a:r>
              <a:rPr lang="en-US" dirty="0" smtClean="0">
                <a:solidFill>
                  <a:srgbClr val="008000"/>
                </a:solidFill>
              </a:rPr>
              <a:t>    Engaging Men and Boys as </a:t>
            </a:r>
            <a:r>
              <a:rPr lang="en-US" b="1" i="1" dirty="0" smtClean="0">
                <a:solidFill>
                  <a:srgbClr val="008000"/>
                </a:solidFill>
              </a:rPr>
              <a:t>Partners</a:t>
            </a:r>
          </a:p>
          <a:p>
            <a:pPr marL="0" indent="0">
              <a:buNone/>
            </a:pPr>
            <a:r>
              <a:rPr lang="en-US" dirty="0" smtClean="0">
                <a:solidFill>
                  <a:srgbClr val="008000"/>
                </a:solidFill>
                <a:latin typeface="Zapf Dingbats"/>
                <a:ea typeface="Zapf Dingbats"/>
                <a:cs typeface="Zapf Dingbats"/>
                <a:sym typeface="Zapf Dingbats"/>
              </a:rPr>
              <a:t>✓    </a:t>
            </a:r>
            <a:r>
              <a:rPr lang="en-US" dirty="0" smtClean="0">
                <a:solidFill>
                  <a:srgbClr val="008000"/>
                </a:solidFill>
              </a:rPr>
              <a:t>Empowerment</a:t>
            </a:r>
          </a:p>
          <a:p>
            <a:pPr marL="0" indent="0">
              <a:buNone/>
            </a:pPr>
            <a:r>
              <a:rPr lang="en-US" dirty="0" smtClean="0">
                <a:solidFill>
                  <a:srgbClr val="008000"/>
                </a:solidFill>
                <a:latin typeface="Zapf Dingbats"/>
                <a:ea typeface="Zapf Dingbats"/>
                <a:cs typeface="Zapf Dingbats"/>
                <a:sym typeface="Zapf Dingbats"/>
              </a:rPr>
              <a:t>✓    </a:t>
            </a:r>
            <a:r>
              <a:rPr lang="en-US" dirty="0" smtClean="0">
                <a:solidFill>
                  <a:srgbClr val="008000"/>
                </a:solidFill>
              </a:rPr>
              <a:t>Enabling Environment</a:t>
            </a:r>
            <a:endParaRPr lang="en-US" dirty="0">
              <a:solidFill>
                <a:srgbClr val="008000"/>
              </a:solidFill>
            </a:endParaRPr>
          </a:p>
        </p:txBody>
      </p:sp>
      <p:pic>
        <p:nvPicPr>
          <p:cNvPr id="4" name="Picture 3" descr="ENG_Salamander Trust logo horizont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9711" y="6126163"/>
            <a:ext cx="2752344" cy="579120"/>
          </a:xfrm>
          <a:prstGeom prst="rect">
            <a:avLst/>
          </a:prstGeom>
        </p:spPr>
      </p:pic>
    </p:spTree>
    <p:extLst>
      <p:ext uri="{BB962C8B-B14F-4D97-AF65-F5344CB8AC3E}">
        <p14:creationId xmlns:p14="http://schemas.microsoft.com/office/powerpoint/2010/main" val="35591623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0" y="-1"/>
            <a:ext cx="9144000" cy="5771639"/>
          </a:xfrm>
          <a:prstGeom prst="rect">
            <a:avLst/>
          </a:prstGeom>
          <a:extLst>
            <a:ext uri="{FAA26D3D-D897-4be2-8F04-BA451C77F1D7}">
              <ma14:placeholderFlag xmlns:ma14="http://schemas.microsoft.com/office/mac/drawingml/2011/main"/>
            </a:ext>
          </a:extLst>
        </p:spPr>
      </p:pic>
      <p:sp>
        <p:nvSpPr>
          <p:cNvPr id="5" name="TextBox 4"/>
          <p:cNvSpPr txBox="1"/>
          <p:nvPr/>
        </p:nvSpPr>
        <p:spPr>
          <a:xfrm>
            <a:off x="445641" y="5771638"/>
            <a:ext cx="8777651" cy="923330"/>
          </a:xfrm>
          <a:prstGeom prst="rect">
            <a:avLst/>
          </a:prstGeom>
          <a:noFill/>
        </p:spPr>
        <p:txBody>
          <a:bodyPr wrap="none" rtlCol="0">
            <a:spAutoFit/>
          </a:bodyPr>
          <a:lstStyle/>
          <a:p>
            <a:r>
              <a:rPr lang="en-US" b="1" i="1" dirty="0">
                <a:solidFill>
                  <a:srgbClr val="FF0000"/>
                </a:solidFill>
              </a:rPr>
              <a:t>“I used to abuse my wife when she went to the hospital to collect her </a:t>
            </a:r>
            <a:r>
              <a:rPr lang="en-US" b="1" i="1" dirty="0" smtClean="0">
                <a:solidFill>
                  <a:srgbClr val="FF0000"/>
                </a:solidFill>
              </a:rPr>
              <a:t>ARV</a:t>
            </a:r>
          </a:p>
          <a:p>
            <a:r>
              <a:rPr lang="en-US" b="1" i="1" dirty="0" smtClean="0">
                <a:solidFill>
                  <a:srgbClr val="FF0000"/>
                </a:solidFill>
              </a:rPr>
              <a:t> </a:t>
            </a:r>
            <a:r>
              <a:rPr lang="en-US" b="1" i="1" dirty="0">
                <a:solidFill>
                  <a:srgbClr val="FF0000"/>
                </a:solidFill>
              </a:rPr>
              <a:t>treatment because she came back late and I didn’t like it. I stopped the abuse </a:t>
            </a:r>
            <a:r>
              <a:rPr lang="en-US" b="1" i="1" dirty="0" smtClean="0">
                <a:solidFill>
                  <a:srgbClr val="FF0000"/>
                </a:solidFill>
              </a:rPr>
              <a:t>after</a:t>
            </a:r>
          </a:p>
          <a:p>
            <a:r>
              <a:rPr lang="en-US" b="1" i="1" dirty="0" smtClean="0">
                <a:solidFill>
                  <a:srgbClr val="FF0000"/>
                </a:solidFill>
              </a:rPr>
              <a:t> </a:t>
            </a:r>
            <a:r>
              <a:rPr lang="en-US" b="1" i="1" dirty="0">
                <a:solidFill>
                  <a:srgbClr val="FF0000"/>
                </a:solidFill>
              </a:rPr>
              <a:t>COWLHA members came to my house to counsel me that what I was doing was violence"</a:t>
            </a:r>
          </a:p>
        </p:txBody>
      </p:sp>
    </p:spTree>
    <p:extLst>
      <p:ext uri="{BB962C8B-B14F-4D97-AF65-F5344CB8AC3E}">
        <p14:creationId xmlns:p14="http://schemas.microsoft.com/office/powerpoint/2010/main" val="250275488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8000"/>
                </a:solidFill>
              </a:rPr>
              <a:t>COWLHA MALAWI EXAMPLE</a:t>
            </a:r>
            <a:endParaRPr lang="en-US" b="1" dirty="0">
              <a:solidFill>
                <a:srgbClr val="008000"/>
              </a:solidFill>
            </a:endParaRPr>
          </a:p>
        </p:txBody>
      </p:sp>
      <p:sp>
        <p:nvSpPr>
          <p:cNvPr id="3" name="Content Placeholder 2"/>
          <p:cNvSpPr>
            <a:spLocks noGrp="1"/>
          </p:cNvSpPr>
          <p:nvPr>
            <p:ph idx="1"/>
          </p:nvPr>
        </p:nvSpPr>
        <p:spPr/>
        <p:txBody>
          <a:bodyPr/>
          <a:lstStyle/>
          <a:p>
            <a:pPr marL="0" indent="0">
              <a:buNone/>
            </a:pPr>
            <a:r>
              <a:rPr lang="en-US" dirty="0" smtClean="0">
                <a:solidFill>
                  <a:srgbClr val="008000"/>
                </a:solidFill>
              </a:rPr>
              <a:t>“Seeking Safety: Stepping Stones in Malawi”</a:t>
            </a:r>
            <a:endParaRPr lang="en-US" dirty="0">
              <a:solidFill>
                <a:srgbClr val="008000"/>
              </a:solidFill>
            </a:endParaRPr>
          </a:p>
        </p:txBody>
      </p:sp>
      <p:pic>
        <p:nvPicPr>
          <p:cNvPr id="4" name="Picture 3" descr="ENG_Salamander Trust logo horizont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9711" y="6126163"/>
            <a:ext cx="2752344" cy="579120"/>
          </a:xfrm>
          <a:prstGeom prst="rect">
            <a:avLst/>
          </a:prstGeom>
        </p:spPr>
      </p:pic>
    </p:spTree>
    <p:extLst>
      <p:ext uri="{BB962C8B-B14F-4D97-AF65-F5344CB8AC3E}">
        <p14:creationId xmlns:p14="http://schemas.microsoft.com/office/powerpoint/2010/main" val="247938085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8000"/>
                </a:solidFill>
              </a:rPr>
              <a:t>Stepping Stones history</a:t>
            </a:r>
            <a:endParaRPr lang="en-US" b="1" dirty="0">
              <a:solidFill>
                <a:srgbClr val="008000"/>
              </a:solidFill>
            </a:endParaRPr>
          </a:p>
        </p:txBody>
      </p:sp>
      <p:sp>
        <p:nvSpPr>
          <p:cNvPr id="3" name="Content Placeholder 2"/>
          <p:cNvSpPr>
            <a:spLocks noGrp="1"/>
          </p:cNvSpPr>
          <p:nvPr>
            <p:ph idx="1"/>
          </p:nvPr>
        </p:nvSpPr>
        <p:spPr>
          <a:xfrm>
            <a:off x="457200" y="1600200"/>
            <a:ext cx="8686800" cy="5257800"/>
          </a:xfrm>
        </p:spPr>
        <p:txBody>
          <a:bodyPr/>
          <a:lstStyle/>
          <a:p>
            <a:r>
              <a:rPr lang="en-US" dirty="0" smtClean="0">
                <a:solidFill>
                  <a:srgbClr val="008000"/>
                </a:solidFill>
              </a:rPr>
              <a:t>Uganda</a:t>
            </a:r>
          </a:p>
          <a:p>
            <a:r>
              <a:rPr lang="en-US" dirty="0" smtClean="0">
                <a:solidFill>
                  <a:srgbClr val="008000"/>
                </a:solidFill>
              </a:rPr>
              <a:t>Post-</a:t>
            </a:r>
            <a:r>
              <a:rPr lang="en-US" smtClean="0">
                <a:solidFill>
                  <a:srgbClr val="008000"/>
                </a:solidFill>
              </a:rPr>
              <a:t>conflict </a:t>
            </a:r>
            <a:r>
              <a:rPr lang="en-US" smtClean="0">
                <a:solidFill>
                  <a:srgbClr val="008000"/>
                </a:solidFill>
              </a:rPr>
              <a:t>reconstruction (</a:t>
            </a:r>
            <a:r>
              <a:rPr lang="en-US" dirty="0" smtClean="0">
                <a:solidFill>
                  <a:srgbClr val="008000"/>
                </a:solidFill>
              </a:rPr>
              <a:t>eg Mozambique, Liberia, Angola)</a:t>
            </a:r>
          </a:p>
          <a:p>
            <a:r>
              <a:rPr lang="en-US" dirty="0" smtClean="0">
                <a:solidFill>
                  <a:srgbClr val="008000"/>
                </a:solidFill>
              </a:rPr>
              <a:t>Christian, Muslim, local faith</a:t>
            </a:r>
          </a:p>
          <a:p>
            <a:r>
              <a:rPr lang="en-US" dirty="0" smtClean="0">
                <a:solidFill>
                  <a:srgbClr val="008000"/>
                </a:solidFill>
              </a:rPr>
              <a:t>Rural, urban</a:t>
            </a:r>
          </a:p>
          <a:p>
            <a:r>
              <a:rPr lang="en-US" dirty="0" smtClean="0">
                <a:solidFill>
                  <a:srgbClr val="008000"/>
                </a:solidFill>
              </a:rPr>
              <a:t>Young and old men, young and old women</a:t>
            </a:r>
          </a:p>
          <a:p>
            <a:r>
              <a:rPr lang="en-US" dirty="0" smtClean="0">
                <a:solidFill>
                  <a:srgbClr val="008000"/>
                </a:solidFill>
              </a:rPr>
              <a:t>Key populations: harm reduction, LGBTI, sex work</a:t>
            </a:r>
          </a:p>
          <a:p>
            <a:r>
              <a:rPr lang="en-US" dirty="0" smtClean="0">
                <a:solidFill>
                  <a:srgbClr val="008000"/>
                </a:solidFill>
              </a:rPr>
              <a:t>The Gambia</a:t>
            </a:r>
            <a:endParaRPr lang="en-US" dirty="0">
              <a:solidFill>
                <a:srgbClr val="008000"/>
              </a:solidFill>
            </a:endParaRPr>
          </a:p>
        </p:txBody>
      </p:sp>
      <p:pic>
        <p:nvPicPr>
          <p:cNvPr id="4" name="Picture 3" descr="ENG_Salamander Trust logo horizont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9711" y="6126163"/>
            <a:ext cx="2752344" cy="579120"/>
          </a:xfrm>
          <a:prstGeom prst="rect">
            <a:avLst/>
          </a:prstGeom>
        </p:spPr>
      </p:pic>
    </p:spTree>
    <p:extLst>
      <p:ext uri="{BB962C8B-B14F-4D97-AF65-F5344CB8AC3E}">
        <p14:creationId xmlns:p14="http://schemas.microsoft.com/office/powerpoint/2010/main" val="14465396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8000"/>
                </a:solidFill>
              </a:rPr>
              <a:t>EVIDENCE</a:t>
            </a:r>
            <a:endParaRPr lang="en-US" b="1" dirty="0">
              <a:solidFill>
                <a:srgbClr val="008000"/>
              </a:solidFill>
            </a:endParaRPr>
          </a:p>
        </p:txBody>
      </p:sp>
      <p:sp>
        <p:nvSpPr>
          <p:cNvPr id="3" name="Content Placeholder 2"/>
          <p:cNvSpPr>
            <a:spLocks noGrp="1"/>
          </p:cNvSpPr>
          <p:nvPr>
            <p:ph idx="1"/>
          </p:nvPr>
        </p:nvSpPr>
        <p:spPr/>
        <p:txBody>
          <a:bodyPr/>
          <a:lstStyle/>
          <a:p>
            <a:r>
              <a:rPr lang="en-US" dirty="0" smtClean="0">
                <a:solidFill>
                  <a:srgbClr val="008000"/>
                </a:solidFill>
              </a:rPr>
              <a:t>Randomized Control Trial MRC S. Africa:</a:t>
            </a:r>
          </a:p>
          <a:p>
            <a:endParaRPr lang="en-US" dirty="0" smtClean="0">
              <a:solidFill>
                <a:srgbClr val="008000"/>
              </a:solidFill>
            </a:endParaRPr>
          </a:p>
          <a:p>
            <a:r>
              <a:rPr lang="en-US" dirty="0" smtClean="0">
                <a:solidFill>
                  <a:srgbClr val="008000"/>
                </a:solidFill>
              </a:rPr>
              <a:t>WHO, </a:t>
            </a:r>
            <a:r>
              <a:rPr lang="en-US" dirty="0" smtClean="0">
                <a:solidFill>
                  <a:srgbClr val="008000"/>
                </a:solidFill>
              </a:rPr>
              <a:t>USAID</a:t>
            </a:r>
          </a:p>
          <a:p>
            <a:r>
              <a:rPr lang="en-US" dirty="0" smtClean="0">
                <a:solidFill>
                  <a:srgbClr val="008000"/>
                </a:solidFill>
              </a:rPr>
              <a:t>“What Works for Women”: </a:t>
            </a:r>
            <a:r>
              <a:rPr lang="en-US" dirty="0" err="1" smtClean="0">
                <a:solidFill>
                  <a:srgbClr val="008000"/>
                </a:solidFill>
              </a:rPr>
              <a:t>www.whatworksforwomen.org</a:t>
            </a:r>
            <a:endParaRPr lang="en-US" dirty="0" smtClean="0">
              <a:solidFill>
                <a:srgbClr val="008000"/>
              </a:solidFill>
            </a:endParaRPr>
          </a:p>
          <a:p>
            <a:pPr marL="0" indent="0">
              <a:buNone/>
            </a:pPr>
            <a:endParaRPr lang="en-US" dirty="0">
              <a:solidFill>
                <a:srgbClr val="008000"/>
              </a:solidFill>
            </a:endParaRPr>
          </a:p>
        </p:txBody>
      </p:sp>
      <p:pic>
        <p:nvPicPr>
          <p:cNvPr id="4" name="Picture 3" descr="ENG_Salamander Trust logo horizont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9711" y="6126163"/>
            <a:ext cx="2752344" cy="579120"/>
          </a:xfrm>
          <a:prstGeom prst="rect">
            <a:avLst/>
          </a:prstGeom>
        </p:spPr>
      </p:pic>
    </p:spTree>
    <p:extLst>
      <p:ext uri="{BB962C8B-B14F-4D97-AF65-F5344CB8AC3E}">
        <p14:creationId xmlns:p14="http://schemas.microsoft.com/office/powerpoint/2010/main" val="34418025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ComplexDriversOlderWomenBuwend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733" y="243167"/>
            <a:ext cx="8398933" cy="6439829"/>
          </a:xfrm>
          <a:prstGeom prst="rect">
            <a:avLst/>
          </a:prstGeom>
        </p:spPr>
      </p:pic>
    </p:spTree>
    <p:extLst>
      <p:ext uri="{BB962C8B-B14F-4D97-AF65-F5344CB8AC3E}">
        <p14:creationId xmlns:p14="http://schemas.microsoft.com/office/powerpoint/2010/main" val="13654341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1117</TotalTime>
  <Words>1367</Words>
  <Application>Microsoft Macintosh PowerPoint</Application>
  <PresentationFormat>On-screen Show (4:3)</PresentationFormat>
  <Paragraphs>79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From Concept to Practice – Involving Men and Boys as partners</vt:lpstr>
      <vt:lpstr>  IMPLICATIONS of WHO Option B+ Guidelines on GBV </vt:lpstr>
      <vt:lpstr>PowerPoint Presentation</vt:lpstr>
      <vt:lpstr>Some key ingredients….</vt:lpstr>
      <vt:lpstr>PowerPoint Presentation</vt:lpstr>
      <vt:lpstr>COWLHA MALAWI EXAMPLE</vt:lpstr>
      <vt:lpstr>Stepping Stones history</vt:lpstr>
      <vt:lpstr>EVIDENCE</vt:lpstr>
      <vt:lpstr>PowerPoint Presentation</vt:lpstr>
      <vt:lpstr>CREATING FUTURES</vt:lpstr>
    </vt:vector>
  </TitlesOfParts>
  <Company>Salamander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Welbourn</dc:creator>
  <cp:lastModifiedBy>Alice Welbourn</cp:lastModifiedBy>
  <cp:revision>23</cp:revision>
  <dcterms:created xsi:type="dcterms:W3CDTF">2013-09-17T12:43:17Z</dcterms:created>
  <dcterms:modified xsi:type="dcterms:W3CDTF">2013-09-18T17:16:18Z</dcterms:modified>
</cp:coreProperties>
</file>