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28" r:id="rId2"/>
  </p:sldMasterIdLst>
  <p:notesMasterIdLst>
    <p:notesMasterId r:id="rId10"/>
  </p:notesMasterIdLst>
  <p:sldIdLst>
    <p:sldId id="256" r:id="rId3"/>
    <p:sldId id="327" r:id="rId4"/>
    <p:sldId id="315" r:id="rId5"/>
    <p:sldId id="316" r:id="rId6"/>
    <p:sldId id="307" r:id="rId7"/>
    <p:sldId id="323" r:id="rId8"/>
    <p:sldId id="32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0"/>
  </p:normalViewPr>
  <p:slideViewPr>
    <p:cSldViewPr>
      <p:cViewPr>
        <p:scale>
          <a:sx n="76" d="100"/>
          <a:sy n="76" d="100"/>
        </p:scale>
        <p:origin x="-1146" y="12"/>
      </p:cViewPr>
      <p:guideLst>
        <p:guide orient="horz" pos="2160"/>
        <p:guide pos="2880"/>
      </p:guideLst>
    </p:cSldViewPr>
  </p:slideViewPr>
  <p:notesTextViewPr>
    <p:cViewPr>
      <p:scale>
        <a:sx n="100" d="100"/>
        <a:sy n="100" d="100"/>
      </p:scale>
      <p:origin x="0" y="30"/>
    </p:cViewPr>
  </p:notesTextViewPr>
  <p:sorterViewPr>
    <p:cViewPr>
      <p:scale>
        <a:sx n="66" d="100"/>
        <a:sy n="66" d="100"/>
      </p:scale>
      <p:origin x="0" y="1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C4DB6-3D0C-4B12-BA5A-273FB3D1BED7}" type="datetimeFigureOut">
              <a:rPr lang="en-US" smtClean="0"/>
              <a:pPr/>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545DE-5D41-4326-BE66-84404F29ED39}" type="slidenum">
              <a:rPr lang="en-US" smtClean="0"/>
              <a:pPr/>
              <a:t>‹#›</a:t>
            </a:fld>
            <a:endParaRPr lang="en-US"/>
          </a:p>
        </p:txBody>
      </p:sp>
    </p:spTree>
    <p:extLst>
      <p:ext uri="{BB962C8B-B14F-4D97-AF65-F5344CB8AC3E}">
        <p14:creationId xmlns:p14="http://schemas.microsoft.com/office/powerpoint/2010/main" val="107509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8545DE-5D41-4326-BE66-84404F29ED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UNDP co-convenes</a:t>
            </a:r>
            <a:r>
              <a:rPr lang="en-US" baseline="0" dirty="0" smtClean="0"/>
              <a:t> with UNFPA and UNW the UNAIDS working group on meeting the HIV needs of women and girls and addressing gender-based violence.  This meeting, as you have heard, is the fourth in a series of consultations to integrate gender-based violence, HIV and the engagement of men and boys into national HIV strategies and plans.  The first two meetings in 2010 and 2011 were global </a:t>
            </a:r>
            <a:r>
              <a:rPr lang="en-US" baseline="0" dirty="0" err="1" smtClean="0"/>
              <a:t>convenings</a:t>
            </a:r>
            <a:r>
              <a:rPr lang="en-US" baseline="0" dirty="0" smtClean="0"/>
              <a:t>, together bringing together country teams from about 30 countries.  Last year we convened the first regional workshop, in Johannesburg, for five countries in Eastern and Southern Africa.  In each of these meetings we have stressed mobilizing country knowledge and expertise within each country, as well as learning from each other.  To that end, for each workshop we have invited one or two countries from the previous workshop to share their experience in moving forward on this agenda. We have also expressed our commitment to providing support for follow up, expressed here through the participation of a member from each country’s UN Joint Team on HIV.</a:t>
            </a:r>
            <a:endParaRPr lang="en-US" dirty="0"/>
          </a:p>
        </p:txBody>
      </p:sp>
      <p:sp>
        <p:nvSpPr>
          <p:cNvPr id="4" name="Slide Number Placeholder 3"/>
          <p:cNvSpPr>
            <a:spLocks noGrp="1"/>
          </p:cNvSpPr>
          <p:nvPr>
            <p:ph type="sldNum" sz="quarter" idx="10"/>
          </p:nvPr>
        </p:nvSpPr>
        <p:spPr/>
        <p:txBody>
          <a:bodyPr/>
          <a:lstStyle/>
          <a:p>
            <a:fld id="{8A8545DE-5D41-4326-BE66-84404F29ED39}" type="slidenum">
              <a:rPr lang="en-US" smtClean="0"/>
              <a:pPr/>
              <a:t>2</a:t>
            </a:fld>
            <a:endParaRPr lang="en-US"/>
          </a:p>
        </p:txBody>
      </p:sp>
    </p:spTree>
    <p:extLst>
      <p:ext uri="{BB962C8B-B14F-4D97-AF65-F5344CB8AC3E}">
        <p14:creationId xmlns:p14="http://schemas.microsoft.com/office/powerpoint/2010/main" val="187195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5D7D5-44F8-974C-9A9A-89081FD327E4}" type="slidenum">
              <a:rPr lang="en-US">
                <a:solidFill>
                  <a:prstClr val="black"/>
                </a:solidFill>
              </a:rPr>
              <a:pPr/>
              <a:t>3</a:t>
            </a:fld>
            <a:endParaRPr lang="en-US">
              <a:solidFill>
                <a:prstClr val="black"/>
              </a:solidFill>
            </a:endParaRPr>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pPr>
              <a:lnSpc>
                <a:spcPct val="125000"/>
              </a:lnSpc>
              <a:buClr>
                <a:srgbClr val="FF0000"/>
              </a:buClr>
              <a:buSzPct val="125000"/>
            </a:pPr>
            <a:r>
              <a:rPr lang="en-GB" sz="2400" dirty="0" smtClean="0"/>
              <a:t>August 2009: UNAIDS established a Global Task Force, chaired by EXD and </a:t>
            </a:r>
            <a:r>
              <a:rPr lang="en-GB" sz="2400" dirty="0" err="1" smtClean="0"/>
              <a:t>Prof.</a:t>
            </a:r>
            <a:r>
              <a:rPr lang="en-GB" sz="2400" dirty="0" smtClean="0"/>
              <a:t> Sheila </a:t>
            </a:r>
            <a:r>
              <a:rPr lang="en-GB" sz="2400" dirty="0" err="1" smtClean="0"/>
              <a:t>Tlou</a:t>
            </a:r>
            <a:r>
              <a:rPr lang="en-GB" sz="2400" dirty="0" smtClean="0"/>
              <a:t>, Botswana</a:t>
            </a:r>
          </a:p>
          <a:p>
            <a:pPr lvl="1">
              <a:lnSpc>
                <a:spcPct val="125000"/>
              </a:lnSpc>
            </a:pPr>
            <a:r>
              <a:rPr lang="en-GB" sz="2400" dirty="0" smtClean="0"/>
              <a:t>Representing 51 countries and constituencies</a:t>
            </a:r>
          </a:p>
          <a:p>
            <a:pPr>
              <a:lnSpc>
                <a:spcPct val="125000"/>
              </a:lnSpc>
              <a:buClr>
                <a:srgbClr val="FF0000"/>
              </a:buClr>
              <a:buSzPct val="125000"/>
            </a:pPr>
            <a:r>
              <a:rPr lang="en-GB" sz="2400" dirty="0" smtClean="0"/>
              <a:t>Time-compressed process (30 days) </a:t>
            </a:r>
          </a:p>
          <a:p>
            <a:pPr>
              <a:lnSpc>
                <a:spcPct val="125000"/>
              </a:lnSpc>
              <a:buClr>
                <a:srgbClr val="FF0000"/>
              </a:buClr>
              <a:buSzPct val="125000"/>
            </a:pPr>
            <a:r>
              <a:rPr lang="en-GB" sz="2400" dirty="0" smtClean="0"/>
              <a:t>Wide consultation </a:t>
            </a:r>
          </a:p>
          <a:p>
            <a:pPr>
              <a:lnSpc>
                <a:spcPct val="125000"/>
              </a:lnSpc>
              <a:buClr>
                <a:srgbClr val="FF0000"/>
              </a:buClr>
              <a:buSzPct val="125000"/>
            </a:pPr>
            <a:r>
              <a:rPr lang="en-GB" sz="2400" dirty="0" smtClean="0"/>
              <a:t>December 2009: PCB warmly welcomed Operational Plan</a:t>
            </a:r>
          </a:p>
          <a:p>
            <a:pPr>
              <a:lnSpc>
                <a:spcPct val="125000"/>
              </a:lnSpc>
              <a:buClr>
                <a:srgbClr val="FF0000"/>
              </a:buClr>
              <a:buSzPct val="125000"/>
            </a:pPr>
            <a:r>
              <a:rPr lang="en-GB" sz="2400" dirty="0" smtClean="0"/>
              <a:t>March 2010: launch at the 54</a:t>
            </a:r>
            <a:r>
              <a:rPr lang="en-GB" sz="2400" baseline="30000" dirty="0" smtClean="0"/>
              <a:t>th</a:t>
            </a:r>
            <a:r>
              <a:rPr lang="en-GB" sz="2400" dirty="0" smtClean="0"/>
              <a:t> meeting of the Commission on the Status of Women.</a:t>
            </a:r>
          </a:p>
          <a:p>
            <a:pPr>
              <a:lnSpc>
                <a:spcPct val="125000"/>
              </a:lnSpc>
              <a:buClr>
                <a:srgbClr val="FF0000"/>
              </a:buClr>
              <a:buSzPct val="125000"/>
            </a:pPr>
            <a:r>
              <a:rPr lang="en-GB" sz="2400" dirty="0" smtClean="0"/>
              <a:t>Countries launching the Agenda for Women and Girls</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ECE14-4071-43E5-BF87-7553D5DF6041}" type="datetime1">
              <a:rPr lang="en-US" smtClean="0"/>
              <a:pPr/>
              <a:t>9/17/2013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pic>
        <p:nvPicPr>
          <p:cNvPr id="7" name="Picture 7" descr="test2 copy"/>
          <p:cNvPicPr>
            <a:picLocks noChangeAspect="1" noChangeArrowheads="1"/>
          </p:cNvPicPr>
          <p:nvPr userDrawn="1"/>
        </p:nvPicPr>
        <p:blipFill>
          <a:blip r:embed="rId2" cstate="print"/>
          <a:srcRect/>
          <a:stretch>
            <a:fillRect/>
          </a:stretch>
        </p:blipFill>
        <p:spPr bwMode="auto">
          <a:xfrm>
            <a:off x="8458200" y="304800"/>
            <a:ext cx="430213" cy="762000"/>
          </a:xfrm>
          <a:prstGeom prst="rect">
            <a:avLst/>
          </a:prstGeom>
          <a:noFill/>
        </p:spPr>
      </p:pic>
      <p:pic>
        <p:nvPicPr>
          <p:cNvPr id="8" name="Picture 12" descr="red_ribbon"/>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763000" y="152400"/>
            <a:ext cx="201613" cy="304800"/>
          </a:xfrm>
          <a:prstGeom prst="rect">
            <a:avLst/>
          </a:prstGeom>
          <a:noFill/>
          <a:ln w="9525">
            <a:noFill/>
            <a:miter lim="800000"/>
            <a:headEnd/>
            <a:tailEnd/>
          </a:ln>
        </p:spPr>
      </p:pic>
      <p:pic>
        <p:nvPicPr>
          <p:cNvPr id="9" name="Picture 8" descr="cabeza2 copy"/>
          <p:cNvPicPr>
            <a:picLocks noChangeAspect="1" noChangeArrowheads="1"/>
          </p:cNvPicPr>
          <p:nvPr userDrawn="1"/>
        </p:nvPicPr>
        <p:blipFill>
          <a:blip r:embed="rId4" cstate="print"/>
          <a:srcRect l="943" t="5437" r="270" b="2719"/>
          <a:stretch>
            <a:fillRect/>
          </a:stretch>
        </p:blipFill>
        <p:spPr bwMode="auto">
          <a:xfrm>
            <a:off x="1752600" y="6172200"/>
            <a:ext cx="5943600" cy="457200"/>
          </a:xfrm>
          <a:prstGeom prst="rect">
            <a:avLst/>
          </a:prstGeom>
          <a:noFill/>
          <a:ln w="9525">
            <a:noFill/>
            <a:miter lim="800000"/>
            <a:headEnd/>
            <a:tailEnd/>
          </a:ln>
        </p:spPr>
      </p:pic>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56AB9-9E38-4D8D-94F1-1293914FD38B}" type="datetime1">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EF938-FBD8-4B2C-BF17-23C172AF06BD}" type="datetime1">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53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8A3352F9-57C5-4683-8288-AFC831EF2F0A}"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CDB24D8D-6FA1-423D-9BBA-C7AA639A5393}"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6732445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60B57CC6-B623-4860-94E5-74A2F7668253}"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101920DF-EC13-40A5-B323-1FBCC71D2C28}"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17960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0CAE9545-D91C-4E26-ACAA-0B096BD82B7E}"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0E160E44-B103-41F9-811F-265B24253829}"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26550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BB8245B7-B50D-4E41-86EC-C5FCCB2563F0}"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D645769B-061E-4A7B-A540-2C3A4A43B15E}"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93795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02E44D46-2488-49F8-A65D-343AFC2FF911}"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4F08E19E-9662-4461-95D2-73488FFC1421}"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40076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F5986FC6-EEC5-48FB-BA0D-53E5AAF88ADD}"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59FD8BEA-E8DE-4850-8380-69D4EDEE8E74}"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347132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38A3E5D2-5916-4617-86C0-182687003D3A}"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49E65B5A-187D-4D27-9C70-857868287E4E}"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96381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82206-E652-4419-B9F4-EEB2E56F4ACA}" type="datetime1">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41F1FBBF-EBAD-4722-B0CB-BBA755D555CD}"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977510BE-4EDF-4002-AEF6-7BA8A1BC80AB}"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331213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9ACDCAFA-9D91-47DF-BA40-1BB6A955AC32}"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CF5F1E79-F576-4FB3-9CDF-CCAAD6C6067F}"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27387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2BCA8795-4EC9-40E8-ADAB-E5E0E45F52C5}" type="datetime1">
              <a:rPr lang="en-US">
                <a:solidFill>
                  <a:prstClr val="black"/>
                </a:solidFill>
              </a:rPr>
              <a:pPr defTabSz="457200" fontAlgn="base">
                <a:spcBef>
                  <a:spcPct val="0"/>
                </a:spcBef>
                <a:spcAft>
                  <a:spcPct val="0"/>
                </a:spcAft>
                <a:defRPr/>
              </a:pPr>
              <a:t>9/17/2013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defTabSz="457200" fontAlgn="base">
              <a:spcBef>
                <a:spcPct val="0"/>
              </a:spcBef>
              <a:spcAft>
                <a:spcPct val="0"/>
              </a:spcAft>
              <a:defRPr/>
            </a:pPr>
            <a:fld id="{213F4FD4-8116-46FD-A8D3-1ACB367900DC}"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296336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CH"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79094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7C103-2E1D-49D2-9015-EFC8DDF31250}" type="datetime1">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CD9D5-C523-45BB-B9D0-182AB7BB9C8E}" type="datetime1">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1B2EB-2035-4432-8ADB-16F52A4B8D69}" type="datetime1">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D1F29-BDA6-4866-919C-065D85E8C55B}" type="datetime1">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B310D-4BB0-41A4-9EB4-195292CFA5EE}" type="datetime1">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5C7AA-9966-4F03-9847-F1E296164C11}" type="datetime1">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9B779-5901-4081-B5E2-9F9CF4CF7707}" type="datetime1">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5F5-EAAE-4A45-8F0A-8D78F2E04E5D}" type="datetime1">
              <a:rPr lang="en-US" smtClean="0"/>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642A7-8830-46E8-AB05-89163043D89C}" type="slidenum">
              <a:rPr lang="en-US" smtClean="0"/>
              <a:pPr/>
              <a:t>‹#›</a:t>
            </a:fld>
            <a:endParaRPr lang="en-US"/>
          </a:p>
        </p:txBody>
      </p:sp>
      <p:pic>
        <p:nvPicPr>
          <p:cNvPr id="7" name="Picture 6" descr="cabeza2 copy"/>
          <p:cNvPicPr>
            <a:picLocks noChangeAspect="1" noChangeArrowheads="1"/>
          </p:cNvPicPr>
          <p:nvPr userDrawn="1"/>
        </p:nvPicPr>
        <p:blipFill>
          <a:blip r:embed="rId13" cstate="print"/>
          <a:srcRect l="943" t="5437" r="270" b="2719"/>
          <a:stretch>
            <a:fillRect/>
          </a:stretch>
        </p:blipFill>
        <p:spPr bwMode="auto">
          <a:xfrm>
            <a:off x="1752600" y="6172200"/>
            <a:ext cx="5943600" cy="457200"/>
          </a:xfrm>
          <a:prstGeom prst="rect">
            <a:avLst/>
          </a:prstGeom>
          <a:noFill/>
          <a:ln w="9525">
            <a:noFill/>
            <a:miter lim="800000"/>
            <a:headEnd/>
            <a:tailEnd/>
          </a:ln>
        </p:spPr>
      </p:pic>
      <p:pic>
        <p:nvPicPr>
          <p:cNvPr id="8" name="Picture 7" descr="test2 copy"/>
          <p:cNvPicPr>
            <a:picLocks noChangeAspect="1" noChangeArrowheads="1"/>
          </p:cNvPicPr>
          <p:nvPr userDrawn="1"/>
        </p:nvPicPr>
        <p:blipFill>
          <a:blip r:embed="rId14" cstate="print"/>
          <a:srcRect/>
          <a:stretch>
            <a:fillRect/>
          </a:stretch>
        </p:blipFill>
        <p:spPr bwMode="auto">
          <a:xfrm>
            <a:off x="8458200" y="304800"/>
            <a:ext cx="430213" cy="762000"/>
          </a:xfrm>
          <a:prstGeom prst="rect">
            <a:avLst/>
          </a:prstGeom>
          <a:noFill/>
        </p:spPr>
      </p:pic>
      <p:pic>
        <p:nvPicPr>
          <p:cNvPr id="9" name="Picture 12" descr="red_ribbon"/>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8763000" y="152400"/>
            <a:ext cx="201613"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5012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3581400"/>
          </a:xfrm>
        </p:spPr>
        <p:txBody>
          <a:bodyPr>
            <a:normAutofit/>
          </a:bodyPr>
          <a:lstStyle/>
          <a:p>
            <a:r>
              <a:rPr lang="en-US" sz="3100" b="1" dirty="0" smtClean="0"/>
              <a:t>Introduction:</a:t>
            </a:r>
            <a:br>
              <a:rPr lang="en-US" sz="3100" b="1" dirty="0" smtClean="0"/>
            </a:br>
            <a:r>
              <a:rPr lang="en-US" sz="3100" b="1" dirty="0" smtClean="0"/>
              <a:t>UNAIDS Agenda for Women and Girls</a:t>
            </a:r>
            <a:endParaRPr lang="en-US" sz="2900" b="1" dirty="0"/>
          </a:p>
        </p:txBody>
      </p:sp>
      <p:sp>
        <p:nvSpPr>
          <p:cNvPr id="3" name="Subtitle 2"/>
          <p:cNvSpPr>
            <a:spLocks noGrp="1"/>
          </p:cNvSpPr>
          <p:nvPr>
            <p:ph type="subTitle" idx="1"/>
          </p:nvPr>
        </p:nvSpPr>
        <p:spPr>
          <a:xfrm>
            <a:off x="1371600" y="4267200"/>
            <a:ext cx="6400800" cy="1371600"/>
          </a:xfrm>
        </p:spPr>
        <p:txBody>
          <a:bodyPr>
            <a:noAutofit/>
          </a:bodyPr>
          <a:lstStyle/>
          <a:p>
            <a:r>
              <a:rPr lang="en-GB" sz="2200" b="1" cap="small" dirty="0" smtClean="0"/>
              <a:t>Susana T. Fried</a:t>
            </a:r>
          </a:p>
          <a:p>
            <a:r>
              <a:rPr lang="en-GB" sz="2200" b="1" cap="small" dirty="0" smtClean="0"/>
              <a:t>West and Central </a:t>
            </a:r>
            <a:r>
              <a:rPr lang="en-GB" sz="2200" b="1" cap="small" dirty="0" err="1" smtClean="0"/>
              <a:t>africa</a:t>
            </a:r>
            <a:r>
              <a:rPr lang="en-GB" sz="2200" b="1" cap="small" dirty="0" smtClean="0"/>
              <a:t> Regional workshop on gender-based violence, HIV and engaging men and boys as partners for gender equality</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b="1" dirty="0" smtClean="0">
                <a:solidFill>
                  <a:schemeClr val="accent1"/>
                </a:solidFill>
                <a:latin typeface="Arial" charset="0"/>
                <a:cs typeface="Arial" charset="0"/>
              </a:rPr>
              <a:t>Gender Responsive UNAIDS</a:t>
            </a:r>
            <a:endParaRPr lang="en-GB" altLang="en-US" dirty="0" smtClean="0">
              <a:solidFill>
                <a:schemeClr val="accent1"/>
              </a:solidFill>
            </a:endParaRPr>
          </a:p>
        </p:txBody>
      </p:sp>
      <p:sp>
        <p:nvSpPr>
          <p:cNvPr id="13315"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25000"/>
              </a:lnSpc>
              <a:buClr>
                <a:srgbClr val="CC006A"/>
              </a:buClr>
              <a:buFont typeface="Wingdings" pitchFamily="2" charset="2"/>
              <a:buChar char="§"/>
              <a:defRPr/>
            </a:pPr>
            <a:r>
              <a:rPr lang="en-GB" sz="2200" dirty="0" smtClean="0">
                <a:solidFill>
                  <a:schemeClr val="tx1">
                    <a:lumMod val="75000"/>
                    <a:lumOff val="25000"/>
                  </a:schemeClr>
                </a:solidFill>
                <a:latin typeface="Arial" charset="0"/>
                <a:cs typeface="+mn-cs"/>
              </a:rPr>
              <a:t>UNAIDS prioritizes gender </a:t>
            </a:r>
            <a:r>
              <a:rPr lang="en-GB" sz="2200" dirty="0">
                <a:solidFill>
                  <a:schemeClr val="tx1">
                    <a:lumMod val="75000"/>
                    <a:lumOff val="25000"/>
                  </a:schemeClr>
                </a:solidFill>
                <a:latin typeface="Arial" charset="0"/>
                <a:cs typeface="+mn-cs"/>
              </a:rPr>
              <a:t>equality and human </a:t>
            </a:r>
            <a:r>
              <a:rPr lang="en-GB" sz="2200" dirty="0" smtClean="0">
                <a:solidFill>
                  <a:schemeClr val="tx1">
                    <a:lumMod val="75000"/>
                    <a:lumOff val="25000"/>
                  </a:schemeClr>
                </a:solidFill>
                <a:latin typeface="Arial" charset="0"/>
                <a:cs typeface="+mn-cs"/>
              </a:rPr>
              <a:t>rights as the third pillar </a:t>
            </a:r>
            <a:r>
              <a:rPr lang="en-GB" sz="2200" dirty="0">
                <a:solidFill>
                  <a:schemeClr val="tx1">
                    <a:lumMod val="75000"/>
                    <a:lumOff val="25000"/>
                  </a:schemeClr>
                </a:solidFill>
                <a:latin typeface="Arial" charset="0"/>
                <a:cs typeface="+mn-cs"/>
              </a:rPr>
              <a:t>of </a:t>
            </a:r>
            <a:r>
              <a:rPr lang="en-GB" sz="2200" dirty="0" smtClean="0">
                <a:solidFill>
                  <a:schemeClr val="tx1">
                    <a:lumMod val="75000"/>
                    <a:lumOff val="25000"/>
                  </a:schemeClr>
                </a:solidFill>
                <a:latin typeface="Arial" charset="0"/>
                <a:cs typeface="+mn-cs"/>
              </a:rPr>
              <a:t>an effective HIV response (UNAIDS 2011-2015 Strategy: getting to Zero). </a:t>
            </a:r>
            <a:endParaRPr lang="en-GB" sz="2200" dirty="0">
              <a:solidFill>
                <a:schemeClr val="tx1">
                  <a:lumMod val="75000"/>
                  <a:lumOff val="25000"/>
                </a:schemeClr>
              </a:solidFill>
              <a:latin typeface="Arial" charset="0"/>
              <a:cs typeface="+mn-cs"/>
            </a:endParaRPr>
          </a:p>
          <a:p>
            <a:pPr>
              <a:lnSpc>
                <a:spcPct val="125000"/>
              </a:lnSpc>
              <a:buClr>
                <a:srgbClr val="CC006A"/>
              </a:buClr>
              <a:buFont typeface="Wingdings" pitchFamily="2" charset="2"/>
              <a:buChar char="§"/>
              <a:defRPr/>
            </a:pPr>
            <a:r>
              <a:rPr lang="en-GB" sz="2200" dirty="0">
                <a:solidFill>
                  <a:schemeClr val="tx1">
                    <a:lumMod val="75000"/>
                    <a:lumOff val="25000"/>
                  </a:schemeClr>
                </a:solidFill>
                <a:latin typeface="Arial" charset="0"/>
                <a:cs typeface="+mn-cs"/>
              </a:rPr>
              <a:t>The </a:t>
            </a:r>
            <a:r>
              <a:rPr lang="en-GB" sz="2200" dirty="0" smtClean="0">
                <a:solidFill>
                  <a:schemeClr val="tx1">
                    <a:lumMod val="75000"/>
                    <a:lumOff val="25000"/>
                  </a:schemeClr>
                </a:solidFill>
                <a:latin typeface="Arial" charset="0"/>
                <a:cs typeface="+mn-cs"/>
              </a:rPr>
              <a:t>UNAIDS Agenda </a:t>
            </a:r>
            <a:r>
              <a:rPr lang="en-GB" sz="2200" dirty="0">
                <a:solidFill>
                  <a:schemeClr val="tx1">
                    <a:lumMod val="75000"/>
                    <a:lumOff val="25000"/>
                  </a:schemeClr>
                </a:solidFill>
                <a:latin typeface="Arial" charset="0"/>
                <a:cs typeface="+mn-cs"/>
              </a:rPr>
              <a:t>for </a:t>
            </a:r>
            <a:r>
              <a:rPr lang="en-GB" sz="2200" dirty="0" smtClean="0">
                <a:solidFill>
                  <a:schemeClr val="tx1">
                    <a:lumMod val="75000"/>
                    <a:lumOff val="25000"/>
                  </a:schemeClr>
                </a:solidFill>
                <a:latin typeface="Arial" charset="0"/>
                <a:cs typeface="+mn-cs"/>
              </a:rPr>
              <a:t>Women, </a:t>
            </a:r>
            <a:r>
              <a:rPr lang="en-GB" sz="2200" dirty="0">
                <a:solidFill>
                  <a:schemeClr val="tx1">
                    <a:lumMod val="75000"/>
                    <a:lumOff val="25000"/>
                  </a:schemeClr>
                </a:solidFill>
                <a:latin typeface="Arial" charset="0"/>
                <a:cs typeface="+mn-cs"/>
              </a:rPr>
              <a:t>Girls, Gender Equality and HIV </a:t>
            </a:r>
            <a:r>
              <a:rPr lang="en-GB" sz="2200" dirty="0" smtClean="0">
                <a:solidFill>
                  <a:schemeClr val="tx1">
                    <a:lumMod val="75000"/>
                    <a:lumOff val="25000"/>
                  </a:schemeClr>
                </a:solidFill>
                <a:latin typeface="Arial" charset="0"/>
                <a:cs typeface="+mn-cs"/>
              </a:rPr>
              <a:t>– the operational tool of the Strategy – is being implemented </a:t>
            </a:r>
            <a:r>
              <a:rPr lang="en-GB" sz="2200" dirty="0">
                <a:solidFill>
                  <a:schemeClr val="tx1">
                    <a:lumMod val="75000"/>
                    <a:lumOff val="25000"/>
                  </a:schemeClr>
                </a:solidFill>
                <a:latin typeface="Arial" charset="0"/>
                <a:cs typeface="+mn-cs"/>
              </a:rPr>
              <a:t>in </a:t>
            </a:r>
            <a:r>
              <a:rPr lang="en-GB" sz="2200" dirty="0" smtClean="0">
                <a:solidFill>
                  <a:schemeClr val="tx1">
                    <a:lumMod val="75000"/>
                    <a:lumOff val="25000"/>
                  </a:schemeClr>
                </a:solidFill>
                <a:latin typeface="Arial" charset="0"/>
                <a:cs typeface="+mn-cs"/>
              </a:rPr>
              <a:t>about 95 countries.</a:t>
            </a:r>
          </a:p>
          <a:p>
            <a:pPr>
              <a:lnSpc>
                <a:spcPct val="125000"/>
              </a:lnSpc>
              <a:buClr>
                <a:srgbClr val="CC006A"/>
              </a:buClr>
              <a:buFont typeface="Wingdings" pitchFamily="2" charset="2"/>
              <a:buChar char="§"/>
              <a:defRPr/>
            </a:pPr>
            <a:r>
              <a:rPr lang="en-GB" sz="2200" dirty="0" smtClean="0">
                <a:solidFill>
                  <a:schemeClr val="tx1">
                    <a:lumMod val="75000"/>
                    <a:lumOff val="25000"/>
                  </a:schemeClr>
                </a:solidFill>
                <a:latin typeface="Arial" charset="0"/>
                <a:cs typeface="+mn-cs"/>
              </a:rPr>
              <a:t>The Strategic Investment </a:t>
            </a:r>
            <a:r>
              <a:rPr lang="en-GB" sz="2200" dirty="0">
                <a:solidFill>
                  <a:schemeClr val="tx1">
                    <a:lumMod val="75000"/>
                    <a:lumOff val="25000"/>
                  </a:schemeClr>
                </a:solidFill>
                <a:latin typeface="Arial" charset="0"/>
                <a:cs typeface="+mn-cs"/>
              </a:rPr>
              <a:t>Framework recognizes gender equality and gender based violence as </a:t>
            </a:r>
            <a:r>
              <a:rPr lang="en-GB" sz="2200" dirty="0" smtClean="0">
                <a:solidFill>
                  <a:schemeClr val="tx1">
                    <a:lumMod val="75000"/>
                    <a:lumOff val="25000"/>
                  </a:schemeClr>
                </a:solidFill>
                <a:latin typeface="Arial" charset="0"/>
                <a:cs typeface="+mn-cs"/>
              </a:rPr>
              <a:t>both critical enablers and development synergies for an effective </a:t>
            </a:r>
            <a:r>
              <a:rPr lang="en-GB" sz="2200" dirty="0">
                <a:solidFill>
                  <a:schemeClr val="tx1">
                    <a:lumMod val="75000"/>
                    <a:lumOff val="25000"/>
                  </a:schemeClr>
                </a:solidFill>
                <a:latin typeface="Arial" charset="0"/>
                <a:cs typeface="+mn-cs"/>
              </a:rPr>
              <a:t>HIV </a:t>
            </a:r>
            <a:r>
              <a:rPr lang="en-GB" sz="2200" dirty="0" smtClean="0">
                <a:solidFill>
                  <a:schemeClr val="tx1">
                    <a:lumMod val="75000"/>
                    <a:lumOff val="25000"/>
                  </a:schemeClr>
                </a:solidFill>
                <a:latin typeface="Arial" charset="0"/>
                <a:cs typeface="+mn-cs"/>
              </a:rPr>
              <a:t>response (as per advanced discussions with partners). </a:t>
            </a:r>
            <a:endParaRPr lang="en-GB" sz="2200" dirty="0">
              <a:solidFill>
                <a:schemeClr val="tx1">
                  <a:lumMod val="75000"/>
                  <a:lumOff val="25000"/>
                </a:schemeClr>
              </a:solidFill>
              <a:latin typeface="Arial" charset="0"/>
              <a:cs typeface="+mn-cs"/>
            </a:endParaRPr>
          </a:p>
          <a:p>
            <a:pPr marL="0" indent="0">
              <a:buClr>
                <a:srgbClr val="CC006A"/>
              </a:buClr>
              <a:buFont typeface="Arial" charset="0"/>
              <a:buNone/>
              <a:defRPr/>
            </a:pPr>
            <a:r>
              <a:rPr lang="en-GB" sz="2200" dirty="0" smtClean="0">
                <a:solidFill>
                  <a:schemeClr val="tx1">
                    <a:lumMod val="75000"/>
                    <a:lumOff val="25000"/>
                  </a:schemeClr>
                </a:solidFill>
                <a:latin typeface="Arial" charset="0"/>
                <a:cs typeface="+mn-cs"/>
              </a:rPr>
              <a:t>. </a:t>
            </a:r>
            <a:endParaRPr lang="en-GB" sz="2200" dirty="0">
              <a:solidFill>
                <a:schemeClr val="tx1">
                  <a:lumMod val="75000"/>
                  <a:lumOff val="25000"/>
                </a:schemeClr>
              </a:solidFill>
              <a:latin typeface="Arial" charset="0"/>
              <a:cs typeface="+mn-cs"/>
            </a:endParaRPr>
          </a:p>
        </p:txBody>
      </p:sp>
    </p:spTree>
    <p:extLst>
      <p:ext uri="{BB962C8B-B14F-4D97-AF65-F5344CB8AC3E}">
        <p14:creationId xmlns:p14="http://schemas.microsoft.com/office/powerpoint/2010/main" val="338477178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358775" y="188913"/>
            <a:ext cx="8785225"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5000"/>
              </a:lnSpc>
            </a:pPr>
            <a:r>
              <a:rPr lang="en-GB" sz="3200" b="1" dirty="0">
                <a:solidFill>
                  <a:srgbClr val="00B0F0"/>
                </a:solidFill>
                <a:latin typeface="Arial" pitchFamily="34" charset="0"/>
                <a:cs typeface="Arial" pitchFamily="34" charset="0"/>
              </a:rPr>
              <a:t>Agenda for Women and Girls</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Three Key Recommendations</a:t>
            </a:r>
            <a:r>
              <a:rPr lang="en-GB" sz="4000" b="1" dirty="0">
                <a:solidFill>
                  <a:srgbClr val="FF0000"/>
                </a:solidFill>
              </a:rPr>
              <a:t/>
            </a:r>
            <a:br>
              <a:rPr lang="en-GB" sz="4000" b="1" dirty="0">
                <a:solidFill>
                  <a:srgbClr val="FF0000"/>
                </a:solidFill>
              </a:rPr>
            </a:br>
            <a:endParaRPr lang="en-GB" sz="2200" b="1" i="1" dirty="0"/>
          </a:p>
        </p:txBody>
      </p:sp>
      <p:graphicFrame>
        <p:nvGraphicFramePr>
          <p:cNvPr id="69646" name="Group 14"/>
          <p:cNvGraphicFramePr>
            <a:graphicFrameLocks noGrp="1"/>
          </p:cNvGraphicFramePr>
          <p:nvPr>
            <p:ph idx="1"/>
            <p:extLst>
              <p:ext uri="{D42A27DB-BD31-4B8C-83A1-F6EECF244321}">
                <p14:modId xmlns:p14="http://schemas.microsoft.com/office/powerpoint/2010/main" val="4229644871"/>
              </p:ext>
            </p:extLst>
          </p:nvPr>
        </p:nvGraphicFramePr>
        <p:xfrm>
          <a:off x="0" y="1628775"/>
          <a:ext cx="9144000" cy="5308601"/>
        </p:xfrm>
        <a:graphic>
          <a:graphicData uri="http://schemas.openxmlformats.org/drawingml/2006/table">
            <a:tbl>
              <a:tblPr/>
              <a:tblGrid>
                <a:gridCol w="9144000"/>
              </a:tblGrid>
              <a:tr h="1816100">
                <a:tc>
                  <a:txBody>
                    <a:bodyPr/>
                    <a:lstStyle/>
                    <a:p>
                      <a:pPr marL="457200" marR="0" lvl="1" indent="0" algn="l" defTabSz="914400" rtl="0" eaLnBrk="1" fontAlgn="base" latinLnBrk="0" hangingPunct="1">
                        <a:lnSpc>
                          <a:spcPct val="125000"/>
                        </a:lnSpc>
                        <a:spcBef>
                          <a:spcPct val="20000"/>
                        </a:spcBef>
                        <a:spcAft>
                          <a:spcPct val="0"/>
                        </a:spcAft>
                        <a:buClr>
                          <a:srgbClr val="FF0000"/>
                        </a:buClr>
                        <a:buSzTx/>
                        <a:buFontTx/>
                        <a:buNone/>
                        <a:tabLst/>
                      </a:pPr>
                      <a:r>
                        <a:rPr kumimoji="0" lang="en-US" sz="2200" b="1" i="0" u="none" strike="noStrike" cap="none" normalizeH="0" baseline="0" dirty="0">
                          <a:ln>
                            <a:noFill/>
                          </a:ln>
                          <a:solidFill>
                            <a:schemeClr val="tx1"/>
                          </a:solidFill>
                          <a:effectLst/>
                          <a:latin typeface="Arial" charset="0"/>
                          <a:ea typeface="Times New Roman" charset="0"/>
                          <a:cs typeface="Arial" charset="0"/>
                        </a:rPr>
                        <a:t>1.</a:t>
                      </a:r>
                      <a:r>
                        <a:rPr kumimoji="0" lang="en-US" sz="2200" b="0" i="0" u="none" strike="noStrike" cap="none" normalizeH="0" baseline="0" dirty="0">
                          <a:ln>
                            <a:noFill/>
                          </a:ln>
                          <a:solidFill>
                            <a:schemeClr val="tx1"/>
                          </a:solidFill>
                          <a:effectLst/>
                          <a:latin typeface="Arial" charset="0"/>
                          <a:ea typeface="Times New Roman" charset="0"/>
                          <a:cs typeface="Arial" charset="0"/>
                        </a:rPr>
                        <a:t> Jointly generate better </a:t>
                      </a:r>
                      <a:r>
                        <a:rPr kumimoji="0" lang="en-US" sz="2200" b="1" i="0" u="none" strike="noStrike" cap="none" normalizeH="0" baseline="0" dirty="0">
                          <a:ln>
                            <a:noFill/>
                          </a:ln>
                          <a:solidFill>
                            <a:srgbClr val="000000"/>
                          </a:solidFill>
                          <a:effectLst/>
                          <a:latin typeface="Arial" charset="0"/>
                          <a:ea typeface="Times New Roman" charset="0"/>
                          <a:cs typeface="Arial" charset="0"/>
                        </a:rPr>
                        <a:t>evidence</a:t>
                      </a:r>
                      <a:r>
                        <a:rPr kumimoji="0" lang="en-US" sz="2200" b="0" i="0" u="none" strike="noStrike" cap="none" normalizeH="0" baseline="0" dirty="0">
                          <a:ln>
                            <a:noFill/>
                          </a:ln>
                          <a:solidFill>
                            <a:schemeClr val="tx1"/>
                          </a:solidFill>
                          <a:effectLst/>
                          <a:latin typeface="Arial" charset="0"/>
                          <a:ea typeface="Times New Roman" charset="0"/>
                          <a:cs typeface="Arial" charset="0"/>
                        </a:rPr>
                        <a:t> and increased understanding of the specific needs of women and girls and ensure tailored national AIDS responses (</a:t>
                      </a:r>
                      <a:r>
                        <a:rPr kumimoji="0" lang="ja-JP" altLang="en-US" sz="2200" b="0" i="0" u="none" strike="noStrike" cap="none" normalizeH="0" baseline="0" dirty="0">
                          <a:ln>
                            <a:noFill/>
                          </a:ln>
                          <a:solidFill>
                            <a:schemeClr val="tx1"/>
                          </a:solidFill>
                          <a:effectLst/>
                          <a:latin typeface="Arial"/>
                          <a:ea typeface="Times New Roman" charset="0"/>
                          <a:cs typeface="Arial" charset="0"/>
                        </a:rPr>
                        <a:t>“</a:t>
                      </a:r>
                      <a:r>
                        <a:rPr kumimoji="0" lang="en-US" sz="2200" b="0" i="1" u="none" strike="noStrike" cap="none" normalizeH="0" baseline="0" dirty="0">
                          <a:ln>
                            <a:noFill/>
                          </a:ln>
                          <a:solidFill>
                            <a:schemeClr val="tx1"/>
                          </a:solidFill>
                          <a:effectLst/>
                          <a:latin typeface="Arial" charset="0"/>
                          <a:ea typeface="Times New Roman" charset="0"/>
                          <a:cs typeface="Arial" charset="0"/>
                        </a:rPr>
                        <a:t>knowing your epidemic and response</a:t>
                      </a:r>
                      <a:r>
                        <a:rPr kumimoji="0" lang="ja-JP" altLang="en-US" sz="2200" b="0" i="1" u="none" strike="noStrike" cap="none" normalizeH="0" baseline="0" dirty="0">
                          <a:ln>
                            <a:noFill/>
                          </a:ln>
                          <a:solidFill>
                            <a:schemeClr val="tx1"/>
                          </a:solidFill>
                          <a:effectLst/>
                          <a:latin typeface="Arial"/>
                          <a:ea typeface="Times New Roman" charset="0"/>
                          <a:cs typeface="Arial" charset="0"/>
                        </a:rPr>
                        <a:t>”</a:t>
                      </a:r>
                      <a:r>
                        <a:rPr kumimoji="0" lang="en-US" sz="2200" b="0" i="0" u="none" strike="noStrike" cap="none" normalizeH="0" baseline="0" dirty="0">
                          <a:ln>
                            <a:noFill/>
                          </a:ln>
                          <a:solidFill>
                            <a:schemeClr val="tx1"/>
                          </a:solidFill>
                          <a:effectLst/>
                          <a:latin typeface="Arial" charset="0"/>
                          <a:ea typeface="Times New Roman" charset="0"/>
                          <a:cs typeface="Arial" charset="0"/>
                        </a:rPr>
                        <a:t>)</a:t>
                      </a:r>
                      <a:endParaRPr kumimoji="0" lang="en-GB" sz="2200" b="0" i="0" u="none" strike="noStrike" cap="none" normalizeH="0" baseline="0" dirty="0">
                        <a:ln>
                          <a:noFill/>
                        </a:ln>
                        <a:solidFill>
                          <a:schemeClr val="tx1"/>
                        </a:solidFill>
                        <a:effectLst/>
                        <a:latin typeface="Arial" charset="0"/>
                        <a:ea typeface="Times New Roman"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AFF"/>
                    </a:solidFill>
                  </a:tcPr>
                </a:tc>
              </a:tr>
              <a:tr h="1757363">
                <a:tc>
                  <a:txBody>
                    <a:bodyPr/>
                    <a:lstStyle/>
                    <a:p>
                      <a:pPr marL="457200" marR="0" lvl="1" indent="0" algn="l" defTabSz="914400" rtl="0" eaLnBrk="1" fontAlgn="base" latinLnBrk="0" hangingPunct="1">
                        <a:lnSpc>
                          <a:spcPct val="125000"/>
                        </a:lnSpc>
                        <a:spcBef>
                          <a:spcPct val="20000"/>
                        </a:spcBef>
                        <a:spcAft>
                          <a:spcPct val="0"/>
                        </a:spcAft>
                        <a:buClr>
                          <a:srgbClr val="FF0000"/>
                        </a:buClr>
                        <a:buSzTx/>
                        <a:buFontTx/>
                        <a:buNone/>
                        <a:tabLst/>
                      </a:pPr>
                      <a:r>
                        <a:rPr kumimoji="0" lang="en-US" sz="2200" b="1" i="0" u="none" strike="noStrike" cap="none" normalizeH="0" baseline="0" dirty="0">
                          <a:ln>
                            <a:noFill/>
                          </a:ln>
                          <a:solidFill>
                            <a:srgbClr val="000000"/>
                          </a:solidFill>
                          <a:effectLst/>
                          <a:latin typeface="Arial" charset="0"/>
                          <a:ea typeface="Times New Roman" charset="0"/>
                          <a:cs typeface="Arial" charset="0"/>
                        </a:rPr>
                        <a:t>2.</a:t>
                      </a:r>
                      <a:r>
                        <a:rPr kumimoji="0" lang="en-US" sz="2200" b="0" i="0" u="none" strike="noStrike" cap="none" normalizeH="0" baseline="0" dirty="0">
                          <a:ln>
                            <a:noFill/>
                          </a:ln>
                          <a:solidFill>
                            <a:srgbClr val="000000"/>
                          </a:solidFill>
                          <a:effectLst/>
                          <a:latin typeface="Arial" charset="0"/>
                          <a:ea typeface="Times New Roman" charset="0"/>
                          <a:cs typeface="Arial" charset="0"/>
                        </a:rPr>
                        <a:t> Translate political commitments into </a:t>
                      </a:r>
                      <a:r>
                        <a:rPr kumimoji="0" lang="en-US" sz="2200" b="1" i="0" u="none" strike="noStrike" cap="none" normalizeH="0" baseline="0" dirty="0">
                          <a:ln>
                            <a:noFill/>
                          </a:ln>
                          <a:solidFill>
                            <a:srgbClr val="000000"/>
                          </a:solidFill>
                          <a:effectLst/>
                          <a:latin typeface="Arial" charset="0"/>
                          <a:ea typeface="Times New Roman" charset="0"/>
                          <a:cs typeface="Arial" charset="0"/>
                        </a:rPr>
                        <a:t>scaled-up action </a:t>
                      </a:r>
                      <a:r>
                        <a:rPr kumimoji="0" lang="en-US" sz="2200" b="0" i="0" u="none" strike="noStrike" cap="none" normalizeH="0" baseline="0" dirty="0">
                          <a:ln>
                            <a:noFill/>
                          </a:ln>
                          <a:solidFill>
                            <a:srgbClr val="000000"/>
                          </a:solidFill>
                          <a:effectLst/>
                          <a:latin typeface="Arial" charset="0"/>
                          <a:ea typeface="Times New Roman" charset="0"/>
                          <a:cs typeface="Arial" charset="0"/>
                        </a:rPr>
                        <a:t>and resources that address the rights and needs of women and girls in the context of HIV</a:t>
                      </a:r>
                      <a:endParaRPr kumimoji="0" lang="en-GB" sz="2200" b="0" i="0" u="none" strike="noStrike" cap="none" normalizeH="0" baseline="0" dirty="0">
                        <a:ln>
                          <a:noFill/>
                        </a:ln>
                        <a:solidFill>
                          <a:srgbClr val="000000"/>
                        </a:solidFill>
                        <a:effectLst/>
                        <a:latin typeface="Arial" charset="0"/>
                        <a:ea typeface="Times New Roman"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AFF"/>
                    </a:solidFill>
                  </a:tcPr>
                </a:tc>
              </a:tr>
              <a:tr h="1735138">
                <a:tc>
                  <a:txBody>
                    <a:bodyPr/>
                    <a:lstStyle/>
                    <a:p>
                      <a:pPr marL="457200" marR="0" lvl="1" indent="0" algn="l" defTabSz="914400" rtl="0" eaLnBrk="1" fontAlgn="base" latinLnBrk="0" hangingPunct="1">
                        <a:lnSpc>
                          <a:spcPct val="125000"/>
                        </a:lnSpc>
                        <a:spcBef>
                          <a:spcPct val="20000"/>
                        </a:spcBef>
                        <a:spcAft>
                          <a:spcPct val="0"/>
                        </a:spcAft>
                        <a:buClr>
                          <a:srgbClr val="FF0000"/>
                        </a:buClr>
                        <a:buSzTx/>
                        <a:buFontTx/>
                        <a:buNone/>
                        <a:tabLst/>
                      </a:pPr>
                      <a:r>
                        <a:rPr kumimoji="0" lang="en-US" sz="2200" b="1" i="0" u="none" strike="noStrike" cap="none" normalizeH="0" baseline="0" dirty="0">
                          <a:ln>
                            <a:noFill/>
                          </a:ln>
                          <a:solidFill>
                            <a:srgbClr val="000000"/>
                          </a:solidFill>
                          <a:effectLst/>
                          <a:latin typeface="Arial" charset="0"/>
                          <a:ea typeface="Times New Roman" charset="0"/>
                          <a:cs typeface="Arial" charset="0"/>
                        </a:rPr>
                        <a:t>3.</a:t>
                      </a:r>
                      <a:r>
                        <a:rPr kumimoji="0" lang="en-US" sz="2200" b="0" i="0" u="none" strike="noStrike" cap="none" normalizeH="0" baseline="0" dirty="0">
                          <a:ln>
                            <a:noFill/>
                          </a:ln>
                          <a:solidFill>
                            <a:srgbClr val="000000"/>
                          </a:solidFill>
                          <a:effectLst/>
                          <a:latin typeface="Arial" charset="0"/>
                          <a:ea typeface="Times New Roman" charset="0"/>
                          <a:cs typeface="Arial" charset="0"/>
                        </a:rPr>
                        <a:t> Champion leadership for an </a:t>
                      </a:r>
                      <a:r>
                        <a:rPr kumimoji="0" lang="en-US" sz="2200" b="1" i="0" u="none" strike="noStrike" cap="none" normalizeH="0" baseline="0" dirty="0">
                          <a:ln>
                            <a:noFill/>
                          </a:ln>
                          <a:solidFill>
                            <a:srgbClr val="000000"/>
                          </a:solidFill>
                          <a:effectLst/>
                          <a:latin typeface="Arial" charset="0"/>
                          <a:ea typeface="Times New Roman" charset="0"/>
                          <a:cs typeface="Arial" charset="0"/>
                        </a:rPr>
                        <a:t>enabling environment </a:t>
                      </a:r>
                      <a:r>
                        <a:rPr kumimoji="0" lang="en-US" sz="2200" b="0" i="0" u="none" strike="noStrike" cap="none" normalizeH="0" baseline="0" dirty="0">
                          <a:ln>
                            <a:noFill/>
                          </a:ln>
                          <a:solidFill>
                            <a:srgbClr val="000000"/>
                          </a:solidFill>
                          <a:effectLst/>
                          <a:latin typeface="Arial" charset="0"/>
                          <a:ea typeface="Times New Roman" charset="0"/>
                          <a:cs typeface="Arial" charset="0"/>
                        </a:rPr>
                        <a:t>that promotes and protects women</a:t>
                      </a:r>
                      <a:r>
                        <a:rPr kumimoji="0" lang="ja-JP" altLang="en-US" sz="2200" b="0" i="0" u="none" strike="noStrike" cap="none" normalizeH="0" baseline="0" dirty="0">
                          <a:ln>
                            <a:noFill/>
                          </a:ln>
                          <a:solidFill>
                            <a:srgbClr val="000000"/>
                          </a:solidFill>
                          <a:effectLst/>
                          <a:latin typeface="Arial"/>
                          <a:ea typeface="Times New Roman" charset="0"/>
                          <a:cs typeface="Arial" charset="0"/>
                        </a:rPr>
                        <a:t>’</a:t>
                      </a:r>
                      <a:r>
                        <a:rPr kumimoji="0" lang="en-US" sz="2200" b="0" i="0" u="none" strike="noStrike" cap="none" normalizeH="0" baseline="0" dirty="0">
                          <a:ln>
                            <a:noFill/>
                          </a:ln>
                          <a:solidFill>
                            <a:srgbClr val="000000"/>
                          </a:solidFill>
                          <a:effectLst/>
                          <a:latin typeface="Arial" charset="0"/>
                          <a:ea typeface="Times New Roman" charset="0"/>
                          <a:cs typeface="Arial" charset="0"/>
                        </a:rPr>
                        <a:t>s and girls</a:t>
                      </a:r>
                      <a:r>
                        <a:rPr kumimoji="0" lang="ja-JP" altLang="en-US" sz="2200" b="0" i="0" u="none" strike="noStrike" cap="none" normalizeH="0" baseline="0" dirty="0">
                          <a:ln>
                            <a:noFill/>
                          </a:ln>
                          <a:solidFill>
                            <a:srgbClr val="000000"/>
                          </a:solidFill>
                          <a:effectLst/>
                          <a:latin typeface="Arial"/>
                          <a:ea typeface="Times New Roman" charset="0"/>
                          <a:cs typeface="Arial" charset="0"/>
                        </a:rPr>
                        <a:t>’</a:t>
                      </a:r>
                      <a:r>
                        <a:rPr kumimoji="0" lang="en-US" sz="2200" b="0" i="0" u="none" strike="noStrike" cap="none" normalizeH="0" baseline="0" dirty="0">
                          <a:ln>
                            <a:noFill/>
                          </a:ln>
                          <a:solidFill>
                            <a:srgbClr val="000000"/>
                          </a:solidFill>
                          <a:effectLst/>
                          <a:latin typeface="Arial" charset="0"/>
                          <a:ea typeface="Times New Roman" charset="0"/>
                          <a:cs typeface="Arial" charset="0"/>
                        </a:rPr>
                        <a:t> human rights and their empowerment, in the context of HIV</a:t>
                      </a:r>
                      <a:endParaRPr kumimoji="0" lang="en-GB" sz="2200" b="0" i="0" u="none" strike="noStrike" cap="none" normalizeH="0" baseline="0" dirty="0">
                        <a:ln>
                          <a:noFill/>
                        </a:ln>
                        <a:solidFill>
                          <a:srgbClr val="000000"/>
                        </a:solidFill>
                        <a:effectLst/>
                        <a:latin typeface="Arial" charset="0"/>
                        <a:ea typeface="Times New Roman"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EAFF"/>
                    </a:solidFill>
                  </a:tcPr>
                </a:tc>
              </a:tr>
            </a:tbl>
          </a:graphicData>
        </a:graphic>
      </p:graphicFrame>
    </p:spTree>
    <p:extLst>
      <p:ext uri="{BB962C8B-B14F-4D97-AF65-F5344CB8AC3E}">
        <p14:creationId xmlns:p14="http://schemas.microsoft.com/office/powerpoint/2010/main" val="213779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468313" y="260350"/>
            <a:ext cx="5832475" cy="882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GB" sz="3200" b="1" dirty="0">
                <a:solidFill>
                  <a:srgbClr val="00B0F0"/>
                </a:solidFill>
                <a:latin typeface="Arial" pitchFamily="34" charset="0"/>
                <a:cs typeface="Arial" pitchFamily="34" charset="0"/>
              </a:rPr>
              <a:t>What’s </a:t>
            </a:r>
            <a:r>
              <a:rPr lang="en-GB" sz="3200" b="1" dirty="0" smtClean="0">
                <a:solidFill>
                  <a:srgbClr val="00B0F0"/>
                </a:solidFill>
                <a:latin typeface="Arial" pitchFamily="34" charset="0"/>
                <a:cs typeface="Arial" pitchFamily="34" charset="0"/>
              </a:rPr>
              <a:t>new</a:t>
            </a:r>
            <a:r>
              <a:rPr lang="en-GB" sz="3200" b="1" dirty="0">
                <a:solidFill>
                  <a:srgbClr val="00B0F0"/>
                </a:solidFill>
                <a:latin typeface="Arial" pitchFamily="34" charset="0"/>
                <a:cs typeface="Arial" pitchFamily="34" charset="0"/>
              </a:rPr>
              <a:t> </a:t>
            </a:r>
            <a:r>
              <a:rPr lang="en-GB" sz="3200" b="1" dirty="0" smtClean="0">
                <a:solidFill>
                  <a:srgbClr val="00B0F0"/>
                </a:solidFill>
                <a:latin typeface="Arial" pitchFamily="34" charset="0"/>
                <a:cs typeface="Arial" pitchFamily="34" charset="0"/>
              </a:rPr>
              <a:t>in the Agenda</a:t>
            </a:r>
            <a:endParaRPr lang="en-GB" sz="3200" b="1" dirty="0">
              <a:solidFill>
                <a:srgbClr val="00B0F0"/>
              </a:solidFill>
              <a:latin typeface="Arial" pitchFamily="34" charset="0"/>
              <a:cs typeface="Arial" pitchFamily="34" charset="0"/>
            </a:endParaRPr>
          </a:p>
        </p:txBody>
      </p:sp>
      <p:sp>
        <p:nvSpPr>
          <p:cNvPr id="107523" name="Rectangle 3"/>
          <p:cNvSpPr>
            <a:spLocks noGrp="1" noChangeArrowheads="1"/>
          </p:cNvSpPr>
          <p:nvPr>
            <p:ph type="body" idx="1"/>
          </p:nvPr>
        </p:nvSpPr>
        <p:spPr>
          <a:xfrm>
            <a:off x="179388" y="1700213"/>
            <a:ext cx="8642350" cy="4497387"/>
          </a:xfrm>
        </p:spPr>
        <p:txBody>
          <a:bodyPr/>
          <a:lstStyle/>
          <a:p>
            <a:pPr>
              <a:lnSpc>
                <a:spcPct val="115000"/>
              </a:lnSpc>
              <a:buClr>
                <a:srgbClr val="FF0000"/>
              </a:buClr>
              <a:buSzPct val="125000"/>
            </a:pPr>
            <a:r>
              <a:rPr lang="en-GB" sz="2600"/>
              <a:t>Joint consultation process</a:t>
            </a:r>
          </a:p>
          <a:p>
            <a:pPr>
              <a:lnSpc>
                <a:spcPct val="115000"/>
              </a:lnSpc>
              <a:buClr>
                <a:srgbClr val="FF0000"/>
              </a:buClr>
              <a:buSzPct val="125000"/>
            </a:pPr>
            <a:r>
              <a:rPr lang="en-GB" sz="2600"/>
              <a:t>Menu of 26 action areas – adaptability at country level</a:t>
            </a:r>
          </a:p>
          <a:p>
            <a:pPr>
              <a:lnSpc>
                <a:spcPct val="115000"/>
              </a:lnSpc>
              <a:buClr>
                <a:srgbClr val="FF0000"/>
              </a:buClr>
              <a:buSzPct val="125000"/>
            </a:pPr>
            <a:r>
              <a:rPr lang="en-GB" sz="2600"/>
              <a:t>Build synergies between the women’s right movement and the AIDS response</a:t>
            </a:r>
          </a:p>
          <a:p>
            <a:pPr>
              <a:lnSpc>
                <a:spcPct val="115000"/>
              </a:lnSpc>
              <a:buClr>
                <a:srgbClr val="FF0000"/>
              </a:buClr>
              <a:buSzPct val="125000"/>
            </a:pPr>
            <a:r>
              <a:rPr lang="en-GB" sz="2600"/>
              <a:t>Time-bound action areas with measurable deliverables</a:t>
            </a:r>
          </a:p>
          <a:p>
            <a:pPr>
              <a:lnSpc>
                <a:spcPct val="115000"/>
              </a:lnSpc>
              <a:buClr>
                <a:srgbClr val="FF0000"/>
              </a:buClr>
              <a:buSzPct val="125000"/>
            </a:pPr>
            <a:r>
              <a:rPr lang="en-GB" sz="2600"/>
              <a:t>Within UN Joint Programme of Support</a:t>
            </a:r>
          </a:p>
          <a:p>
            <a:pPr>
              <a:lnSpc>
                <a:spcPct val="115000"/>
              </a:lnSpc>
              <a:buClr>
                <a:srgbClr val="FF0000"/>
              </a:buClr>
              <a:buSzPct val="125000"/>
            </a:pPr>
            <a:r>
              <a:rPr lang="en-GB" sz="2600"/>
              <a:t>Accountability: progress report to PCB</a:t>
            </a:r>
          </a:p>
        </p:txBody>
      </p:sp>
      <p:pic>
        <p:nvPicPr>
          <p:cNvPr id="107524" name="Picture 4" descr="grace_kids"/>
          <p:cNvPicPr>
            <a:picLocks noChangeAspect="1" noChangeArrowheads="1"/>
          </p:cNvPicPr>
          <p:nvPr/>
        </p:nvPicPr>
        <p:blipFill>
          <a:blip r:embed="rId2" cstate="print">
            <a:extLst>
              <a:ext uri="{28A0092B-C50C-407E-A947-70E740481C1C}">
                <a14:useLocalDpi xmlns:a14="http://schemas.microsoft.com/office/drawing/2010/main" val="0"/>
              </a:ext>
            </a:extLst>
          </a:blip>
          <a:srcRect l="1205" t="1698"/>
          <a:stretch>
            <a:fillRect/>
          </a:stretch>
        </p:blipFill>
        <p:spPr bwMode="auto">
          <a:xfrm>
            <a:off x="6516688" y="0"/>
            <a:ext cx="2627312"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FF"/>
                </a:solidFill>
                <a:miter lim="800000"/>
                <a:headEnd/>
                <a:tailEnd/>
              </a14:hiddenLine>
            </a:ext>
          </a:extLst>
        </p:spPr>
      </p:pic>
    </p:spTree>
    <p:extLst>
      <p:ext uri="{BB962C8B-B14F-4D97-AF65-F5344CB8AC3E}">
        <p14:creationId xmlns:p14="http://schemas.microsoft.com/office/powerpoint/2010/main" val="42180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200" b="1" dirty="0" smtClean="0">
                <a:solidFill>
                  <a:schemeClr val="accent1"/>
                </a:solidFill>
              </a:rPr>
              <a:t>Findings and recommendations: HIV and VAW</a:t>
            </a:r>
            <a:endParaRPr lang="en-US" sz="3200" b="1" dirty="0">
              <a:solidFill>
                <a:schemeClr val="accent1"/>
              </a:solidFill>
            </a:endParaRPr>
          </a:p>
        </p:txBody>
      </p:sp>
      <p:sp>
        <p:nvSpPr>
          <p:cNvPr id="3" name="Content Placeholder 2"/>
          <p:cNvSpPr>
            <a:spLocks noGrp="1"/>
          </p:cNvSpPr>
          <p:nvPr>
            <p:ph idx="1"/>
          </p:nvPr>
        </p:nvSpPr>
        <p:spPr>
          <a:xfrm>
            <a:off x="457200" y="1066800"/>
            <a:ext cx="8229600" cy="5257800"/>
          </a:xfrm>
        </p:spPr>
        <p:txBody>
          <a:bodyPr>
            <a:normAutofit/>
          </a:bodyPr>
          <a:lstStyle/>
          <a:p>
            <a:r>
              <a:rPr lang="en-US" sz="2400" dirty="0" smtClean="0"/>
              <a:t>Violence against women and violence against women living with HIV continues with impunity and inadequate laws and law enforcement undermine HIV response.</a:t>
            </a:r>
          </a:p>
          <a:p>
            <a:pPr>
              <a:buNone/>
            </a:pPr>
            <a:endParaRPr lang="en-US" sz="2400" b="1" dirty="0" smtClean="0"/>
          </a:p>
          <a:p>
            <a:pPr>
              <a:buNone/>
            </a:pPr>
            <a:r>
              <a:rPr lang="en-US" sz="2400" b="1" dirty="0" smtClean="0"/>
              <a:t>	Recommendations: </a:t>
            </a:r>
          </a:p>
          <a:p>
            <a:pPr lvl="1"/>
            <a:r>
              <a:rPr lang="en-US" sz="2400" dirty="0" smtClean="0"/>
              <a:t>Show </a:t>
            </a:r>
            <a:r>
              <a:rPr lang="en-US" sz="2400" b="1" dirty="0" smtClean="0"/>
              <a:t>zero tolerance for GBV </a:t>
            </a:r>
            <a:r>
              <a:rPr lang="en-US" sz="2400" dirty="0" smtClean="0"/>
              <a:t>with laws prohibiting violence, full enforcement of laws, and comprehensive and fully resourced national strategies</a:t>
            </a:r>
          </a:p>
          <a:p>
            <a:pPr lvl="1"/>
            <a:r>
              <a:rPr lang="en-US" sz="2400" dirty="0" smtClean="0"/>
              <a:t>Stop the practice </a:t>
            </a:r>
            <a:r>
              <a:rPr lang="en-US" sz="2400" b="1" dirty="0" smtClean="0"/>
              <a:t>of forced abortion and coerced sterilization</a:t>
            </a:r>
            <a:r>
              <a:rPr lang="en-US" sz="2400" dirty="0" smtClean="0"/>
              <a:t> of WGLHIV as well as all other forms of VAW in healthcare settings</a:t>
            </a:r>
          </a:p>
          <a:p>
            <a:endParaRPr lang="en-US" dirty="0"/>
          </a:p>
        </p:txBody>
      </p:sp>
      <p:sp>
        <p:nvSpPr>
          <p:cNvPr id="4" name="Slide Number Placeholder 3"/>
          <p:cNvSpPr>
            <a:spLocks noGrp="1"/>
          </p:cNvSpPr>
          <p:nvPr>
            <p:ph type="sldNum" sz="quarter" idx="12"/>
          </p:nvPr>
        </p:nvSpPr>
        <p:spPr/>
        <p:txBody>
          <a:bodyPr/>
          <a:lstStyle/>
          <a:p>
            <a:fld id="{9A2642A7-8830-46E8-AB05-89163043D89C}" type="slidenum">
              <a:rPr lang="en-US" smtClean="0"/>
              <a:pPr/>
              <a:t>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smtClean="0">
                <a:solidFill>
                  <a:srgbClr val="00B0F0"/>
                </a:solidFill>
                <a:latin typeface="Arial" pitchFamily="34" charset="0"/>
                <a:cs typeface="Arial" pitchFamily="34" charset="0"/>
              </a:rPr>
              <a:t>What is the way forward?</a:t>
            </a:r>
          </a:p>
        </p:txBody>
      </p:sp>
      <p:sp>
        <p:nvSpPr>
          <p:cNvPr id="3" name="Content Placeholder 2"/>
          <p:cNvSpPr>
            <a:spLocks noGrp="1"/>
          </p:cNvSpPr>
          <p:nvPr>
            <p:ph sz="half" idx="1"/>
          </p:nvPr>
        </p:nvSpPr>
        <p:spPr>
          <a:xfrm>
            <a:off x="228600" y="1022350"/>
            <a:ext cx="4495800" cy="5683250"/>
          </a:xfrm>
          <a:solidFill>
            <a:schemeClr val="bg1"/>
          </a:solidFill>
        </p:spPr>
        <p:txBody>
          <a:bodyPr>
            <a:noAutofit/>
          </a:bodyPr>
          <a:lstStyle/>
          <a:p>
            <a:pPr marL="0" indent="0">
              <a:lnSpc>
                <a:spcPct val="115000"/>
              </a:lnSpc>
              <a:buClr>
                <a:srgbClr val="FF0000"/>
              </a:buClr>
              <a:buSzPct val="125000"/>
              <a:buFontTx/>
              <a:buNone/>
              <a:defRPr/>
            </a:pPr>
            <a:r>
              <a:rPr lang="en-IE" sz="2000" dirty="0" smtClean="0">
                <a:ea typeface="Calibri"/>
                <a:cs typeface="Times New Roman"/>
              </a:rPr>
              <a:t>Gender transformative HIV responses:</a:t>
            </a:r>
          </a:p>
          <a:p>
            <a:pPr marL="457200" indent="-457200">
              <a:lnSpc>
                <a:spcPct val="115000"/>
              </a:lnSpc>
              <a:buClr>
                <a:srgbClr val="FF0000"/>
              </a:buClr>
              <a:buSzPct val="125000"/>
              <a:buFontTx/>
              <a:buAutoNum type="arabicPeriod"/>
              <a:defRPr/>
            </a:pPr>
            <a:endParaRPr lang="en-IE" sz="2000" dirty="0">
              <a:ea typeface="Calibri"/>
              <a:cs typeface="Times New Roman"/>
            </a:endParaRPr>
          </a:p>
          <a:p>
            <a:pPr marL="0" indent="0">
              <a:lnSpc>
                <a:spcPct val="115000"/>
              </a:lnSpc>
              <a:buClr>
                <a:srgbClr val="FF0000"/>
              </a:buClr>
              <a:buSzPct val="125000"/>
              <a:buFontTx/>
              <a:buNone/>
              <a:defRPr/>
            </a:pPr>
            <a:endParaRPr lang="en-IE" sz="2000" dirty="0" smtClean="0">
              <a:ea typeface="Calibri"/>
              <a:cs typeface="Times New Roman"/>
            </a:endParaRPr>
          </a:p>
          <a:p>
            <a:pPr marL="0" indent="0">
              <a:lnSpc>
                <a:spcPct val="115000"/>
              </a:lnSpc>
              <a:buClr>
                <a:srgbClr val="FF0000"/>
              </a:buClr>
              <a:buSzPct val="125000"/>
              <a:buFontTx/>
              <a:buNone/>
              <a:defRPr/>
            </a:pPr>
            <a:endParaRPr lang="en-IE" sz="2000" dirty="0" smtClean="0">
              <a:ea typeface="Calibri"/>
              <a:cs typeface="Times New Roman"/>
            </a:endParaRPr>
          </a:p>
          <a:p>
            <a:pPr marL="0" indent="0">
              <a:lnSpc>
                <a:spcPct val="115000"/>
              </a:lnSpc>
              <a:buClr>
                <a:srgbClr val="FF0000"/>
              </a:buClr>
              <a:buSzPct val="125000"/>
              <a:buFontTx/>
              <a:buNone/>
              <a:defRPr/>
            </a:pPr>
            <a:r>
              <a:rPr lang="en-IE" sz="2000" dirty="0" smtClean="0">
                <a:ea typeface="Calibri"/>
                <a:cs typeface="Times New Roman"/>
              </a:rPr>
              <a:t>People centred-approaches:</a:t>
            </a:r>
          </a:p>
          <a:p>
            <a:pPr marL="457200" indent="-457200">
              <a:lnSpc>
                <a:spcPct val="115000"/>
              </a:lnSpc>
              <a:buClr>
                <a:srgbClr val="FF0000"/>
              </a:buClr>
              <a:buSzPct val="125000"/>
              <a:buFontTx/>
              <a:buAutoNum type="arabicPeriod"/>
              <a:defRPr/>
            </a:pPr>
            <a:endParaRPr lang="en-IE" sz="2000" dirty="0">
              <a:ea typeface="Calibri"/>
              <a:cs typeface="Times New Roman"/>
            </a:endParaRPr>
          </a:p>
          <a:p>
            <a:pPr marL="457200" indent="-457200">
              <a:lnSpc>
                <a:spcPct val="115000"/>
              </a:lnSpc>
              <a:buClr>
                <a:srgbClr val="FF0000"/>
              </a:buClr>
              <a:buSzPct val="125000"/>
              <a:buFontTx/>
              <a:buAutoNum type="arabicPeriod"/>
              <a:defRPr/>
            </a:pPr>
            <a:endParaRPr lang="en-IE" sz="2000" dirty="0" smtClean="0">
              <a:ea typeface="Calibri"/>
              <a:cs typeface="Times New Roman"/>
            </a:endParaRPr>
          </a:p>
          <a:p>
            <a:pPr marL="0" indent="0">
              <a:lnSpc>
                <a:spcPct val="115000"/>
              </a:lnSpc>
              <a:buClr>
                <a:srgbClr val="FF0000"/>
              </a:buClr>
              <a:buSzPct val="125000"/>
              <a:buFontTx/>
              <a:buNone/>
              <a:defRPr/>
            </a:pPr>
            <a:endParaRPr lang="en-IE" sz="2000" dirty="0">
              <a:ea typeface="Calibri"/>
              <a:cs typeface="Times New Roman"/>
            </a:endParaRPr>
          </a:p>
          <a:p>
            <a:pPr marL="0" indent="0">
              <a:lnSpc>
                <a:spcPct val="115000"/>
              </a:lnSpc>
              <a:buClr>
                <a:srgbClr val="FF0000"/>
              </a:buClr>
              <a:buSzPct val="125000"/>
              <a:buFontTx/>
              <a:buNone/>
              <a:defRPr/>
            </a:pPr>
            <a:endParaRPr lang="en-IE" sz="2000" dirty="0" smtClean="0">
              <a:ea typeface="Calibri"/>
              <a:cs typeface="Times New Roman"/>
            </a:endParaRPr>
          </a:p>
          <a:p>
            <a:pPr marL="0" indent="0">
              <a:lnSpc>
                <a:spcPct val="115000"/>
              </a:lnSpc>
              <a:buClr>
                <a:srgbClr val="FF0000"/>
              </a:buClr>
              <a:buSzPct val="125000"/>
              <a:buFontTx/>
              <a:buNone/>
              <a:defRPr/>
            </a:pPr>
            <a:endParaRPr lang="en-IE" sz="2000" dirty="0" smtClean="0">
              <a:ea typeface="Calibri"/>
              <a:cs typeface="Times New Roman"/>
            </a:endParaRPr>
          </a:p>
          <a:p>
            <a:pPr marL="0" indent="0">
              <a:lnSpc>
                <a:spcPct val="115000"/>
              </a:lnSpc>
              <a:buClr>
                <a:srgbClr val="FF0000"/>
              </a:buClr>
              <a:buSzPct val="125000"/>
              <a:buFontTx/>
              <a:buNone/>
              <a:defRPr/>
            </a:pPr>
            <a:r>
              <a:rPr lang="en-IE" sz="2000" dirty="0" smtClean="0">
                <a:ea typeface="Calibri"/>
                <a:cs typeface="Times New Roman"/>
              </a:rPr>
              <a:t>Inclusiveness and equity:</a:t>
            </a:r>
          </a:p>
          <a:p>
            <a:pPr lvl="1">
              <a:lnSpc>
                <a:spcPct val="115000"/>
              </a:lnSpc>
              <a:defRPr/>
            </a:pPr>
            <a:endParaRPr lang="en-IE" sz="1400" dirty="0" smtClean="0">
              <a:ea typeface="Calibri"/>
              <a:cs typeface="Times New Roman"/>
            </a:endParaRPr>
          </a:p>
          <a:p>
            <a:pPr>
              <a:defRPr/>
            </a:pPr>
            <a:endParaRPr lang="en-GB" sz="1400" dirty="0"/>
          </a:p>
        </p:txBody>
      </p:sp>
      <p:sp>
        <p:nvSpPr>
          <p:cNvPr id="2" name="Content Placeholder 1"/>
          <p:cNvSpPr>
            <a:spLocks noGrp="1"/>
          </p:cNvSpPr>
          <p:nvPr>
            <p:ph sz="half" idx="2"/>
          </p:nvPr>
        </p:nvSpPr>
        <p:spPr>
          <a:xfrm>
            <a:off x="4438650" y="898525"/>
            <a:ext cx="4552950" cy="5730875"/>
          </a:xfrm>
          <a:solidFill>
            <a:schemeClr val="bg1"/>
          </a:solidFill>
        </p:spPr>
        <p:txBody>
          <a:bodyPr/>
          <a:lstStyle/>
          <a:p>
            <a:pPr marL="0" indent="0">
              <a:buFontTx/>
              <a:buNone/>
              <a:defRPr/>
            </a:pPr>
            <a:r>
              <a:rPr lang="en-GB" sz="2000" dirty="0">
                <a:ea typeface="Calibri"/>
                <a:cs typeface="Times New Roman"/>
              </a:rPr>
              <a:t>Gender Equality </a:t>
            </a:r>
            <a:r>
              <a:rPr lang="en-GB" sz="2000" dirty="0" smtClean="0">
                <a:ea typeface="Calibri"/>
                <a:cs typeface="Times New Roman"/>
              </a:rPr>
              <a:t>and HIV in </a:t>
            </a:r>
            <a:r>
              <a:rPr lang="en-GB" sz="2000" dirty="0">
                <a:ea typeface="Calibri"/>
                <a:cs typeface="Times New Roman"/>
              </a:rPr>
              <a:t>action for social </a:t>
            </a:r>
            <a:r>
              <a:rPr lang="en-GB" sz="2000" dirty="0" smtClean="0">
                <a:ea typeface="Calibri"/>
                <a:cs typeface="Times New Roman"/>
              </a:rPr>
              <a:t>change</a:t>
            </a:r>
          </a:p>
          <a:p>
            <a:pPr>
              <a:buClr>
                <a:srgbClr val="FF0000"/>
              </a:buClr>
              <a:buSzPct val="125000"/>
              <a:defRPr/>
            </a:pPr>
            <a:r>
              <a:rPr lang="en-GB" sz="2000" dirty="0" smtClean="0">
                <a:ea typeface="Calibri"/>
                <a:cs typeface="Times New Roman"/>
              </a:rPr>
              <a:t>NSPs and Investment approach</a:t>
            </a:r>
          </a:p>
          <a:p>
            <a:pPr>
              <a:buClr>
                <a:srgbClr val="FF0000"/>
              </a:buClr>
              <a:buSzPct val="125000"/>
              <a:defRPr/>
            </a:pPr>
            <a:r>
              <a:rPr lang="en-GB" sz="2000" dirty="0" smtClean="0">
                <a:ea typeface="Calibri"/>
                <a:cs typeface="Times New Roman"/>
              </a:rPr>
              <a:t>Gender-sensitive budgeting</a:t>
            </a:r>
          </a:p>
          <a:p>
            <a:pPr>
              <a:buClr>
                <a:srgbClr val="FF0000"/>
              </a:buClr>
              <a:buSzPct val="125000"/>
              <a:defRPr/>
            </a:pPr>
            <a:r>
              <a:rPr lang="en-GB" sz="2000" dirty="0" smtClean="0">
                <a:ea typeface="Calibri"/>
                <a:cs typeface="Times New Roman"/>
              </a:rPr>
              <a:t>Harmful gender norms</a:t>
            </a:r>
            <a:endParaRPr lang="en-GB" sz="2000" dirty="0">
              <a:ea typeface="Calibri"/>
              <a:cs typeface="Times New Roman"/>
            </a:endParaRPr>
          </a:p>
          <a:p>
            <a:pPr marL="0" indent="0">
              <a:buFontTx/>
              <a:buNone/>
              <a:defRPr/>
            </a:pPr>
            <a:endParaRPr lang="en-US" sz="2000" dirty="0" smtClean="0"/>
          </a:p>
          <a:p>
            <a:pPr marL="0" indent="0">
              <a:buFontTx/>
              <a:buNone/>
              <a:defRPr/>
            </a:pPr>
            <a:r>
              <a:rPr lang="en-US" sz="2000" dirty="0" smtClean="0"/>
              <a:t>Tailoring </a:t>
            </a:r>
            <a:r>
              <a:rPr lang="en-US" sz="2000" dirty="0"/>
              <a:t>to the </a:t>
            </a:r>
            <a:r>
              <a:rPr lang="en-US" sz="2000" dirty="0" smtClean="0"/>
              <a:t>gender- </a:t>
            </a:r>
            <a:r>
              <a:rPr lang="en-US" sz="2000" dirty="0"/>
              <a:t>specific needs of women, men and transgender </a:t>
            </a:r>
            <a:r>
              <a:rPr lang="en-US" sz="2000" dirty="0" smtClean="0"/>
              <a:t>populations</a:t>
            </a:r>
          </a:p>
          <a:p>
            <a:pPr>
              <a:buClr>
                <a:srgbClr val="FF0000"/>
              </a:buClr>
              <a:buSzPct val="125000"/>
              <a:defRPr/>
            </a:pPr>
            <a:r>
              <a:rPr lang="en-GB" sz="2000" dirty="0" smtClean="0">
                <a:ea typeface="Calibri"/>
                <a:cs typeface="Times New Roman"/>
              </a:rPr>
              <a:t>Sexual &amp; Reproductive Health</a:t>
            </a:r>
          </a:p>
          <a:p>
            <a:pPr>
              <a:buClr>
                <a:srgbClr val="FF0000"/>
              </a:buClr>
              <a:buSzPct val="125000"/>
              <a:defRPr/>
            </a:pPr>
            <a:r>
              <a:rPr lang="en-GB" sz="2000" dirty="0" smtClean="0">
                <a:ea typeface="Calibri"/>
                <a:cs typeface="Times New Roman"/>
              </a:rPr>
              <a:t>Rights-based approach</a:t>
            </a:r>
          </a:p>
          <a:p>
            <a:pPr>
              <a:buClr>
                <a:srgbClr val="FF0000"/>
              </a:buClr>
              <a:buSzPct val="125000"/>
              <a:defRPr/>
            </a:pPr>
            <a:r>
              <a:rPr lang="en-GB" sz="2000" dirty="0" smtClean="0">
                <a:ea typeface="Calibri"/>
                <a:cs typeface="Times New Roman"/>
              </a:rPr>
              <a:t>End sexual violence</a:t>
            </a:r>
          </a:p>
          <a:p>
            <a:pPr marL="0" indent="0">
              <a:buClr>
                <a:srgbClr val="FF0000"/>
              </a:buClr>
              <a:buSzPct val="125000"/>
              <a:buFontTx/>
              <a:buNone/>
              <a:defRPr/>
            </a:pPr>
            <a:endParaRPr lang="en-GB" sz="2000" dirty="0" smtClean="0">
              <a:ea typeface="Calibri"/>
              <a:cs typeface="Times New Roman"/>
            </a:endParaRPr>
          </a:p>
          <a:p>
            <a:pPr marL="0" indent="0">
              <a:buClr>
                <a:srgbClr val="FF0000"/>
              </a:buClr>
              <a:buSzPct val="125000"/>
              <a:buFontTx/>
              <a:buNone/>
              <a:defRPr/>
            </a:pPr>
            <a:r>
              <a:rPr lang="en-GB" sz="2000" dirty="0" smtClean="0">
                <a:ea typeface="Calibri"/>
                <a:cs typeface="Times New Roman"/>
              </a:rPr>
              <a:t>Addressing gender barriers to services</a:t>
            </a:r>
          </a:p>
          <a:p>
            <a:pPr>
              <a:buClr>
                <a:srgbClr val="FF0000"/>
              </a:buClr>
              <a:buSzPct val="125000"/>
              <a:defRPr/>
            </a:pPr>
            <a:r>
              <a:rPr lang="en-GB" sz="2000" dirty="0">
                <a:ea typeface="Calibri"/>
                <a:cs typeface="Times New Roman"/>
              </a:rPr>
              <a:t>Women and girls living with HIV</a:t>
            </a:r>
          </a:p>
          <a:p>
            <a:pPr>
              <a:buClr>
                <a:srgbClr val="FF0000"/>
              </a:buClr>
              <a:buSzPct val="125000"/>
              <a:defRPr/>
            </a:pPr>
            <a:r>
              <a:rPr lang="en-GB" sz="2000" dirty="0" smtClean="0">
                <a:ea typeface="Calibri"/>
                <a:cs typeface="Times New Roman"/>
              </a:rPr>
              <a:t>Key populations</a:t>
            </a:r>
            <a:endParaRPr lang="en-GB" sz="2000" dirty="0">
              <a:ea typeface="Calibri"/>
              <a:cs typeface="Times New Roman"/>
            </a:endParaRPr>
          </a:p>
          <a:p>
            <a:pPr>
              <a:buClr>
                <a:srgbClr val="FF0000"/>
              </a:buClr>
              <a:buSzPct val="125000"/>
              <a:defRPr/>
            </a:pPr>
            <a:endParaRPr lang="en-GB" sz="2000" dirty="0">
              <a:ea typeface="Calibri"/>
              <a:cs typeface="Times New Roman"/>
            </a:endParaRPr>
          </a:p>
          <a:p>
            <a:pPr marL="0" indent="0">
              <a:buFontTx/>
              <a:buNone/>
              <a:defRPr/>
            </a:pPr>
            <a:endParaRPr lang="en-GB" sz="2000" dirty="0"/>
          </a:p>
          <a:p>
            <a:pPr marL="0" indent="0">
              <a:buFontTx/>
              <a:buNone/>
              <a:defRPr/>
            </a:pPr>
            <a:endParaRPr lang="en-GB" sz="2000" dirty="0">
              <a:ea typeface="Calibri"/>
              <a:cs typeface="Times New Roman"/>
            </a:endParaRPr>
          </a:p>
        </p:txBody>
      </p:sp>
      <p:sp>
        <p:nvSpPr>
          <p:cNvPr id="4" name="Right Arrow 3"/>
          <p:cNvSpPr/>
          <p:nvPr/>
        </p:nvSpPr>
        <p:spPr>
          <a:xfrm>
            <a:off x="3505200" y="1025525"/>
            <a:ext cx="78105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a:solidFill>
                <a:prstClr val="white"/>
              </a:solidFill>
            </a:endParaRPr>
          </a:p>
        </p:txBody>
      </p:sp>
      <p:sp>
        <p:nvSpPr>
          <p:cNvPr id="6" name="Right Arrow 5"/>
          <p:cNvSpPr/>
          <p:nvPr/>
        </p:nvSpPr>
        <p:spPr>
          <a:xfrm>
            <a:off x="3581400" y="3048000"/>
            <a:ext cx="78105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a:solidFill>
                <a:prstClr val="white"/>
              </a:solidFill>
            </a:endParaRPr>
          </a:p>
        </p:txBody>
      </p:sp>
      <p:sp>
        <p:nvSpPr>
          <p:cNvPr id="7" name="Right Arrow 6"/>
          <p:cNvSpPr/>
          <p:nvPr/>
        </p:nvSpPr>
        <p:spPr>
          <a:xfrm>
            <a:off x="3581400" y="5459413"/>
            <a:ext cx="78105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71553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endParaRPr lang="en-US" b="1" dirty="0" smtClean="0"/>
          </a:p>
          <a:p>
            <a:pPr marL="0" indent="0" algn="ctr">
              <a:buNone/>
            </a:pPr>
            <a:r>
              <a:rPr lang="en-US" b="1" dirty="0"/>
              <a:t/>
            </a:r>
            <a:br>
              <a:rPr lang="en-US" b="1" dirty="0"/>
            </a:br>
            <a:r>
              <a:rPr lang="en-US" b="1" dirty="0"/>
              <a:t>“</a:t>
            </a:r>
            <a:r>
              <a:rPr lang="en-US" dirty="0"/>
              <a:t>Where cultural and traditional legal systems embrace values of dignity and empower women to be equal members of society, women’s vulnerability to HIV is reduced</a:t>
            </a:r>
            <a:r>
              <a:rPr lang="en-US" dirty="0" smtClean="0"/>
              <a:t>” </a:t>
            </a:r>
          </a:p>
          <a:p>
            <a:pPr marL="0" indent="0" algn="ctr">
              <a:buNone/>
            </a:pPr>
            <a:r>
              <a:rPr lang="en-US" sz="2400" dirty="0" smtClean="0"/>
              <a:t>(Global Commission on HIV and the Law)</a:t>
            </a:r>
            <a:endParaRPr lang="en-US" sz="2400" dirty="0"/>
          </a:p>
        </p:txBody>
      </p:sp>
      <p:sp>
        <p:nvSpPr>
          <p:cNvPr id="4" name="Slide Number Placeholder 3"/>
          <p:cNvSpPr>
            <a:spLocks noGrp="1"/>
          </p:cNvSpPr>
          <p:nvPr>
            <p:ph type="sldNum" sz="quarter" idx="12"/>
          </p:nvPr>
        </p:nvSpPr>
        <p:spPr/>
        <p:txBody>
          <a:bodyPr/>
          <a:lstStyle/>
          <a:p>
            <a:fld id="{9A2642A7-8830-46E8-AB05-89163043D89C}" type="slidenum">
              <a:rPr lang="en-US" smtClean="0"/>
              <a:pPr/>
              <a:t>7</a:t>
            </a:fld>
            <a:endParaRPr lang="en-US"/>
          </a:p>
        </p:txBody>
      </p:sp>
    </p:spTree>
    <p:extLst>
      <p:ext uri="{BB962C8B-B14F-4D97-AF65-F5344CB8AC3E}">
        <p14:creationId xmlns:p14="http://schemas.microsoft.com/office/powerpoint/2010/main" val="1191519627"/>
      </p:ext>
    </p:extLst>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AIDS_Powerpoint_vision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613</Words>
  <Application>Microsoft Office PowerPoint</Application>
  <PresentationFormat>On-screen Show (4:3)</PresentationFormat>
  <Paragraphs>68</Paragraphs>
  <Slides>7</Slides>
  <Notes>3</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UNAIDS_Powerpoint_vision_en</vt:lpstr>
      <vt:lpstr>Introduction: UNAIDS Agenda for Women and Girls</vt:lpstr>
      <vt:lpstr>Gender Responsive UNAIDS</vt:lpstr>
      <vt:lpstr>Agenda for Women and Girls Three Key Recommendations </vt:lpstr>
      <vt:lpstr>What’s new in the Agenda</vt:lpstr>
      <vt:lpstr>Findings and recommendations: HIV and VAW</vt:lpstr>
      <vt:lpstr>What is the way forward?</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mandeep.dhaliwal</dc:creator>
  <cp:lastModifiedBy>Susana Fried</cp:lastModifiedBy>
  <cp:revision>48</cp:revision>
  <dcterms:created xsi:type="dcterms:W3CDTF">2009-09-15T20:39:56Z</dcterms:created>
  <dcterms:modified xsi:type="dcterms:W3CDTF">2013-09-17T09:33:37Z</dcterms:modified>
</cp:coreProperties>
</file>