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2" r:id="rId4"/>
    <p:sldId id="271" r:id="rId5"/>
    <p:sldId id="272" r:id="rId6"/>
    <p:sldId id="273" r:id="rId7"/>
    <p:sldId id="269" r:id="rId8"/>
    <p:sldId id="27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72" y="7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Klik om de opmaakprofielen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3766BC2-C115-469B-BB88-732D00A625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874B37-705E-4A08-9B8C-592F7E9A82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B9A5CE-0528-48B6-AFA3-51DE354632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FC54C4-E2DE-4CF3-B8C1-7252946A377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781123-00BC-4B14-A04C-4201DB02081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Object">
    <p:spTree>
      <p:nvGrpSpPr>
        <p:cNvPr id="1" name=""/>
        <p:cNvGrpSpPr/>
        <p:nvPr/>
      </p:nvGrpSpPr>
      <p:grpSpPr>
        <a:xfrm>
          <a:off x="0" y="0"/>
          <a:ext cx="0" cy="0"/>
          <a:chOff x="0" y="0"/>
          <a:chExt cx="0" cy="0"/>
        </a:xfrm>
      </p:grpSpPr>
      <p:sp>
        <p:nvSpPr>
          <p:cNvPr id="2" name="Tijdelijke aanduiding voor inhoud 1"/>
          <p:cNvSpPr>
            <a:spLocks noGrp="1"/>
          </p:cNvSpPr>
          <p:nvPr>
            <p:ph/>
          </p:nvPr>
        </p:nvSpPr>
        <p:spPr>
          <a:xfrm>
            <a:off x="457200" y="274638"/>
            <a:ext cx="8229600" cy="585152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CE5409-9FC8-42DE-B4A4-9BE06C6778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43F1E0-A7E4-4694-8E3A-4BF2983B94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234D63-4FE3-451D-BFCC-DA326DB505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78BA10-D601-4691-B522-B4660E59A4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C8FA224-EDB8-46AC-BC6D-4A82DED68D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111C47-C72F-44CF-B133-2EC7451421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8BD7D58-C8AD-4413-A0D5-E65283A682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17F4AF-AAB6-45FF-A9A5-12DC5204C2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EA961B-B7F7-47A7-AF30-368A9D182F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Klik om het opmaakprofiel te bewerken</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C4BD1C3-888E-44D8-BF02-140D5B4D5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ph sz="half" idx="2"/>
          </p:nvPr>
        </p:nvGraphicFramePr>
        <p:xfrm>
          <a:off x="1524000" y="381000"/>
          <a:ext cx="6019800" cy="3667125"/>
        </p:xfrm>
        <a:graphic>
          <a:graphicData uri="http://schemas.openxmlformats.org/presentationml/2006/ole">
            <p:oleObj spid="_x0000_s1026" name="CorelDRAW ESSENTIALS" r:id="rId3" imgW="2342880" imgH="1743120" progId="">
              <p:embed/>
            </p:oleObj>
          </a:graphicData>
        </a:graphic>
      </p:graphicFrame>
      <p:sp>
        <p:nvSpPr>
          <p:cNvPr id="1027" name="Rectangle 4"/>
          <p:cNvSpPr>
            <a:spLocks noChangeArrowheads="1"/>
          </p:cNvSpPr>
          <p:nvPr/>
        </p:nvSpPr>
        <p:spPr bwMode="auto">
          <a:xfrm>
            <a:off x="2362200" y="3048000"/>
            <a:ext cx="2743200" cy="914400"/>
          </a:xfrm>
          <a:prstGeom prst="rect">
            <a:avLst/>
          </a:prstGeom>
          <a:solidFill>
            <a:schemeClr val="bg1"/>
          </a:solidFill>
          <a:ln w="9525">
            <a:solidFill>
              <a:schemeClr val="bg1"/>
            </a:solidFill>
            <a:miter lim="800000"/>
            <a:headEnd/>
            <a:tailEnd/>
          </a:ln>
        </p:spPr>
        <p:txBody>
          <a:bodyPr wrap="none" anchor="ctr"/>
          <a:lstStyle/>
          <a:p>
            <a:endParaRPr lang="nl-NL"/>
          </a:p>
        </p:txBody>
      </p:sp>
      <p:sp>
        <p:nvSpPr>
          <p:cNvPr id="1028" name="Rectangle 5"/>
          <p:cNvSpPr>
            <a:spLocks noChangeArrowheads="1"/>
          </p:cNvSpPr>
          <p:nvPr/>
        </p:nvSpPr>
        <p:spPr bwMode="auto">
          <a:xfrm>
            <a:off x="838200" y="2819400"/>
            <a:ext cx="4267200" cy="865188"/>
          </a:xfrm>
          <a:prstGeom prst="rect">
            <a:avLst/>
          </a:prstGeom>
          <a:noFill/>
          <a:ln w="9525">
            <a:noFill/>
            <a:miter lim="800000"/>
            <a:headEnd/>
            <a:tailEnd/>
          </a:ln>
        </p:spPr>
        <p:txBody>
          <a:bodyPr anchor="ctr"/>
          <a:lstStyle/>
          <a:p>
            <a:pPr algn="r"/>
            <a:r>
              <a:rPr lang="en-GB" sz="2400" b="1">
                <a:solidFill>
                  <a:schemeClr val="tx2"/>
                </a:solidFill>
                <a:latin typeface="Verdana" pitchFamily="34" charset="0"/>
              </a:rPr>
              <a:t/>
            </a:r>
            <a:br>
              <a:rPr lang="en-GB" sz="2400" b="1">
                <a:solidFill>
                  <a:schemeClr val="tx2"/>
                </a:solidFill>
                <a:latin typeface="Verdana" pitchFamily="34" charset="0"/>
              </a:rPr>
            </a:br>
            <a:r>
              <a:rPr lang="en-GB" sz="1600" b="1">
                <a:latin typeface="Verdana" pitchFamily="34" charset="0"/>
              </a:rPr>
              <a:t>European Network for HIV/STI Prevention and Health Promotion among Migrant Sex Workers</a:t>
            </a:r>
            <a:endParaRPr lang="de-DE" sz="1600" b="1">
              <a:latin typeface="Verdana" pitchFamily="34" charset="0"/>
            </a:endParaRPr>
          </a:p>
        </p:txBody>
      </p:sp>
      <p:sp>
        <p:nvSpPr>
          <p:cNvPr id="1029" name="Tijdelijke aanduiding voor inhoud 7"/>
          <p:cNvSpPr>
            <a:spLocks noGrp="1"/>
          </p:cNvSpPr>
          <p:nvPr>
            <p:ph sz="half" idx="1"/>
          </p:nvPr>
        </p:nvSpPr>
        <p:spPr>
          <a:xfrm>
            <a:off x="457200" y="3962400"/>
            <a:ext cx="8077200" cy="533400"/>
          </a:xfrm>
        </p:spPr>
        <p:txBody>
          <a:bodyPr/>
          <a:lstStyle/>
          <a:p>
            <a:pPr eaLnBrk="1" hangingPunct="1">
              <a:buFontTx/>
              <a:buNone/>
            </a:pPr>
            <a:r>
              <a:rPr lang="nl-NL" sz="2400" b="1" smtClean="0">
                <a:latin typeface="Verdana" pitchFamily="34" charset="0"/>
              </a:rPr>
              <a:t>Access to Services and Rights for sex workers</a:t>
            </a:r>
          </a:p>
        </p:txBody>
      </p:sp>
      <p:pic>
        <p:nvPicPr>
          <p:cNvPr id="1030" name="Picture 2"/>
          <p:cNvPicPr>
            <a:picLocks noChangeAspect="1" noChangeArrowheads="1"/>
          </p:cNvPicPr>
          <p:nvPr/>
        </p:nvPicPr>
        <p:blipFill>
          <a:blip r:embed="rId4" cstate="print"/>
          <a:srcRect/>
          <a:stretch>
            <a:fillRect/>
          </a:stretch>
        </p:blipFill>
        <p:spPr bwMode="auto">
          <a:xfrm>
            <a:off x="762000" y="4724400"/>
            <a:ext cx="74295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sz="half" idx="1"/>
          </p:nvPr>
        </p:nvSpPr>
        <p:spPr>
          <a:xfrm>
            <a:off x="533400" y="2895600"/>
            <a:ext cx="8064500" cy="3352800"/>
          </a:xfrm>
        </p:spPr>
        <p:txBody>
          <a:bodyPr/>
          <a:lstStyle/>
          <a:p>
            <a:pPr eaLnBrk="1" hangingPunct="1">
              <a:buClr>
                <a:schemeClr val="bg1"/>
              </a:buClr>
            </a:pPr>
            <a:r>
              <a:rPr lang="en-GB" sz="2600" dirty="0" smtClean="0">
                <a:latin typeface="Verdana" pitchFamily="34" charset="0"/>
              </a:rPr>
              <a:t>A Network of community-based service providers and sex workers organisations,  cooperating in 26 European countries.</a:t>
            </a:r>
          </a:p>
          <a:p>
            <a:pPr eaLnBrk="1" hangingPunct="1">
              <a:lnSpc>
                <a:spcPct val="80000"/>
              </a:lnSpc>
              <a:buClr>
                <a:schemeClr val="bg1"/>
              </a:buClr>
              <a:buFontTx/>
              <a:buNone/>
            </a:pPr>
            <a:endParaRPr lang="en-GB" sz="2000" dirty="0" smtClean="0">
              <a:latin typeface="Verdana" pitchFamily="34" charset="0"/>
            </a:endParaRPr>
          </a:p>
          <a:p>
            <a:pPr eaLnBrk="1" hangingPunct="1">
              <a:lnSpc>
                <a:spcPct val="80000"/>
              </a:lnSpc>
              <a:buClr>
                <a:schemeClr val="bg1"/>
              </a:buClr>
              <a:buFontTx/>
              <a:buNone/>
            </a:pPr>
            <a:r>
              <a:rPr lang="en-GB" sz="2800" b="1" dirty="0" smtClean="0">
                <a:latin typeface="Verdana" pitchFamily="34" charset="0"/>
              </a:rPr>
              <a:t>   </a:t>
            </a:r>
            <a:r>
              <a:rPr lang="en-GB" sz="2800" b="1" dirty="0" smtClean="0">
                <a:solidFill>
                  <a:srgbClr val="CC3300"/>
                </a:solidFill>
                <a:latin typeface="Verdana" pitchFamily="34" charset="0"/>
              </a:rPr>
              <a:t>Main Objective</a:t>
            </a:r>
          </a:p>
          <a:p>
            <a:pPr eaLnBrk="1" hangingPunct="1">
              <a:buClr>
                <a:schemeClr val="bg1"/>
              </a:buClr>
            </a:pPr>
            <a:r>
              <a:rPr lang="en-GB" sz="2600" dirty="0" smtClean="0">
                <a:latin typeface="Verdana" pitchFamily="34" charset="0"/>
              </a:rPr>
              <a:t>To reduce HIV vulnerability and </a:t>
            </a:r>
            <a:r>
              <a:rPr lang="en-GB" sz="2800" dirty="0" smtClean="0">
                <a:solidFill>
                  <a:schemeClr val="tx1"/>
                </a:solidFill>
                <a:latin typeface="+mn-lt"/>
                <a:ea typeface="+mn-ea"/>
                <a:cs typeface="+mn-cs"/>
              </a:rPr>
              <a:t>promote human rights </a:t>
            </a:r>
            <a:r>
              <a:rPr lang="en-GB" sz="2600" dirty="0" smtClean="0">
                <a:latin typeface="Verdana" pitchFamily="34" charset="0"/>
              </a:rPr>
              <a:t>of migrant and national sex workers across Europe.</a:t>
            </a:r>
          </a:p>
          <a:p>
            <a:pPr eaLnBrk="1" hangingPunct="1">
              <a:buClr>
                <a:schemeClr val="bg1"/>
              </a:buClr>
            </a:pPr>
            <a:endParaRPr lang="en-GB" sz="2600" dirty="0" smtClean="0">
              <a:latin typeface="Verdana" pitchFamily="34" charset="0"/>
            </a:endParaRPr>
          </a:p>
          <a:p>
            <a:pPr eaLnBrk="1" hangingPunct="1">
              <a:lnSpc>
                <a:spcPct val="80000"/>
              </a:lnSpc>
              <a:buClr>
                <a:schemeClr val="bg1"/>
              </a:buClr>
              <a:buFontTx/>
              <a:buNone/>
            </a:pPr>
            <a:r>
              <a:rPr lang="en-GB" sz="2800" dirty="0" smtClean="0">
                <a:latin typeface="Verdana" pitchFamily="34" charset="0"/>
              </a:rPr>
              <a:t>              </a:t>
            </a:r>
          </a:p>
          <a:p>
            <a:pPr eaLnBrk="1" hangingPunct="1">
              <a:lnSpc>
                <a:spcPct val="80000"/>
              </a:lnSpc>
              <a:buClr>
                <a:schemeClr val="bg1"/>
              </a:buClr>
              <a:buFontTx/>
              <a:buNone/>
            </a:pPr>
            <a:r>
              <a:rPr lang="en-GB" sz="2800" dirty="0" smtClean="0">
                <a:latin typeface="Verdana" pitchFamily="34" charset="0"/>
              </a:rPr>
              <a:t> </a:t>
            </a:r>
          </a:p>
        </p:txBody>
      </p:sp>
      <p:sp>
        <p:nvSpPr>
          <p:cNvPr id="2052" name="Line 4"/>
          <p:cNvSpPr>
            <a:spLocks noChangeShapeType="1"/>
          </p:cNvSpPr>
          <p:nvPr/>
        </p:nvSpPr>
        <p:spPr bwMode="auto">
          <a:xfrm>
            <a:off x="971550" y="2565400"/>
            <a:ext cx="7200900" cy="0"/>
          </a:xfrm>
          <a:prstGeom prst="line">
            <a:avLst/>
          </a:prstGeom>
          <a:noFill/>
          <a:ln w="57150">
            <a:solidFill>
              <a:schemeClr val="tx1"/>
            </a:solidFill>
            <a:round/>
            <a:headEnd/>
            <a:tailEnd/>
          </a:ln>
        </p:spPr>
        <p:txBody>
          <a:bodyPr/>
          <a:lstStyle/>
          <a:p>
            <a:endParaRPr lang="nl-NL"/>
          </a:p>
        </p:txBody>
      </p:sp>
      <p:sp>
        <p:nvSpPr>
          <p:cNvPr id="2053" name="Rectangle 5"/>
          <p:cNvSpPr>
            <a:spLocks noChangeArrowheads="1"/>
          </p:cNvSpPr>
          <p:nvPr/>
        </p:nvSpPr>
        <p:spPr bwMode="auto">
          <a:xfrm>
            <a:off x="755650" y="476250"/>
            <a:ext cx="914400" cy="914400"/>
          </a:xfrm>
          <a:prstGeom prst="rect">
            <a:avLst/>
          </a:prstGeom>
          <a:noFill/>
          <a:ln w="9525">
            <a:noFill/>
            <a:miter lim="800000"/>
            <a:headEnd/>
            <a:tailEnd/>
          </a:ln>
        </p:spPr>
        <p:txBody>
          <a:bodyPr wrap="none" anchor="ctr"/>
          <a:lstStyle/>
          <a:p>
            <a:endParaRPr lang="nl-NL" sz="8800" b="1">
              <a:latin typeface="Verdana" pitchFamily="34" charset="0"/>
            </a:endParaRPr>
          </a:p>
        </p:txBody>
      </p:sp>
      <p:graphicFrame>
        <p:nvGraphicFramePr>
          <p:cNvPr id="2050" name="Object 11"/>
          <p:cNvGraphicFramePr>
            <a:graphicFrameLocks noChangeAspect="1"/>
          </p:cNvGraphicFramePr>
          <p:nvPr>
            <p:ph sz="half" idx="2"/>
          </p:nvPr>
        </p:nvGraphicFramePr>
        <p:xfrm>
          <a:off x="2895600" y="381000"/>
          <a:ext cx="3200400" cy="2249488"/>
        </p:xfrm>
        <a:graphic>
          <a:graphicData uri="http://schemas.openxmlformats.org/presentationml/2006/ole">
            <p:oleObj spid="_x0000_s2050" name="CorelDRAW ESSENTIALS" r:id="rId3" imgW="2342880" imgH="1743120"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body" idx="1"/>
          </p:nvPr>
        </p:nvSpPr>
        <p:spPr>
          <a:xfrm>
            <a:off x="838200" y="1905000"/>
            <a:ext cx="7478713" cy="4572000"/>
          </a:xfrm>
        </p:spPr>
        <p:txBody>
          <a:bodyPr/>
          <a:lstStyle/>
          <a:p>
            <a:pPr eaLnBrk="1" hangingPunct="1">
              <a:lnSpc>
                <a:spcPct val="80000"/>
              </a:lnSpc>
              <a:spcBef>
                <a:spcPct val="0"/>
              </a:spcBef>
              <a:spcAft>
                <a:spcPct val="30000"/>
              </a:spcAft>
              <a:buFontTx/>
              <a:buNone/>
            </a:pPr>
            <a:r>
              <a:rPr lang="en-GB" sz="2400" b="1" dirty="0" smtClean="0">
                <a:solidFill>
                  <a:srgbClr val="CC3300"/>
                </a:solidFill>
                <a:latin typeface="Verdana" pitchFamily="34" charset="0"/>
              </a:rPr>
              <a:t>Vulnerability</a:t>
            </a:r>
          </a:p>
          <a:p>
            <a:pPr eaLnBrk="1" hangingPunct="1">
              <a:lnSpc>
                <a:spcPct val="80000"/>
              </a:lnSpc>
              <a:spcBef>
                <a:spcPct val="0"/>
              </a:spcBef>
              <a:spcAft>
                <a:spcPct val="30000"/>
              </a:spcAft>
              <a:buFontTx/>
              <a:buNone/>
            </a:pPr>
            <a:endParaRPr lang="en-GB" sz="1400" b="1" dirty="0" smtClean="0">
              <a:latin typeface="Verdana" pitchFamily="34" charset="0"/>
            </a:endParaRPr>
          </a:p>
          <a:p>
            <a:pPr eaLnBrk="1" hangingPunct="1">
              <a:lnSpc>
                <a:spcPct val="80000"/>
              </a:lnSpc>
              <a:spcBef>
                <a:spcPct val="0"/>
              </a:spcBef>
              <a:spcAft>
                <a:spcPct val="30000"/>
              </a:spcAft>
              <a:buFontTx/>
              <a:buNone/>
            </a:pPr>
            <a:r>
              <a:rPr lang="en-GB" sz="1800" b="1" dirty="0" smtClean="0">
                <a:latin typeface="Verdana" pitchFamily="34" charset="0"/>
              </a:rPr>
              <a:t>Violence and abuse</a:t>
            </a: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Institutional (e.g. police)</a:t>
            </a: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Work-related (e.g. controllers and clients)</a:t>
            </a:r>
          </a:p>
          <a:p>
            <a:pPr eaLnBrk="1" hangingPunct="1">
              <a:lnSpc>
                <a:spcPct val="80000"/>
              </a:lnSpc>
              <a:spcBef>
                <a:spcPct val="0"/>
              </a:spcBef>
              <a:spcAft>
                <a:spcPct val="30000"/>
              </a:spcAft>
              <a:buClr>
                <a:srgbClr val="CC3300"/>
              </a:buClr>
              <a:buFont typeface="Wingdings" pitchFamily="2" charset="2"/>
              <a:buNone/>
            </a:pPr>
            <a:endParaRPr lang="en-GB" sz="1400" dirty="0" smtClean="0">
              <a:latin typeface="Verdana" pitchFamily="34" charset="0"/>
            </a:endParaRPr>
          </a:p>
          <a:p>
            <a:pPr eaLnBrk="1" hangingPunct="1">
              <a:lnSpc>
                <a:spcPct val="80000"/>
              </a:lnSpc>
              <a:spcBef>
                <a:spcPct val="0"/>
              </a:spcBef>
              <a:spcAft>
                <a:spcPct val="30000"/>
              </a:spcAft>
              <a:buFontTx/>
              <a:buNone/>
            </a:pPr>
            <a:endParaRPr lang="en-GB" sz="1800" b="1" dirty="0" smtClean="0">
              <a:latin typeface="Verdana" pitchFamily="34" charset="0"/>
            </a:endParaRPr>
          </a:p>
          <a:p>
            <a:pPr eaLnBrk="1" hangingPunct="1">
              <a:lnSpc>
                <a:spcPct val="80000"/>
              </a:lnSpc>
              <a:spcBef>
                <a:spcPct val="0"/>
              </a:spcBef>
              <a:spcAft>
                <a:spcPct val="30000"/>
              </a:spcAft>
              <a:buFontTx/>
              <a:buNone/>
            </a:pPr>
            <a:r>
              <a:rPr lang="en-GB" sz="1800" b="1" dirty="0" smtClean="0">
                <a:latin typeface="Verdana" pitchFamily="34" charset="0"/>
              </a:rPr>
              <a:t>Vulnerability Factors</a:t>
            </a: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Legal position</a:t>
            </a: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Working situation </a:t>
            </a: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Policies and law enforcement</a:t>
            </a:r>
          </a:p>
          <a:p>
            <a:pPr eaLnBrk="1" hangingPunct="1">
              <a:lnSpc>
                <a:spcPct val="80000"/>
              </a:lnSpc>
              <a:spcBef>
                <a:spcPct val="0"/>
              </a:spcBef>
              <a:spcAft>
                <a:spcPct val="30000"/>
              </a:spcAft>
              <a:buClr>
                <a:srgbClr val="CC3300"/>
              </a:buClr>
              <a:buFont typeface="Wingdings" pitchFamily="2" charset="2"/>
              <a:buChar char="§"/>
            </a:pPr>
            <a:r>
              <a:rPr lang="de-DE" sz="1800" dirty="0" err="1" smtClean="0">
                <a:latin typeface="Verdana" pitchFamily="34" charset="0"/>
              </a:rPr>
              <a:t>Criminalisation</a:t>
            </a:r>
            <a:endParaRPr lang="de-DE" sz="1800" dirty="0" smtClean="0">
              <a:latin typeface="Verdana" pitchFamily="34" charset="0"/>
            </a:endParaRPr>
          </a:p>
          <a:p>
            <a:pPr eaLnBrk="1" hangingPunct="1">
              <a:lnSpc>
                <a:spcPct val="80000"/>
              </a:lnSpc>
              <a:spcBef>
                <a:spcPct val="0"/>
              </a:spcBef>
              <a:spcAft>
                <a:spcPct val="30000"/>
              </a:spcAft>
              <a:buClr>
                <a:srgbClr val="CC3300"/>
              </a:buClr>
              <a:buFont typeface="Wingdings" pitchFamily="2" charset="2"/>
              <a:buChar char="§"/>
            </a:pPr>
            <a:r>
              <a:rPr lang="en-GB" sz="1800" dirty="0" smtClean="0">
                <a:latin typeface="Verdana" pitchFamily="34" charset="0"/>
              </a:rPr>
              <a:t>Lack of political commitment and governmental responses</a:t>
            </a:r>
            <a:r>
              <a:rPr lang="en-GB" sz="1400" dirty="0" smtClean="0">
                <a:latin typeface="Verdana" pitchFamily="34" charset="0"/>
              </a:rPr>
              <a:t> </a:t>
            </a:r>
            <a:endParaRPr lang="de-DE" sz="1400" dirty="0" smtClean="0">
              <a:latin typeface="Verdana" pitchFamily="34" charset="0"/>
            </a:endParaRPr>
          </a:p>
        </p:txBody>
      </p:sp>
      <p:sp>
        <p:nvSpPr>
          <p:cNvPr id="5124" name="Rectangle 3"/>
          <p:cNvSpPr>
            <a:spLocks noChangeArrowheads="1"/>
          </p:cNvSpPr>
          <p:nvPr/>
        </p:nvSpPr>
        <p:spPr bwMode="auto">
          <a:xfrm>
            <a:off x="900113" y="404813"/>
            <a:ext cx="7786687" cy="1152525"/>
          </a:xfrm>
          <a:prstGeom prst="rect">
            <a:avLst/>
          </a:prstGeom>
          <a:noFill/>
          <a:ln w="9525">
            <a:noFill/>
            <a:miter lim="800000"/>
            <a:headEnd/>
            <a:tailEnd/>
          </a:ln>
        </p:spPr>
        <p:txBody>
          <a:bodyPr anchor="ctr"/>
          <a:lstStyle/>
          <a:p>
            <a:r>
              <a:rPr lang="en-GB" b="1">
                <a:solidFill>
                  <a:schemeClr val="bg2"/>
                </a:solidFill>
                <a:latin typeface="Verdana" pitchFamily="34" charset="0"/>
              </a:rPr>
              <a:t>TAMPEP Network</a:t>
            </a:r>
            <a:br>
              <a:rPr lang="en-GB" b="1">
                <a:solidFill>
                  <a:schemeClr val="bg2"/>
                </a:solidFill>
                <a:latin typeface="Verdana" pitchFamily="34" charset="0"/>
              </a:rPr>
            </a:br>
            <a:r>
              <a:rPr lang="en-GB" sz="3200" b="1">
                <a:solidFill>
                  <a:schemeClr val="bg2"/>
                </a:solidFill>
                <a:latin typeface="Verdana" pitchFamily="34" charset="0"/>
              </a:rPr>
              <a:t>Mapping Results | 3</a:t>
            </a:r>
            <a:endParaRPr lang="de-DE" sz="3200" b="1">
              <a:solidFill>
                <a:schemeClr val="bg2"/>
              </a:solidFill>
              <a:latin typeface="Verdana" pitchFamily="34" charset="0"/>
            </a:endParaRPr>
          </a:p>
        </p:txBody>
      </p:sp>
      <p:sp>
        <p:nvSpPr>
          <p:cNvPr id="5125" name="Line 4"/>
          <p:cNvSpPr>
            <a:spLocks noChangeShapeType="1"/>
          </p:cNvSpPr>
          <p:nvPr/>
        </p:nvSpPr>
        <p:spPr bwMode="auto">
          <a:xfrm>
            <a:off x="971550" y="1484313"/>
            <a:ext cx="7200900" cy="0"/>
          </a:xfrm>
          <a:prstGeom prst="line">
            <a:avLst/>
          </a:prstGeom>
          <a:noFill/>
          <a:ln w="57150">
            <a:solidFill>
              <a:srgbClr val="CC3300"/>
            </a:solidFill>
            <a:round/>
            <a:headEnd/>
            <a:tailEnd/>
          </a:ln>
        </p:spPr>
        <p:txBody>
          <a:bodyPr/>
          <a:lstStyle/>
          <a:p>
            <a:endParaRPr lang="nl-NL"/>
          </a:p>
        </p:txBody>
      </p:sp>
      <p:graphicFrame>
        <p:nvGraphicFramePr>
          <p:cNvPr id="5122" name="Object 10"/>
          <p:cNvGraphicFramePr>
            <a:graphicFrameLocks noChangeAspect="1"/>
          </p:cNvGraphicFramePr>
          <p:nvPr/>
        </p:nvGraphicFramePr>
        <p:xfrm>
          <a:off x="6705600" y="228600"/>
          <a:ext cx="1722438" cy="1209675"/>
        </p:xfrm>
        <a:graphic>
          <a:graphicData uri="http://schemas.openxmlformats.org/presentationml/2006/ole">
            <p:oleObj spid="_x0000_s5122" name="CorelDRAW ESSENTIALS" r:id="rId3" imgW="2342880" imgH="1743120"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1"/>
          </p:nvPr>
        </p:nvSpPr>
        <p:spPr>
          <a:xfrm>
            <a:off x="900113" y="1828800"/>
            <a:ext cx="7416800" cy="4321175"/>
          </a:xfrm>
        </p:spPr>
        <p:txBody>
          <a:bodyPr/>
          <a:lstStyle/>
          <a:p>
            <a:pPr eaLnBrk="1" hangingPunct="1">
              <a:lnSpc>
                <a:spcPct val="105000"/>
              </a:lnSpc>
              <a:spcBef>
                <a:spcPct val="45000"/>
              </a:spcBef>
              <a:buFontTx/>
              <a:buNone/>
            </a:pPr>
            <a:r>
              <a:rPr lang="en-GB" sz="2000" b="1" dirty="0" smtClean="0">
                <a:solidFill>
                  <a:srgbClr val="CC0000"/>
                </a:solidFill>
                <a:latin typeface="Verdana" pitchFamily="34" charset="0"/>
              </a:rPr>
              <a:t>Effective STI/HIV and Violence prevention in sex work requires</a:t>
            </a:r>
            <a:r>
              <a:rPr lang="en-GB" sz="2000" dirty="0" smtClean="0">
                <a:solidFill>
                  <a:srgbClr val="CC0000"/>
                </a:solidFill>
                <a:latin typeface="Verdana" pitchFamily="34" charset="0"/>
              </a:rPr>
              <a:t> </a:t>
            </a:r>
            <a:endParaRPr lang="en-GB" sz="2000" b="1" dirty="0" smtClean="0">
              <a:solidFill>
                <a:srgbClr val="CC0000"/>
              </a:solidFill>
              <a:latin typeface="Verdana" pitchFamily="34" charset="0"/>
            </a:endParaRPr>
          </a:p>
          <a:p>
            <a:pPr eaLnBrk="1" hangingPunct="1">
              <a:lnSpc>
                <a:spcPct val="105000"/>
              </a:lnSpc>
              <a:spcBef>
                <a:spcPct val="55000"/>
              </a:spcBef>
              <a:buClr>
                <a:srgbClr val="CC0000"/>
              </a:buClr>
              <a:buFont typeface="Wingdings" pitchFamily="2" charset="2"/>
              <a:buChar char="§"/>
            </a:pPr>
            <a:r>
              <a:rPr lang="en-GB" sz="1800" dirty="0" smtClean="0">
                <a:latin typeface="Verdana" pitchFamily="34" charset="0"/>
              </a:rPr>
              <a:t>Comprehensive service provision</a:t>
            </a:r>
          </a:p>
          <a:p>
            <a:pPr eaLnBrk="1" hangingPunct="1">
              <a:lnSpc>
                <a:spcPct val="105000"/>
              </a:lnSpc>
              <a:spcBef>
                <a:spcPct val="55000"/>
              </a:spcBef>
              <a:buClr>
                <a:srgbClr val="CC0000"/>
              </a:buClr>
              <a:buFont typeface="Wingdings" pitchFamily="2" charset="2"/>
              <a:buChar char="§"/>
            </a:pPr>
            <a:r>
              <a:rPr lang="en-US" sz="1800" dirty="0" smtClean="0">
                <a:latin typeface="Verdana" pitchFamily="34" charset="0"/>
              </a:rPr>
              <a:t>Non-discriminatory services accessible to female, transgender and male indoor and street-based sex workers, including those who are positive</a:t>
            </a:r>
          </a:p>
          <a:p>
            <a:pPr eaLnBrk="1" hangingPunct="1">
              <a:lnSpc>
                <a:spcPct val="105000"/>
              </a:lnSpc>
              <a:spcBef>
                <a:spcPct val="55000"/>
              </a:spcBef>
              <a:buClr>
                <a:srgbClr val="CC0000"/>
              </a:buClr>
              <a:buFont typeface="Wingdings" pitchFamily="2" charset="2"/>
              <a:buChar char="§"/>
            </a:pPr>
            <a:r>
              <a:rPr lang="en-US" sz="1800" dirty="0" smtClean="0">
                <a:latin typeface="Verdana" pitchFamily="34" charset="0"/>
              </a:rPr>
              <a:t>Accessible harm reduction services for drug users.</a:t>
            </a:r>
            <a:endParaRPr lang="en-GB" sz="1800" dirty="0" smtClean="0">
              <a:latin typeface="Verdana" pitchFamily="34" charset="0"/>
            </a:endParaRPr>
          </a:p>
          <a:p>
            <a:pPr eaLnBrk="1" hangingPunct="1">
              <a:lnSpc>
                <a:spcPct val="105000"/>
              </a:lnSpc>
              <a:spcBef>
                <a:spcPct val="55000"/>
              </a:spcBef>
              <a:buClr>
                <a:srgbClr val="CC0000"/>
              </a:buClr>
              <a:buFont typeface="Wingdings" pitchFamily="2" charset="2"/>
              <a:buChar char="§"/>
            </a:pPr>
            <a:r>
              <a:rPr lang="en-GB" sz="1800" dirty="0" smtClean="0">
                <a:latin typeface="Verdana" pitchFamily="34" charset="0"/>
              </a:rPr>
              <a:t>Strengthening the capacity of multi-</a:t>
            </a:r>
            <a:r>
              <a:rPr lang="en-GB" sz="1800" dirty="0" err="1" smtClean="0">
                <a:latin typeface="Verdana" pitchFamily="34" charset="0"/>
              </a:rPr>
              <a:t>sectorial</a:t>
            </a:r>
            <a:r>
              <a:rPr lang="en-GB" sz="1800" dirty="0" smtClean="0">
                <a:latin typeface="Verdana" pitchFamily="34" charset="0"/>
              </a:rPr>
              <a:t> services </a:t>
            </a:r>
          </a:p>
          <a:p>
            <a:pPr eaLnBrk="1" hangingPunct="1">
              <a:lnSpc>
                <a:spcPct val="105000"/>
              </a:lnSpc>
              <a:spcBef>
                <a:spcPct val="55000"/>
              </a:spcBef>
              <a:buClr>
                <a:srgbClr val="CC0000"/>
              </a:buClr>
              <a:buFont typeface="Wingdings" pitchFamily="2" charset="2"/>
              <a:buChar char="§"/>
            </a:pPr>
            <a:r>
              <a:rPr lang="en-US" sz="1800" dirty="0" smtClean="0">
                <a:latin typeface="Verdana" pitchFamily="34" charset="0"/>
              </a:rPr>
              <a:t>Combination of rights-based services and violence prevention policies tailored to particular settings</a:t>
            </a:r>
            <a:r>
              <a:rPr lang="en-US" sz="1800" dirty="0" smtClean="0"/>
              <a:t> </a:t>
            </a:r>
          </a:p>
          <a:p>
            <a:pPr eaLnBrk="1" hangingPunct="1">
              <a:lnSpc>
                <a:spcPct val="105000"/>
              </a:lnSpc>
              <a:spcBef>
                <a:spcPct val="55000"/>
              </a:spcBef>
              <a:buClr>
                <a:srgbClr val="CC0000"/>
              </a:buClr>
              <a:buFont typeface="Wingdings" pitchFamily="2" charset="2"/>
              <a:buChar char="§"/>
            </a:pPr>
            <a:r>
              <a:rPr lang="en-US" sz="1800" u="sng" dirty="0" smtClean="0">
                <a:solidFill>
                  <a:srgbClr val="0066FF"/>
                </a:solidFill>
                <a:latin typeface="Verdana" pitchFamily="34" charset="0"/>
              </a:rPr>
              <a:t>www.services4sexworkers.eu</a:t>
            </a:r>
            <a:endParaRPr lang="en-GB" sz="1800" u="sng" dirty="0" smtClean="0">
              <a:solidFill>
                <a:srgbClr val="0066FF"/>
              </a:solidFill>
              <a:latin typeface="Verdana" pitchFamily="34" charset="0"/>
            </a:endParaRPr>
          </a:p>
        </p:txBody>
      </p:sp>
      <p:sp>
        <p:nvSpPr>
          <p:cNvPr id="6148" name="Rectangle 3"/>
          <p:cNvSpPr>
            <a:spLocks noChangeArrowheads="1"/>
          </p:cNvSpPr>
          <p:nvPr/>
        </p:nvSpPr>
        <p:spPr bwMode="auto">
          <a:xfrm>
            <a:off x="900113" y="404813"/>
            <a:ext cx="7786687" cy="1152525"/>
          </a:xfrm>
          <a:prstGeom prst="rect">
            <a:avLst/>
          </a:prstGeom>
          <a:noFill/>
          <a:ln w="9525">
            <a:noFill/>
            <a:miter lim="800000"/>
            <a:headEnd/>
            <a:tailEnd/>
          </a:ln>
        </p:spPr>
        <p:txBody>
          <a:bodyPr anchor="ctr"/>
          <a:lstStyle/>
          <a:p>
            <a:r>
              <a:rPr lang="en-GB" b="1">
                <a:solidFill>
                  <a:schemeClr val="bg2"/>
                </a:solidFill>
                <a:latin typeface="Verdana" pitchFamily="34" charset="0"/>
              </a:rPr>
              <a:t>TAMPEP Network</a:t>
            </a:r>
            <a:br>
              <a:rPr lang="en-GB" b="1">
                <a:solidFill>
                  <a:schemeClr val="bg2"/>
                </a:solidFill>
                <a:latin typeface="Verdana" pitchFamily="34" charset="0"/>
              </a:rPr>
            </a:br>
            <a:r>
              <a:rPr lang="en-GB" sz="3200" b="1">
                <a:solidFill>
                  <a:schemeClr val="bg2"/>
                </a:solidFill>
                <a:latin typeface="Verdana" pitchFamily="34" charset="0"/>
              </a:rPr>
              <a:t>Need of quality services</a:t>
            </a:r>
            <a:endParaRPr lang="de-DE" sz="3200" b="1">
              <a:solidFill>
                <a:schemeClr val="bg2"/>
              </a:solidFill>
              <a:latin typeface="Verdana" pitchFamily="34" charset="0"/>
            </a:endParaRPr>
          </a:p>
        </p:txBody>
      </p:sp>
      <p:sp>
        <p:nvSpPr>
          <p:cNvPr id="6149" name="Line 4"/>
          <p:cNvSpPr>
            <a:spLocks noChangeShapeType="1"/>
          </p:cNvSpPr>
          <p:nvPr/>
        </p:nvSpPr>
        <p:spPr bwMode="auto">
          <a:xfrm>
            <a:off x="971550" y="1484313"/>
            <a:ext cx="7200900" cy="0"/>
          </a:xfrm>
          <a:prstGeom prst="line">
            <a:avLst/>
          </a:prstGeom>
          <a:noFill/>
          <a:ln w="57150">
            <a:solidFill>
              <a:srgbClr val="CC3300"/>
            </a:solidFill>
            <a:round/>
            <a:headEnd/>
            <a:tailEnd/>
          </a:ln>
        </p:spPr>
        <p:txBody>
          <a:bodyPr/>
          <a:lstStyle/>
          <a:p>
            <a:endParaRPr lang="nl-NL"/>
          </a:p>
        </p:txBody>
      </p:sp>
      <p:graphicFrame>
        <p:nvGraphicFramePr>
          <p:cNvPr id="6146" name="Object 10"/>
          <p:cNvGraphicFramePr>
            <a:graphicFrameLocks noChangeAspect="1"/>
          </p:cNvGraphicFramePr>
          <p:nvPr/>
        </p:nvGraphicFramePr>
        <p:xfrm>
          <a:off x="6705600" y="228600"/>
          <a:ext cx="1722438" cy="1209675"/>
        </p:xfrm>
        <a:graphic>
          <a:graphicData uri="http://schemas.openxmlformats.org/presentationml/2006/ole">
            <p:oleObj spid="_x0000_s6146" name="CorelDRAW ESSENTIALS" r:id="rId3" imgW="2342880" imgH="1743120"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1"/>
          </p:nvPr>
        </p:nvSpPr>
        <p:spPr>
          <a:xfrm>
            <a:off x="914400" y="1828800"/>
            <a:ext cx="7416800" cy="4321175"/>
          </a:xfrm>
        </p:spPr>
        <p:txBody>
          <a:bodyPr/>
          <a:lstStyle/>
          <a:p>
            <a:r>
              <a:rPr lang="en-US" sz="1800" dirty="0" smtClean="0">
                <a:solidFill>
                  <a:schemeClr val="tx1"/>
                </a:solidFill>
                <a:latin typeface="Verdana" pitchFamily="34" charset="0"/>
              </a:rPr>
              <a:t>Train and sensitize police on human rights of sex</a:t>
            </a:r>
            <a:r>
              <a:rPr lang="nl-NL" sz="1800" dirty="0" smtClean="0">
                <a:latin typeface="Verdana" pitchFamily="34" charset="0"/>
              </a:rPr>
              <a:t> </a:t>
            </a:r>
            <a:r>
              <a:rPr lang="en-US" sz="1800" dirty="0" smtClean="0">
                <a:solidFill>
                  <a:schemeClr val="tx1"/>
                </a:solidFill>
                <a:latin typeface="Verdana" pitchFamily="34" charset="0"/>
              </a:rPr>
              <a:t>workers, violence prevention, rights of transgender people and </a:t>
            </a:r>
            <a:r>
              <a:rPr lang="en-US" sz="1800" dirty="0" err="1" smtClean="0">
                <a:solidFill>
                  <a:schemeClr val="tx1"/>
                </a:solidFill>
                <a:latin typeface="Verdana" pitchFamily="34" charset="0"/>
              </a:rPr>
              <a:t>msm</a:t>
            </a:r>
            <a:r>
              <a:rPr lang="en-US" sz="1800" dirty="0" smtClean="0">
                <a:solidFill>
                  <a:schemeClr val="tx1"/>
                </a:solidFill>
                <a:latin typeface="Verdana" pitchFamily="34" charset="0"/>
              </a:rPr>
              <a:t> and proper documenting and processing of cases of violence</a:t>
            </a:r>
            <a:endParaRPr lang="en-US" sz="1800" dirty="0" smtClean="0">
              <a:latin typeface="Verdana" pitchFamily="34" charset="0"/>
            </a:endParaRPr>
          </a:p>
          <a:p>
            <a:r>
              <a:rPr lang="en-US" sz="1800" dirty="0" smtClean="0">
                <a:solidFill>
                  <a:schemeClr val="tx1"/>
                </a:solidFill>
                <a:latin typeface="Verdana" pitchFamily="34" charset="0"/>
              </a:rPr>
              <a:t>Support sex worker organizations in their capacity building and organizational development</a:t>
            </a:r>
            <a:r>
              <a:rPr lang="nl-NL" sz="1800" dirty="0" smtClean="0">
                <a:latin typeface="Verdana" pitchFamily="34" charset="0"/>
              </a:rPr>
              <a:t>  </a:t>
            </a:r>
            <a:r>
              <a:rPr lang="nl-NL" sz="1800" dirty="0" err="1" smtClean="0">
                <a:latin typeface="Verdana" pitchFamily="34" charset="0"/>
              </a:rPr>
              <a:t>for</a:t>
            </a:r>
            <a:r>
              <a:rPr lang="nl-NL" sz="1800" dirty="0" smtClean="0">
                <a:latin typeface="Verdana" pitchFamily="34" charset="0"/>
              </a:rPr>
              <a:t> </a:t>
            </a:r>
            <a:r>
              <a:rPr lang="en-US" sz="1800" dirty="0" smtClean="0">
                <a:solidFill>
                  <a:schemeClr val="tx1"/>
                </a:solidFill>
                <a:latin typeface="Verdana" pitchFamily="34" charset="0"/>
              </a:rPr>
              <a:t>mutual support and solidarity between sex workers and sharing of</a:t>
            </a:r>
            <a:r>
              <a:rPr lang="nl-NL" sz="1800" dirty="0" smtClean="0">
                <a:latin typeface="Verdana" pitchFamily="34" charset="0"/>
              </a:rPr>
              <a:t> </a:t>
            </a:r>
            <a:r>
              <a:rPr lang="en-US" sz="1800" dirty="0" smtClean="0">
                <a:solidFill>
                  <a:schemeClr val="tx1"/>
                </a:solidFill>
                <a:latin typeface="Verdana" pitchFamily="34" charset="0"/>
              </a:rPr>
              <a:t>information and effective strategies.</a:t>
            </a:r>
            <a:endParaRPr lang="nl-NL" sz="1800" dirty="0" smtClean="0">
              <a:solidFill>
                <a:schemeClr val="tx1"/>
              </a:solidFill>
              <a:latin typeface="Verdana" pitchFamily="34" charset="0"/>
            </a:endParaRPr>
          </a:p>
          <a:p>
            <a:r>
              <a:rPr lang="nl-NL" sz="1800" dirty="0" smtClean="0">
                <a:solidFill>
                  <a:schemeClr val="tx1"/>
                </a:solidFill>
                <a:latin typeface="Verdana" pitchFamily="34" charset="0"/>
              </a:rPr>
              <a:t>·</a:t>
            </a:r>
            <a:r>
              <a:rPr lang="en-US" sz="1800" dirty="0" smtClean="0">
                <a:solidFill>
                  <a:schemeClr val="tx1"/>
                </a:solidFill>
                <a:latin typeface="Verdana" pitchFamily="34" charset="0"/>
              </a:rPr>
              <a:t>Set up drop-in </a:t>
            </a:r>
            <a:r>
              <a:rPr lang="en-US" sz="1800" dirty="0" err="1" smtClean="0">
                <a:solidFill>
                  <a:schemeClr val="tx1"/>
                </a:solidFill>
                <a:latin typeface="Verdana" pitchFamily="34" charset="0"/>
              </a:rPr>
              <a:t>centres</a:t>
            </a:r>
            <a:r>
              <a:rPr lang="en-US" sz="1800" dirty="0" smtClean="0">
                <a:solidFill>
                  <a:schemeClr val="tx1"/>
                </a:solidFill>
                <a:latin typeface="Verdana" pitchFamily="34" charset="0"/>
              </a:rPr>
              <a:t> for female, male and transgender sex workers that provide trainings</a:t>
            </a:r>
            <a:r>
              <a:rPr lang="nl-NL" sz="1800" dirty="0" smtClean="0">
                <a:latin typeface="Verdana" pitchFamily="34" charset="0"/>
              </a:rPr>
              <a:t> </a:t>
            </a:r>
            <a:r>
              <a:rPr lang="en-US" sz="1800" dirty="0" smtClean="0">
                <a:solidFill>
                  <a:schemeClr val="tx1"/>
                </a:solidFill>
                <a:latin typeface="Verdana" pitchFamily="34" charset="0"/>
              </a:rPr>
              <a:t>on human rights and violence prevention, including practical self -defense methods and tips. </a:t>
            </a:r>
            <a:endParaRPr lang="nl-NL" sz="1800" dirty="0" smtClean="0">
              <a:solidFill>
                <a:schemeClr val="tx1"/>
              </a:solidFill>
              <a:latin typeface="Verdana" pitchFamily="34" charset="0"/>
            </a:endParaRPr>
          </a:p>
          <a:p>
            <a:r>
              <a:rPr lang="nl-NL" sz="1800" dirty="0" smtClean="0">
                <a:solidFill>
                  <a:schemeClr val="tx1"/>
                </a:solidFill>
                <a:latin typeface="Verdana" pitchFamily="34" charset="0"/>
              </a:rPr>
              <a:t>·</a:t>
            </a:r>
            <a:r>
              <a:rPr lang="en-US" sz="1800" dirty="0" smtClean="0">
                <a:solidFill>
                  <a:schemeClr val="tx1"/>
                </a:solidFill>
                <a:latin typeface="Verdana" pitchFamily="34" charset="0"/>
              </a:rPr>
              <a:t>Support sex workers who have faced violence, to move from ‘victim’ to ‘survivor’ through</a:t>
            </a:r>
            <a:r>
              <a:rPr lang="nl-NL" sz="1800" dirty="0" smtClean="0">
                <a:latin typeface="Verdana" pitchFamily="34" charset="0"/>
              </a:rPr>
              <a:t> </a:t>
            </a:r>
            <a:r>
              <a:rPr lang="en-US" sz="1800" dirty="0" smtClean="0">
                <a:solidFill>
                  <a:schemeClr val="tx1"/>
                </a:solidFill>
                <a:latin typeface="Verdana" pitchFamily="34" charset="0"/>
              </a:rPr>
              <a:t>harm and trauma-reduction strategies</a:t>
            </a:r>
            <a:endParaRPr lang="en-US" sz="1800" dirty="0" smtClean="0">
              <a:latin typeface="Verdana" pitchFamily="34" charset="0"/>
            </a:endParaRPr>
          </a:p>
        </p:txBody>
      </p:sp>
      <p:sp>
        <p:nvSpPr>
          <p:cNvPr id="7172" name="Rectangle 3"/>
          <p:cNvSpPr>
            <a:spLocks noChangeArrowheads="1"/>
          </p:cNvSpPr>
          <p:nvPr/>
        </p:nvSpPr>
        <p:spPr bwMode="auto">
          <a:xfrm>
            <a:off x="900113" y="404813"/>
            <a:ext cx="7786687" cy="1152525"/>
          </a:xfrm>
          <a:prstGeom prst="rect">
            <a:avLst/>
          </a:prstGeom>
          <a:noFill/>
          <a:ln w="9525">
            <a:noFill/>
            <a:miter lim="800000"/>
            <a:headEnd/>
            <a:tailEnd/>
          </a:ln>
        </p:spPr>
        <p:txBody>
          <a:bodyPr anchor="ctr"/>
          <a:lstStyle/>
          <a:p>
            <a:r>
              <a:rPr lang="en-GB" b="1" dirty="0">
                <a:solidFill>
                  <a:schemeClr val="bg2"/>
                </a:solidFill>
                <a:latin typeface="Verdana" pitchFamily="34" charset="0"/>
              </a:rPr>
              <a:t>TAMPEP Network</a:t>
            </a:r>
            <a:br>
              <a:rPr lang="en-GB" b="1" dirty="0">
                <a:solidFill>
                  <a:schemeClr val="bg2"/>
                </a:solidFill>
                <a:latin typeface="Verdana" pitchFamily="34" charset="0"/>
              </a:rPr>
            </a:br>
            <a:r>
              <a:rPr lang="en-GB" sz="3200" b="1" dirty="0" smtClean="0">
                <a:solidFill>
                  <a:schemeClr val="bg2"/>
                </a:solidFill>
                <a:latin typeface="Verdana" pitchFamily="34" charset="0"/>
              </a:rPr>
              <a:t>What Work</a:t>
            </a:r>
            <a:endParaRPr lang="de-DE" sz="3200" b="1" dirty="0">
              <a:solidFill>
                <a:schemeClr val="bg2"/>
              </a:solidFill>
              <a:latin typeface="Verdana" pitchFamily="34" charset="0"/>
            </a:endParaRPr>
          </a:p>
        </p:txBody>
      </p:sp>
      <p:sp>
        <p:nvSpPr>
          <p:cNvPr id="7173" name="Line 4"/>
          <p:cNvSpPr>
            <a:spLocks noChangeShapeType="1"/>
          </p:cNvSpPr>
          <p:nvPr/>
        </p:nvSpPr>
        <p:spPr bwMode="auto">
          <a:xfrm>
            <a:off x="971550" y="1484313"/>
            <a:ext cx="7200900" cy="0"/>
          </a:xfrm>
          <a:prstGeom prst="line">
            <a:avLst/>
          </a:prstGeom>
          <a:noFill/>
          <a:ln w="57150">
            <a:solidFill>
              <a:srgbClr val="CC3300"/>
            </a:solidFill>
            <a:round/>
            <a:headEnd/>
            <a:tailEnd/>
          </a:ln>
        </p:spPr>
        <p:txBody>
          <a:bodyPr/>
          <a:lstStyle/>
          <a:p>
            <a:endParaRPr lang="nl-NL"/>
          </a:p>
        </p:txBody>
      </p:sp>
      <p:sp>
        <p:nvSpPr>
          <p:cNvPr id="7174" name="Rectangle 5"/>
          <p:cNvSpPr>
            <a:spLocks noChangeArrowheads="1"/>
          </p:cNvSpPr>
          <p:nvPr/>
        </p:nvSpPr>
        <p:spPr bwMode="auto">
          <a:xfrm>
            <a:off x="4572000" y="6324600"/>
            <a:ext cx="2819400" cy="533400"/>
          </a:xfrm>
          <a:prstGeom prst="rect">
            <a:avLst/>
          </a:prstGeom>
          <a:solidFill>
            <a:schemeClr val="bg1"/>
          </a:solidFill>
          <a:ln w="9525">
            <a:noFill/>
            <a:miter lim="800000"/>
            <a:headEnd/>
            <a:tailEnd/>
          </a:ln>
        </p:spPr>
        <p:txBody>
          <a:bodyPr wrap="none" anchor="ctr"/>
          <a:lstStyle/>
          <a:p>
            <a:endParaRPr lang="nl-NL"/>
          </a:p>
        </p:txBody>
      </p:sp>
      <p:graphicFrame>
        <p:nvGraphicFramePr>
          <p:cNvPr id="7170" name="Object 6"/>
          <p:cNvGraphicFramePr>
            <a:graphicFrameLocks noChangeAspect="1"/>
          </p:cNvGraphicFramePr>
          <p:nvPr/>
        </p:nvGraphicFramePr>
        <p:xfrm>
          <a:off x="6705600" y="228600"/>
          <a:ext cx="1722438" cy="1209675"/>
        </p:xfrm>
        <a:graphic>
          <a:graphicData uri="http://schemas.openxmlformats.org/presentationml/2006/ole">
            <p:oleObj spid="_x0000_s7170" name="CorelDRAW ESSENTIALS" r:id="rId3" imgW="2342880" imgH="174312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body" idx="1"/>
          </p:nvPr>
        </p:nvSpPr>
        <p:spPr>
          <a:xfrm>
            <a:off x="900113" y="1600200"/>
            <a:ext cx="7862887" cy="5105400"/>
          </a:xfrm>
        </p:spPr>
        <p:txBody>
          <a:bodyPr/>
          <a:lstStyle/>
          <a:p>
            <a:r>
              <a:rPr lang="en-US" sz="1800" dirty="0" smtClean="0">
                <a:solidFill>
                  <a:schemeClr val="tx1"/>
                </a:solidFill>
                <a:latin typeface="Verdana" pitchFamily="34" charset="0"/>
              </a:rPr>
              <a:t>Document cases of violence and use them for awareness raising with other civil society organizations, liaison with law enforcement officers, and advocacy.</a:t>
            </a:r>
            <a:endParaRPr lang="nl-NL" sz="1800" dirty="0" smtClean="0">
              <a:solidFill>
                <a:schemeClr val="tx1"/>
              </a:solidFill>
              <a:latin typeface="Verdana" pitchFamily="34" charset="0"/>
            </a:endParaRPr>
          </a:p>
          <a:p>
            <a:r>
              <a:rPr lang="en-US" sz="1800" dirty="0" smtClean="0">
                <a:latin typeface="Verdana" pitchFamily="34" charset="0"/>
              </a:rPr>
              <a:t>W</a:t>
            </a:r>
            <a:r>
              <a:rPr lang="en-US" sz="1800" dirty="0" smtClean="0">
                <a:solidFill>
                  <a:schemeClr val="tx1"/>
                </a:solidFill>
                <a:latin typeface="Verdana" pitchFamily="34" charset="0"/>
              </a:rPr>
              <a:t>arning system of aggressive and dangerous clients  </a:t>
            </a:r>
            <a:r>
              <a:rPr lang="en-US" sz="1800" dirty="0" smtClean="0">
                <a:latin typeface="Verdana" pitchFamily="34" charset="0"/>
              </a:rPr>
              <a:t>is a </a:t>
            </a:r>
            <a:r>
              <a:rPr lang="en-US" sz="1800" dirty="0" smtClean="0">
                <a:solidFill>
                  <a:schemeClr val="tx1"/>
                </a:solidFill>
                <a:latin typeface="Verdana" pitchFamily="34" charset="0"/>
              </a:rPr>
              <a:t>effective information sharing strategy that sex worker-led projects use to prevent and document violence. </a:t>
            </a:r>
            <a:endParaRPr lang="nl-NL" sz="1800" dirty="0" smtClean="0">
              <a:solidFill>
                <a:schemeClr val="tx1"/>
              </a:solidFill>
              <a:latin typeface="Verdana" pitchFamily="34" charset="0"/>
            </a:endParaRPr>
          </a:p>
          <a:p>
            <a:r>
              <a:rPr lang="en-US" sz="1800" dirty="0" smtClean="0">
                <a:solidFill>
                  <a:schemeClr val="tx1"/>
                </a:solidFill>
                <a:latin typeface="Verdana" pitchFamily="34" charset="0"/>
              </a:rPr>
              <a:t>Train outreach workers on how to prevent and deal with violence.</a:t>
            </a:r>
            <a:endParaRPr lang="nl-NL" sz="1800" dirty="0" smtClean="0">
              <a:solidFill>
                <a:schemeClr val="tx1"/>
              </a:solidFill>
              <a:latin typeface="Verdana" pitchFamily="34" charset="0"/>
            </a:endParaRPr>
          </a:p>
          <a:p>
            <a:r>
              <a:rPr lang="en-US" sz="1800" dirty="0" smtClean="0">
                <a:solidFill>
                  <a:schemeClr val="tx1"/>
                </a:solidFill>
                <a:latin typeface="Verdana" pitchFamily="34" charset="0"/>
              </a:rPr>
              <a:t>Sensitize and mobilize agents in the sex industry in violence prevention.</a:t>
            </a:r>
            <a:endParaRPr lang="nl-NL" sz="1800" dirty="0" smtClean="0">
              <a:solidFill>
                <a:schemeClr val="tx1"/>
              </a:solidFill>
              <a:latin typeface="Verdana" pitchFamily="34" charset="0"/>
            </a:endParaRPr>
          </a:p>
          <a:p>
            <a:r>
              <a:rPr lang="en-US" sz="1800" dirty="0" smtClean="0">
                <a:solidFill>
                  <a:schemeClr val="tx1"/>
                </a:solidFill>
                <a:latin typeface="Verdana" pitchFamily="34" charset="0"/>
              </a:rPr>
              <a:t>Complementary </a:t>
            </a:r>
            <a:r>
              <a:rPr lang="en-US" sz="1800" dirty="0" err="1" smtClean="0">
                <a:solidFill>
                  <a:schemeClr val="tx1"/>
                </a:solidFill>
                <a:latin typeface="Verdana" pitchFamily="34" charset="0"/>
              </a:rPr>
              <a:t>programmes</a:t>
            </a:r>
            <a:r>
              <a:rPr lang="en-US" sz="1800" dirty="0" smtClean="0">
                <a:solidFill>
                  <a:schemeClr val="tx1"/>
                </a:solidFill>
                <a:latin typeface="Verdana" pitchFamily="34" charset="0"/>
              </a:rPr>
              <a:t> that target clients of sex workers, through mass</a:t>
            </a:r>
            <a:r>
              <a:rPr lang="nl-NL" sz="1800" dirty="0" smtClean="0">
                <a:latin typeface="Verdana" pitchFamily="34" charset="0"/>
              </a:rPr>
              <a:t> </a:t>
            </a:r>
            <a:r>
              <a:rPr lang="en-US" sz="1800" dirty="0" smtClean="0">
                <a:solidFill>
                  <a:schemeClr val="tx1"/>
                </a:solidFill>
                <a:latin typeface="Verdana" pitchFamily="34" charset="0"/>
              </a:rPr>
              <a:t>media campaigns and targeted </a:t>
            </a:r>
            <a:r>
              <a:rPr lang="en-US" sz="1800" dirty="0" err="1" smtClean="0">
                <a:solidFill>
                  <a:schemeClr val="tx1"/>
                </a:solidFill>
                <a:latin typeface="Verdana" pitchFamily="34" charset="0"/>
              </a:rPr>
              <a:t>behaviour</a:t>
            </a:r>
            <a:r>
              <a:rPr lang="en-US" sz="1800" dirty="0" smtClean="0">
                <a:solidFill>
                  <a:schemeClr val="tx1"/>
                </a:solidFill>
                <a:latin typeface="Verdana" pitchFamily="34" charset="0"/>
              </a:rPr>
              <a:t> change communication activities to address</a:t>
            </a:r>
            <a:r>
              <a:rPr lang="nl-NL" sz="1800" dirty="0" smtClean="0">
                <a:latin typeface="Verdana" pitchFamily="34" charset="0"/>
              </a:rPr>
              <a:t> </a:t>
            </a:r>
            <a:r>
              <a:rPr lang="en-US" sz="1800" dirty="0" smtClean="0">
                <a:solidFill>
                  <a:schemeClr val="tx1"/>
                </a:solidFill>
                <a:latin typeface="Verdana" pitchFamily="34" charset="0"/>
              </a:rPr>
              <a:t>violence prevention.</a:t>
            </a:r>
            <a:r>
              <a:rPr lang="en-GB" sz="1800" dirty="0" smtClean="0">
                <a:solidFill>
                  <a:schemeClr val="tx1"/>
                </a:solidFill>
                <a:latin typeface="Verdana" pitchFamily="34" charset="0"/>
              </a:rPr>
              <a:t> </a:t>
            </a:r>
          </a:p>
          <a:p>
            <a:r>
              <a:rPr lang="en-GB" sz="1800" dirty="0" smtClean="0">
                <a:solidFill>
                  <a:schemeClr val="tx1"/>
                </a:solidFill>
                <a:latin typeface="Verdana" pitchFamily="34" charset="0"/>
              </a:rPr>
              <a:t>Form partnerships and review policies and laws that keep sex workers from accessing HIV services and sexual and reproductive health services. </a:t>
            </a:r>
            <a:endParaRPr lang="nl-NL" sz="1800" dirty="0" smtClean="0">
              <a:solidFill>
                <a:schemeClr val="tx1"/>
              </a:solidFill>
              <a:latin typeface="Verdana" pitchFamily="34" charset="0"/>
            </a:endParaRPr>
          </a:p>
          <a:p>
            <a:pPr>
              <a:buNone/>
            </a:pPr>
            <a:r>
              <a:rPr lang="en-US" sz="1800" dirty="0" smtClean="0">
                <a:solidFill>
                  <a:schemeClr val="tx1"/>
                </a:solidFill>
                <a:latin typeface="Verdana" pitchFamily="34" charset="0"/>
              </a:rPr>
              <a:t> </a:t>
            </a:r>
            <a:endParaRPr lang="nl-NL" sz="1800" dirty="0" smtClean="0">
              <a:solidFill>
                <a:schemeClr val="tx1"/>
              </a:solidFill>
              <a:latin typeface="Verdana" pitchFamily="34" charset="0"/>
            </a:endParaRPr>
          </a:p>
          <a:p>
            <a:endParaRPr lang="en-GB" sz="1800" dirty="0" smtClean="0">
              <a:latin typeface="Verdana" pitchFamily="34" charset="0"/>
            </a:endParaRPr>
          </a:p>
        </p:txBody>
      </p:sp>
      <p:sp>
        <p:nvSpPr>
          <p:cNvPr id="8196" name="Rectangle 3"/>
          <p:cNvSpPr>
            <a:spLocks noChangeArrowheads="1"/>
          </p:cNvSpPr>
          <p:nvPr/>
        </p:nvSpPr>
        <p:spPr bwMode="auto">
          <a:xfrm>
            <a:off x="900113" y="404813"/>
            <a:ext cx="7786687" cy="1152525"/>
          </a:xfrm>
          <a:prstGeom prst="rect">
            <a:avLst/>
          </a:prstGeom>
          <a:noFill/>
          <a:ln w="9525">
            <a:noFill/>
            <a:miter lim="800000"/>
            <a:headEnd/>
            <a:tailEnd/>
          </a:ln>
        </p:spPr>
        <p:txBody>
          <a:bodyPr anchor="ctr"/>
          <a:lstStyle/>
          <a:p>
            <a:r>
              <a:rPr lang="en-GB" b="1" dirty="0">
                <a:solidFill>
                  <a:schemeClr val="bg2"/>
                </a:solidFill>
                <a:latin typeface="Verdana" pitchFamily="34" charset="0"/>
              </a:rPr>
              <a:t>TAMPEP Network</a:t>
            </a:r>
            <a:br>
              <a:rPr lang="en-GB" b="1" dirty="0">
                <a:solidFill>
                  <a:schemeClr val="bg2"/>
                </a:solidFill>
                <a:latin typeface="Verdana" pitchFamily="34" charset="0"/>
              </a:rPr>
            </a:br>
            <a:endParaRPr lang="de-DE" sz="3200" b="1" dirty="0">
              <a:solidFill>
                <a:schemeClr val="bg2"/>
              </a:solidFill>
              <a:latin typeface="Verdana" pitchFamily="34" charset="0"/>
            </a:endParaRPr>
          </a:p>
        </p:txBody>
      </p:sp>
      <p:sp>
        <p:nvSpPr>
          <p:cNvPr id="8197" name="Line 4"/>
          <p:cNvSpPr>
            <a:spLocks noChangeShapeType="1"/>
          </p:cNvSpPr>
          <p:nvPr/>
        </p:nvSpPr>
        <p:spPr bwMode="auto">
          <a:xfrm>
            <a:off x="971550" y="1484313"/>
            <a:ext cx="7200900" cy="0"/>
          </a:xfrm>
          <a:prstGeom prst="line">
            <a:avLst/>
          </a:prstGeom>
          <a:noFill/>
          <a:ln w="57150">
            <a:solidFill>
              <a:srgbClr val="CC3300"/>
            </a:solidFill>
            <a:round/>
            <a:headEnd/>
            <a:tailEnd/>
          </a:ln>
        </p:spPr>
        <p:txBody>
          <a:bodyPr/>
          <a:lstStyle/>
          <a:p>
            <a:endParaRPr lang="nl-NL"/>
          </a:p>
        </p:txBody>
      </p:sp>
      <p:graphicFrame>
        <p:nvGraphicFramePr>
          <p:cNvPr id="8194" name="Object 6"/>
          <p:cNvGraphicFramePr>
            <a:graphicFrameLocks noChangeAspect="1"/>
          </p:cNvGraphicFramePr>
          <p:nvPr/>
        </p:nvGraphicFramePr>
        <p:xfrm>
          <a:off x="6705600" y="228600"/>
          <a:ext cx="1722438" cy="1209675"/>
        </p:xfrm>
        <a:graphic>
          <a:graphicData uri="http://schemas.openxmlformats.org/presentationml/2006/ole">
            <p:oleObj spid="_x0000_s8194" name="CorelDRAW ESSENTIALS" r:id="rId3" imgW="2342880" imgH="174312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900113" y="1371600"/>
            <a:ext cx="7559675" cy="5486400"/>
          </a:xfrm>
        </p:spPr>
        <p:txBody>
          <a:bodyPr/>
          <a:lstStyle/>
          <a:p>
            <a:r>
              <a:rPr lang="en-US" sz="1800" dirty="0" smtClean="0">
                <a:solidFill>
                  <a:schemeClr val="tx1"/>
                </a:solidFill>
                <a:latin typeface="Verdana" pitchFamily="34" charset="0"/>
              </a:rPr>
              <a:t>Governments should publicly speak out against violence against sex workers and include the elimination of violence against sex workers in all HIV</a:t>
            </a:r>
            <a:r>
              <a:rPr lang="nl-NL" sz="1800" dirty="0" smtClean="0">
                <a:latin typeface="Verdana" pitchFamily="34" charset="0"/>
              </a:rPr>
              <a:t> </a:t>
            </a:r>
            <a:r>
              <a:rPr lang="en-US" sz="1800" dirty="0" smtClean="0">
                <a:solidFill>
                  <a:schemeClr val="tx1"/>
                </a:solidFill>
                <a:latin typeface="Verdana" pitchFamily="34" charset="0"/>
              </a:rPr>
              <a:t>prevention </a:t>
            </a:r>
            <a:r>
              <a:rPr lang="en-US" sz="1800" dirty="0" err="1" smtClean="0">
                <a:solidFill>
                  <a:schemeClr val="tx1"/>
                </a:solidFill>
                <a:latin typeface="Verdana" pitchFamily="34" charset="0"/>
              </a:rPr>
              <a:t>programmes</a:t>
            </a:r>
            <a:r>
              <a:rPr lang="en-US" sz="1800" dirty="0" smtClean="0">
                <a:solidFill>
                  <a:schemeClr val="tx1"/>
                </a:solidFill>
                <a:latin typeface="Verdana" pitchFamily="34" charset="0"/>
              </a:rPr>
              <a:t> and include sex workers’ vulnerability to violence and HIV in all violence prevention </a:t>
            </a:r>
            <a:r>
              <a:rPr lang="en-US" sz="1800" dirty="0" err="1" smtClean="0">
                <a:solidFill>
                  <a:schemeClr val="tx1"/>
                </a:solidFill>
                <a:latin typeface="Verdana" pitchFamily="34" charset="0"/>
              </a:rPr>
              <a:t>programmes</a:t>
            </a:r>
            <a:r>
              <a:rPr lang="en-US" sz="1800" dirty="0" smtClean="0">
                <a:solidFill>
                  <a:schemeClr val="tx1"/>
                </a:solidFill>
                <a:latin typeface="Verdana" pitchFamily="34" charset="0"/>
              </a:rPr>
              <a:t>. </a:t>
            </a:r>
          </a:p>
          <a:p>
            <a:r>
              <a:rPr lang="en-GB" sz="1800" dirty="0" smtClean="0">
                <a:solidFill>
                  <a:schemeClr val="tx1"/>
                </a:solidFill>
                <a:latin typeface="Verdana" pitchFamily="34" charset="0"/>
              </a:rPr>
              <a:t>Sex work interventions must be central to scaling up the HIV and anti-violence responses and listening to sex workers is crucial. Sex workers experience firsthand the effects of laws and harmful enforcement practices that violate their human rights and hamper progress on HIV.  </a:t>
            </a:r>
            <a:endParaRPr lang="nl-NL" sz="1800" dirty="0" smtClean="0">
              <a:solidFill>
                <a:schemeClr val="tx1"/>
              </a:solidFill>
              <a:latin typeface="Verdana" pitchFamily="34" charset="0"/>
            </a:endParaRPr>
          </a:p>
          <a:p>
            <a:r>
              <a:rPr lang="en-GB" sz="1800" dirty="0" smtClean="0">
                <a:solidFill>
                  <a:schemeClr val="tx1"/>
                </a:solidFill>
                <a:latin typeface="Verdana" pitchFamily="34" charset="0"/>
              </a:rPr>
              <a:t>Enabling sex workers to openly access prevention services with dignity must be part of every national HIV programme. Revising and renewing laws and policies and addressing structural  response to prevent violence will enhance the effectiveness of HIV prevention, improve access to health services, including reproductive health, and reduce violence against sex workers.</a:t>
            </a:r>
            <a:endParaRPr lang="nl-NL" sz="1800" dirty="0" smtClean="0">
              <a:solidFill>
                <a:schemeClr val="tx1"/>
              </a:solidFill>
              <a:latin typeface="Verdana" pitchFamily="34" charset="0"/>
            </a:endParaRPr>
          </a:p>
          <a:p>
            <a:pPr marL="609600" indent="-609600" eaLnBrk="1" hangingPunct="1">
              <a:lnSpc>
                <a:spcPct val="110000"/>
              </a:lnSpc>
              <a:spcAft>
                <a:spcPct val="20000"/>
              </a:spcAft>
              <a:buClr>
                <a:srgbClr val="CC3300"/>
              </a:buClr>
              <a:buFont typeface="Wingdings" pitchFamily="2" charset="2"/>
              <a:buChar char="§"/>
            </a:pPr>
            <a:endParaRPr lang="en-GB" sz="1800" dirty="0" smtClean="0">
              <a:latin typeface="Verdana" pitchFamily="34" charset="0"/>
            </a:endParaRPr>
          </a:p>
        </p:txBody>
      </p:sp>
      <p:sp>
        <p:nvSpPr>
          <p:cNvPr id="11267" name="Rectangle 3"/>
          <p:cNvSpPr>
            <a:spLocks noChangeArrowheads="1"/>
          </p:cNvSpPr>
          <p:nvPr/>
        </p:nvSpPr>
        <p:spPr bwMode="auto">
          <a:xfrm>
            <a:off x="900113" y="404813"/>
            <a:ext cx="7786687" cy="890587"/>
          </a:xfrm>
          <a:prstGeom prst="rect">
            <a:avLst/>
          </a:prstGeom>
          <a:noFill/>
          <a:ln w="9525">
            <a:noFill/>
            <a:miter lim="800000"/>
            <a:headEnd/>
            <a:tailEnd/>
          </a:ln>
        </p:spPr>
        <p:txBody>
          <a:bodyPr anchor="ctr"/>
          <a:lstStyle/>
          <a:p>
            <a:r>
              <a:rPr lang="en-GB" b="1" dirty="0">
                <a:solidFill>
                  <a:schemeClr val="bg2"/>
                </a:solidFill>
                <a:latin typeface="Verdana" pitchFamily="34" charset="0"/>
              </a:rPr>
              <a:t>TAMPEP Network</a:t>
            </a:r>
            <a:br>
              <a:rPr lang="en-GB" b="1" dirty="0">
                <a:solidFill>
                  <a:schemeClr val="bg2"/>
                </a:solidFill>
                <a:latin typeface="Verdana" pitchFamily="34" charset="0"/>
              </a:rPr>
            </a:br>
            <a:endParaRPr lang="de-DE" sz="3200" b="1" dirty="0">
              <a:solidFill>
                <a:schemeClr val="bg2"/>
              </a:solidFill>
              <a:latin typeface="Verdana" pitchFamily="34" charset="0"/>
            </a:endParaRPr>
          </a:p>
        </p:txBody>
      </p:sp>
      <p:sp>
        <p:nvSpPr>
          <p:cNvPr id="11268" name="Line 4"/>
          <p:cNvSpPr>
            <a:spLocks noChangeShapeType="1"/>
          </p:cNvSpPr>
          <p:nvPr/>
        </p:nvSpPr>
        <p:spPr bwMode="auto">
          <a:xfrm flipV="1">
            <a:off x="990600" y="1295400"/>
            <a:ext cx="7086600" cy="0"/>
          </a:xfrm>
          <a:prstGeom prst="line">
            <a:avLst/>
          </a:prstGeom>
          <a:noFill/>
          <a:ln w="57150">
            <a:solidFill>
              <a:srgbClr val="CC3300"/>
            </a:solidFill>
            <a:round/>
            <a:headEnd/>
            <a:tailEnd/>
          </a:ln>
        </p:spPr>
        <p:txBody>
          <a:bodyPr/>
          <a:lstStyle/>
          <a:p>
            <a:endParaRPr lang="nl-NL"/>
          </a:p>
        </p:txBody>
      </p:sp>
      <p:sp>
        <p:nvSpPr>
          <p:cNvPr id="11269" name="Rectangle 5"/>
          <p:cNvSpPr>
            <a:spLocks noChangeArrowheads="1"/>
          </p:cNvSpPr>
          <p:nvPr/>
        </p:nvSpPr>
        <p:spPr bwMode="auto">
          <a:xfrm>
            <a:off x="755650" y="476250"/>
            <a:ext cx="914400" cy="914400"/>
          </a:xfrm>
          <a:prstGeom prst="rect">
            <a:avLst/>
          </a:prstGeom>
          <a:noFill/>
          <a:ln w="9525">
            <a:noFill/>
            <a:miter lim="800000"/>
            <a:headEnd/>
            <a:tailEnd/>
          </a:ln>
        </p:spPr>
        <p:txBody>
          <a:bodyPr wrap="none" anchor="ctr"/>
          <a:lstStyle/>
          <a:p>
            <a:endParaRPr lang="nl-NL" sz="8800" b="1">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
          <p:cNvSpPr>
            <a:spLocks noChangeArrowheads="1"/>
          </p:cNvSpPr>
          <p:nvPr/>
        </p:nvSpPr>
        <p:spPr bwMode="auto">
          <a:xfrm>
            <a:off x="914400" y="3886200"/>
            <a:ext cx="7315200" cy="533400"/>
          </a:xfrm>
          <a:prstGeom prst="rect">
            <a:avLst/>
          </a:prstGeom>
          <a:solidFill>
            <a:srgbClr val="CC0000"/>
          </a:solidFill>
          <a:ln w="9525">
            <a:solidFill>
              <a:srgbClr val="CC0000"/>
            </a:solidFill>
            <a:miter lim="800000"/>
            <a:headEnd/>
            <a:tailEnd/>
          </a:ln>
        </p:spPr>
        <p:txBody>
          <a:bodyPr wrap="none" anchor="ctr"/>
          <a:lstStyle/>
          <a:p>
            <a:pPr algn="ctr"/>
            <a:r>
              <a:rPr lang="en-GB" sz="2400" b="1">
                <a:solidFill>
                  <a:schemeClr val="bg1"/>
                </a:solidFill>
                <a:latin typeface="Verdana" pitchFamily="34" charset="0"/>
              </a:rPr>
              <a:t>www.tampep.eu    |     info@tampep.eu</a:t>
            </a:r>
            <a:endParaRPr lang="de-DE" sz="1600" b="1">
              <a:solidFill>
                <a:schemeClr val="bg1"/>
              </a:solidFill>
              <a:latin typeface="Verdana" pitchFamily="34" charset="0"/>
            </a:endParaRPr>
          </a:p>
        </p:txBody>
      </p:sp>
      <p:sp>
        <p:nvSpPr>
          <p:cNvPr id="9220" name="Rectangle 2"/>
          <p:cNvSpPr>
            <a:spLocks noChangeArrowheads="1"/>
          </p:cNvSpPr>
          <p:nvPr/>
        </p:nvSpPr>
        <p:spPr bwMode="auto">
          <a:xfrm>
            <a:off x="900113" y="333375"/>
            <a:ext cx="7786687" cy="1152525"/>
          </a:xfrm>
          <a:prstGeom prst="rect">
            <a:avLst/>
          </a:prstGeom>
          <a:noFill/>
          <a:ln w="9525">
            <a:noFill/>
            <a:miter lim="800000"/>
            <a:headEnd/>
            <a:tailEnd/>
          </a:ln>
        </p:spPr>
        <p:txBody>
          <a:bodyPr anchor="ctr"/>
          <a:lstStyle/>
          <a:p>
            <a:r>
              <a:rPr lang="en-GB" sz="2800" b="1">
                <a:solidFill>
                  <a:srgbClr val="CC3300"/>
                </a:solidFill>
                <a:latin typeface="Verdana" pitchFamily="34" charset="0"/>
              </a:rPr>
              <a:t>UNAIDS Guidance </a:t>
            </a:r>
            <a:br>
              <a:rPr lang="en-GB" sz="2800" b="1">
                <a:solidFill>
                  <a:srgbClr val="CC3300"/>
                </a:solidFill>
                <a:latin typeface="Verdana" pitchFamily="34" charset="0"/>
              </a:rPr>
            </a:br>
            <a:r>
              <a:rPr lang="en-GB" sz="2800" b="1">
                <a:solidFill>
                  <a:srgbClr val="CC3300"/>
                </a:solidFill>
                <a:latin typeface="Verdana" pitchFamily="34" charset="0"/>
              </a:rPr>
              <a:t>on HIV and Sex Work</a:t>
            </a:r>
            <a:endParaRPr lang="de-DE" sz="2800" b="1">
              <a:solidFill>
                <a:srgbClr val="CC3300"/>
              </a:solidFill>
              <a:latin typeface="Verdana" pitchFamily="34" charset="0"/>
            </a:endParaRPr>
          </a:p>
        </p:txBody>
      </p:sp>
      <p:sp>
        <p:nvSpPr>
          <p:cNvPr id="9221" name="Line 3"/>
          <p:cNvSpPr>
            <a:spLocks noChangeShapeType="1"/>
          </p:cNvSpPr>
          <p:nvPr/>
        </p:nvSpPr>
        <p:spPr bwMode="auto">
          <a:xfrm>
            <a:off x="971550" y="1484313"/>
            <a:ext cx="7200900" cy="0"/>
          </a:xfrm>
          <a:prstGeom prst="line">
            <a:avLst/>
          </a:prstGeom>
          <a:noFill/>
          <a:ln w="57150">
            <a:solidFill>
              <a:schemeClr val="bg2"/>
            </a:solidFill>
            <a:round/>
            <a:headEnd/>
            <a:tailEnd/>
          </a:ln>
        </p:spPr>
        <p:txBody>
          <a:bodyPr/>
          <a:lstStyle/>
          <a:p>
            <a:endParaRPr lang="nl-NL"/>
          </a:p>
        </p:txBody>
      </p:sp>
      <p:graphicFrame>
        <p:nvGraphicFramePr>
          <p:cNvPr id="9218" name="Object 4"/>
          <p:cNvGraphicFramePr>
            <a:graphicFrameLocks noChangeAspect="1"/>
          </p:cNvGraphicFramePr>
          <p:nvPr/>
        </p:nvGraphicFramePr>
        <p:xfrm>
          <a:off x="6659563" y="274638"/>
          <a:ext cx="1722437" cy="1209675"/>
        </p:xfrm>
        <a:graphic>
          <a:graphicData uri="http://schemas.openxmlformats.org/presentationml/2006/ole">
            <p:oleObj spid="_x0000_s9218" name="CorelDRAW ESSENTIALS" r:id="rId3" imgW="2342880" imgH="1743120" progId="">
              <p:embed/>
            </p:oleObj>
          </a:graphicData>
        </a:graphic>
      </p:graphicFrame>
      <p:sp>
        <p:nvSpPr>
          <p:cNvPr id="9222" name="Rectangle 5"/>
          <p:cNvSpPr>
            <a:spLocks noChangeArrowheads="1"/>
          </p:cNvSpPr>
          <p:nvPr/>
        </p:nvSpPr>
        <p:spPr bwMode="auto">
          <a:xfrm>
            <a:off x="323850" y="1844675"/>
            <a:ext cx="7848600" cy="1736725"/>
          </a:xfrm>
          <a:prstGeom prst="rect">
            <a:avLst/>
          </a:prstGeom>
          <a:noFill/>
          <a:ln w="9525">
            <a:noFill/>
            <a:miter lim="800000"/>
            <a:headEnd/>
            <a:tailEnd/>
          </a:ln>
        </p:spPr>
        <p:txBody>
          <a:bodyPr/>
          <a:lstStyle/>
          <a:p>
            <a:pPr marL="533400" indent="-533400">
              <a:spcBef>
                <a:spcPct val="10000"/>
              </a:spcBef>
              <a:spcAft>
                <a:spcPct val="5000"/>
              </a:spcAft>
              <a:buClr>
                <a:srgbClr val="CC3300"/>
              </a:buClr>
              <a:buFont typeface="Wingdings" pitchFamily="2" charset="2"/>
              <a:buNone/>
            </a:pPr>
            <a:r>
              <a:rPr lang="en-GB" sz="2000">
                <a:latin typeface="Verdana" pitchFamily="34" charset="0"/>
              </a:rPr>
              <a:t>	Where sex workers are able to assert control over  their environments and insist on safer sex, evidence indicates that STI/HIV risk and vulnerability can be sharply reduced.</a:t>
            </a:r>
            <a:r>
              <a:rPr lang="en-GB">
                <a:latin typeface="Verdana" pitchFamily="34" charset="0"/>
              </a:rPr>
              <a:t> </a:t>
            </a:r>
            <a:r>
              <a:rPr lang="en-GB" sz="2000">
                <a:latin typeface="Verdana" pitchFamily="34" charset="0"/>
              </a:rPr>
              <a:t>		            </a:t>
            </a:r>
          </a:p>
          <a:p>
            <a:pPr marL="533400" indent="-533400" algn="r">
              <a:spcBef>
                <a:spcPct val="10000"/>
              </a:spcBef>
              <a:spcAft>
                <a:spcPct val="5000"/>
              </a:spcAft>
              <a:buClr>
                <a:srgbClr val="CC3300"/>
              </a:buClr>
              <a:buFont typeface="Wingdings" pitchFamily="2" charset="2"/>
              <a:buNone/>
            </a:pPr>
            <a:r>
              <a:rPr lang="en-GB" sz="2000">
                <a:latin typeface="Verdana" pitchFamily="34" charset="0"/>
              </a:rPr>
              <a:t>      </a:t>
            </a:r>
            <a:r>
              <a:rPr lang="en-GB" i="1">
                <a:latin typeface="Verdana" pitchFamily="34" charset="0"/>
              </a:rPr>
              <a:t>February 2009</a:t>
            </a:r>
          </a:p>
          <a:p>
            <a:pPr marL="533400" indent="-533400" algn="ctr">
              <a:lnSpc>
                <a:spcPct val="90000"/>
              </a:lnSpc>
              <a:spcAft>
                <a:spcPct val="20000"/>
              </a:spcAft>
            </a:pPr>
            <a:r>
              <a:rPr lang="en-GB" sz="2200">
                <a:latin typeface="Verdana" pitchFamily="34" charset="0"/>
              </a:rPr>
              <a:t>	</a:t>
            </a:r>
            <a:endParaRPr lang="en-GB" sz="2400">
              <a:latin typeface="Verdana" pitchFamily="34" charset="0"/>
            </a:endParaRPr>
          </a:p>
        </p:txBody>
      </p:sp>
      <p:pic>
        <p:nvPicPr>
          <p:cNvPr id="9223" name="Picture 6"/>
          <p:cNvPicPr>
            <a:picLocks noGrp="1" noChangeAspect="1" noChangeArrowheads="1"/>
          </p:cNvPicPr>
          <p:nvPr>
            <p:ph/>
          </p:nvPr>
        </p:nvPicPr>
        <p:blipFill>
          <a:blip r:embed="rId4" cstate="print"/>
          <a:srcRect/>
          <a:stretch>
            <a:fillRect/>
          </a:stretch>
        </p:blipFill>
        <p:spPr>
          <a:xfrm>
            <a:off x="971550" y="4724400"/>
            <a:ext cx="7200900" cy="1679575"/>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530</Words>
  <Application>Microsoft Office PowerPoint</Application>
  <PresentationFormat>On-screen Show (4:3)</PresentationFormat>
  <Paragraphs>53</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Standaardontwerp</vt:lpstr>
      <vt:lpstr>CorelDRAW ESSENTIALS</vt:lpstr>
      <vt:lpstr>Slide 1</vt:lpstr>
      <vt:lpstr>Slide 2</vt:lpstr>
      <vt:lpstr>Slide 3</vt:lpstr>
      <vt:lpstr>Slide 4</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owner</dc:creator>
  <cp:lastModifiedBy>ntgrp</cp:lastModifiedBy>
  <cp:revision>41</cp:revision>
  <dcterms:created xsi:type="dcterms:W3CDTF">2010-04-07T10:59:25Z</dcterms:created>
  <dcterms:modified xsi:type="dcterms:W3CDTF">2011-11-15T06:19:21Z</dcterms:modified>
</cp:coreProperties>
</file>