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89" r:id="rId3"/>
    <p:sldId id="325" r:id="rId4"/>
    <p:sldId id="326" r:id="rId5"/>
    <p:sldId id="299" r:id="rId6"/>
    <p:sldId id="300" r:id="rId7"/>
    <p:sldId id="290" r:id="rId8"/>
    <p:sldId id="317" r:id="rId9"/>
    <p:sldId id="305" r:id="rId10"/>
    <p:sldId id="324" r:id="rId11"/>
    <p:sldId id="323" r:id="rId12"/>
    <p:sldId id="308" r:id="rId13"/>
    <p:sldId id="316" r:id="rId14"/>
    <p:sldId id="319" r:id="rId15"/>
    <p:sldId id="318" r:id="rId16"/>
    <p:sldId id="320" r:id="rId17"/>
    <p:sldId id="313" r:id="rId18"/>
    <p:sldId id="306" r:id="rId19"/>
    <p:sldId id="307" r:id="rId20"/>
    <p:sldId id="321" r:id="rId21"/>
    <p:sldId id="26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64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0A7248-ECA0-44D4-807F-6D0A6C9A32B9}"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GB"/>
        </a:p>
      </dgm:t>
    </dgm:pt>
    <dgm:pt modelId="{2097F288-FE5C-4A3E-9C5C-AA599F4BE75C}">
      <dgm:prSet phldrT="[Text]" custT="1"/>
      <dgm:spPr/>
      <dgm:t>
        <a:bodyPr/>
        <a:lstStyle/>
        <a:p>
          <a:r>
            <a:rPr lang="en-GB" sz="1400" b="1" dirty="0">
              <a:solidFill>
                <a:srgbClr val="FFFF00"/>
              </a:solidFill>
            </a:rPr>
            <a:t>HIV Testing and Counselling (HTC</a:t>
          </a:r>
          <a:r>
            <a:rPr lang="en-GB" sz="1400" b="1" dirty="0" smtClean="0">
              <a:solidFill>
                <a:srgbClr val="FFFF00"/>
              </a:solidFill>
            </a:rPr>
            <a:t>)</a:t>
          </a:r>
        </a:p>
      </dgm:t>
    </dgm:pt>
    <dgm:pt modelId="{D2146288-0E69-43B4-83EE-1769C8F83ECF}" type="parTrans" cxnId="{E9F136FF-6C41-423D-B829-627CC76D0BC1}">
      <dgm:prSet/>
      <dgm:spPr/>
      <dgm:t>
        <a:bodyPr/>
        <a:lstStyle/>
        <a:p>
          <a:endParaRPr lang="en-GB" sz="1400">
            <a:solidFill>
              <a:srgbClr val="FFFF00"/>
            </a:solidFill>
          </a:endParaRPr>
        </a:p>
      </dgm:t>
    </dgm:pt>
    <dgm:pt modelId="{E62E1775-E7A3-4567-B4C0-45C73068140B}" type="sibTrans" cxnId="{E9F136FF-6C41-423D-B829-627CC76D0BC1}">
      <dgm:prSet/>
      <dgm:spPr/>
      <dgm:t>
        <a:bodyPr/>
        <a:lstStyle/>
        <a:p>
          <a:endParaRPr lang="en-GB" sz="1400">
            <a:solidFill>
              <a:srgbClr val="FFFF00"/>
            </a:solidFill>
          </a:endParaRPr>
        </a:p>
      </dgm:t>
    </dgm:pt>
    <dgm:pt modelId="{BDF683B1-8CFB-4C34-9FF6-B0637575924C}">
      <dgm:prSet phldrT="[Text]" custT="1"/>
      <dgm:spPr/>
      <dgm:t>
        <a:bodyPr/>
        <a:lstStyle/>
        <a:p>
          <a:r>
            <a:rPr lang="en-GB" sz="1400" dirty="0" smtClean="0">
              <a:solidFill>
                <a:srgbClr val="FFFF00"/>
              </a:solidFill>
            </a:rPr>
            <a:t> Spot TB </a:t>
          </a:r>
          <a:r>
            <a:rPr lang="en-GB" sz="1400" b="1" dirty="0">
              <a:solidFill>
                <a:srgbClr val="FFFF00"/>
              </a:solidFill>
            </a:rPr>
            <a:t>Screening</a:t>
          </a:r>
          <a:r>
            <a:rPr lang="en-GB" sz="1400" dirty="0">
              <a:solidFill>
                <a:srgbClr val="FFFF00"/>
              </a:solidFill>
            </a:rPr>
            <a:t> </a:t>
          </a:r>
        </a:p>
      </dgm:t>
    </dgm:pt>
    <dgm:pt modelId="{5F857FC1-522D-4E14-B00A-77B1363DC92E}" type="parTrans" cxnId="{6CD36357-7B86-44BE-B741-FC3360F8507D}">
      <dgm:prSet/>
      <dgm:spPr/>
      <dgm:t>
        <a:bodyPr/>
        <a:lstStyle/>
        <a:p>
          <a:endParaRPr lang="en-GB" sz="1400">
            <a:solidFill>
              <a:srgbClr val="FFFF00"/>
            </a:solidFill>
          </a:endParaRPr>
        </a:p>
      </dgm:t>
    </dgm:pt>
    <dgm:pt modelId="{8C0C2688-841E-43AB-BF85-E11F1332F495}" type="sibTrans" cxnId="{6CD36357-7B86-44BE-B741-FC3360F8507D}">
      <dgm:prSet/>
      <dgm:spPr/>
      <dgm:t>
        <a:bodyPr/>
        <a:lstStyle/>
        <a:p>
          <a:endParaRPr lang="en-GB" sz="1400">
            <a:solidFill>
              <a:srgbClr val="FFFF00"/>
            </a:solidFill>
          </a:endParaRPr>
        </a:p>
      </dgm:t>
    </dgm:pt>
    <dgm:pt modelId="{9B5AD865-AE81-4707-9C6D-803AA608FF40}">
      <dgm:prSet phldrT="[Text]" custT="1"/>
      <dgm:spPr>
        <a:solidFill>
          <a:schemeClr val="tx2">
            <a:lumMod val="50000"/>
            <a:alpha val="50000"/>
          </a:schemeClr>
        </a:solidFill>
      </dgm:spPr>
      <dgm:t>
        <a:bodyPr/>
        <a:lstStyle/>
        <a:p>
          <a:r>
            <a:rPr lang="en-GB" sz="1400" b="1" dirty="0">
              <a:solidFill>
                <a:srgbClr val="FFFF00"/>
              </a:solidFill>
            </a:rPr>
            <a:t>Family Planning </a:t>
          </a:r>
          <a:r>
            <a:rPr lang="en-GB" sz="1400" b="1" dirty="0" smtClean="0">
              <a:solidFill>
                <a:srgbClr val="FFFF00"/>
              </a:solidFill>
            </a:rPr>
            <a:t>Services, </a:t>
          </a:r>
          <a:r>
            <a:rPr lang="en-GB" sz="1400" b="1" dirty="0" err="1" smtClean="0">
              <a:solidFill>
                <a:srgbClr val="FFFF00"/>
              </a:solidFill>
            </a:rPr>
            <a:t>lubicants</a:t>
          </a:r>
          <a:endParaRPr lang="en-GB" sz="1400" b="1" dirty="0">
            <a:solidFill>
              <a:srgbClr val="FFFF00"/>
            </a:solidFill>
          </a:endParaRPr>
        </a:p>
      </dgm:t>
    </dgm:pt>
    <dgm:pt modelId="{2A6CDE64-C88C-46CD-A356-5933DD975C32}" type="parTrans" cxnId="{899ECF71-8537-4A20-915D-76C6102E86A7}">
      <dgm:prSet/>
      <dgm:spPr/>
      <dgm:t>
        <a:bodyPr/>
        <a:lstStyle/>
        <a:p>
          <a:endParaRPr lang="en-GB" sz="1400">
            <a:solidFill>
              <a:srgbClr val="FFFF00"/>
            </a:solidFill>
          </a:endParaRPr>
        </a:p>
      </dgm:t>
    </dgm:pt>
    <dgm:pt modelId="{B9B52649-4EC0-4E6C-85D3-9C48A9CC822E}" type="sibTrans" cxnId="{899ECF71-8537-4A20-915D-76C6102E86A7}">
      <dgm:prSet/>
      <dgm:spPr/>
      <dgm:t>
        <a:bodyPr/>
        <a:lstStyle/>
        <a:p>
          <a:endParaRPr lang="en-GB" sz="1400">
            <a:solidFill>
              <a:srgbClr val="FFFF00"/>
            </a:solidFill>
          </a:endParaRPr>
        </a:p>
      </dgm:t>
    </dgm:pt>
    <dgm:pt modelId="{846E0D56-329D-4A9E-8EAF-2AE72CEA6935}">
      <dgm:prSet phldrT="[Text]" custT="1"/>
      <dgm:spPr/>
      <dgm:t>
        <a:bodyPr/>
        <a:lstStyle/>
        <a:p>
          <a:r>
            <a:rPr lang="en-GB" sz="1400" b="1" dirty="0">
              <a:solidFill>
                <a:srgbClr val="FFFF00"/>
              </a:solidFill>
            </a:rPr>
            <a:t>Alcohol Screening </a:t>
          </a:r>
        </a:p>
      </dgm:t>
    </dgm:pt>
    <dgm:pt modelId="{57DEEE9D-4B9E-4E67-90A0-B5C94FFC301D}" type="parTrans" cxnId="{C595C853-FB45-49F0-A5BC-F142425CA3CD}">
      <dgm:prSet/>
      <dgm:spPr/>
      <dgm:t>
        <a:bodyPr/>
        <a:lstStyle/>
        <a:p>
          <a:endParaRPr lang="en-GB" sz="1400">
            <a:solidFill>
              <a:srgbClr val="FFFF00"/>
            </a:solidFill>
          </a:endParaRPr>
        </a:p>
      </dgm:t>
    </dgm:pt>
    <dgm:pt modelId="{CA2D642E-B9DE-47D1-BC39-312432166D84}" type="sibTrans" cxnId="{C595C853-FB45-49F0-A5BC-F142425CA3CD}">
      <dgm:prSet/>
      <dgm:spPr/>
      <dgm:t>
        <a:bodyPr/>
        <a:lstStyle/>
        <a:p>
          <a:endParaRPr lang="en-GB" sz="1400">
            <a:solidFill>
              <a:srgbClr val="FFFF00"/>
            </a:solidFill>
          </a:endParaRPr>
        </a:p>
      </dgm:t>
    </dgm:pt>
    <dgm:pt modelId="{A92BBCD8-2FD0-4044-8B76-4BD9D527F031}">
      <dgm:prSet custT="1"/>
      <dgm:spPr>
        <a:solidFill>
          <a:schemeClr val="tx2">
            <a:lumMod val="50000"/>
            <a:alpha val="50000"/>
          </a:schemeClr>
        </a:solidFill>
      </dgm:spPr>
      <dgm:t>
        <a:bodyPr/>
        <a:lstStyle/>
        <a:p>
          <a:r>
            <a:rPr lang="en-GB" sz="1400" b="1" dirty="0">
              <a:solidFill>
                <a:srgbClr val="FFFF00"/>
              </a:solidFill>
            </a:rPr>
            <a:t>STI &amp; Cervical Cancer Screening</a:t>
          </a:r>
        </a:p>
      </dgm:t>
    </dgm:pt>
    <dgm:pt modelId="{A469EA75-2803-4F18-9DB1-DB77D55D0A09}" type="parTrans" cxnId="{E2840214-F7BA-448E-9F50-6C8F85D6F2E5}">
      <dgm:prSet/>
      <dgm:spPr/>
      <dgm:t>
        <a:bodyPr/>
        <a:lstStyle/>
        <a:p>
          <a:endParaRPr lang="en-GB" sz="1400">
            <a:solidFill>
              <a:srgbClr val="FFFF00"/>
            </a:solidFill>
          </a:endParaRPr>
        </a:p>
      </dgm:t>
    </dgm:pt>
    <dgm:pt modelId="{869749D9-F94A-48CA-907C-7EAFD6D011D6}" type="sibTrans" cxnId="{E2840214-F7BA-448E-9F50-6C8F85D6F2E5}">
      <dgm:prSet/>
      <dgm:spPr/>
      <dgm:t>
        <a:bodyPr/>
        <a:lstStyle/>
        <a:p>
          <a:endParaRPr lang="en-GB" sz="1400">
            <a:solidFill>
              <a:srgbClr val="FFFF00"/>
            </a:solidFill>
          </a:endParaRPr>
        </a:p>
      </dgm:t>
    </dgm:pt>
    <dgm:pt modelId="{83DBEB0B-EF1F-4487-84BD-4BAB6F515160}">
      <dgm:prSet custT="1"/>
      <dgm:spPr/>
      <dgm:t>
        <a:bodyPr/>
        <a:lstStyle/>
        <a:p>
          <a:r>
            <a:rPr lang="en-GB" sz="1400" b="1" dirty="0">
              <a:solidFill>
                <a:srgbClr val="FFFF00"/>
              </a:solidFill>
            </a:rPr>
            <a:t>GBV Information </a:t>
          </a:r>
        </a:p>
      </dgm:t>
    </dgm:pt>
    <dgm:pt modelId="{2F19BF95-0051-49DE-9B18-B79B5E5EDEB7}" type="parTrans" cxnId="{F1265159-CCB0-425A-8A5A-F225B383F0F7}">
      <dgm:prSet/>
      <dgm:spPr/>
      <dgm:t>
        <a:bodyPr/>
        <a:lstStyle/>
        <a:p>
          <a:endParaRPr lang="en-GB" sz="1400">
            <a:solidFill>
              <a:srgbClr val="FFFF00"/>
            </a:solidFill>
          </a:endParaRPr>
        </a:p>
      </dgm:t>
    </dgm:pt>
    <dgm:pt modelId="{DC4718E5-29FB-42DD-91BD-23AFD486D201}" type="sibTrans" cxnId="{F1265159-CCB0-425A-8A5A-F225B383F0F7}">
      <dgm:prSet/>
      <dgm:spPr/>
      <dgm:t>
        <a:bodyPr/>
        <a:lstStyle/>
        <a:p>
          <a:endParaRPr lang="en-GB" sz="1400">
            <a:solidFill>
              <a:srgbClr val="FFFF00"/>
            </a:solidFill>
          </a:endParaRPr>
        </a:p>
      </dgm:t>
    </dgm:pt>
    <dgm:pt modelId="{A1B3D0B2-47C1-45D0-A22C-1E20D1739C65}">
      <dgm:prSet custT="1"/>
      <dgm:spPr/>
      <dgm:t>
        <a:bodyPr/>
        <a:lstStyle/>
        <a:p>
          <a:r>
            <a:rPr lang="en-GB" sz="1400" b="1" dirty="0">
              <a:solidFill>
                <a:srgbClr val="FFFF00"/>
              </a:solidFill>
            </a:rPr>
            <a:t>Effective Referrals</a:t>
          </a:r>
        </a:p>
      </dgm:t>
    </dgm:pt>
    <dgm:pt modelId="{45737B72-9978-4675-88EF-19743F982D81}" type="parTrans" cxnId="{7CBCE469-F767-4632-A21F-5ED1358C1510}">
      <dgm:prSet/>
      <dgm:spPr/>
      <dgm:t>
        <a:bodyPr/>
        <a:lstStyle/>
        <a:p>
          <a:endParaRPr lang="en-GB" sz="1400">
            <a:solidFill>
              <a:srgbClr val="FFFF00"/>
            </a:solidFill>
          </a:endParaRPr>
        </a:p>
      </dgm:t>
    </dgm:pt>
    <dgm:pt modelId="{744CD41F-9867-4473-A057-4F580351E093}" type="sibTrans" cxnId="{7CBCE469-F767-4632-A21F-5ED1358C1510}">
      <dgm:prSet/>
      <dgm:spPr/>
      <dgm:t>
        <a:bodyPr/>
        <a:lstStyle/>
        <a:p>
          <a:endParaRPr lang="en-GB" sz="1400">
            <a:solidFill>
              <a:srgbClr val="FFFF00"/>
            </a:solidFill>
          </a:endParaRPr>
        </a:p>
      </dgm:t>
    </dgm:pt>
    <dgm:pt modelId="{AA652EFB-01FA-4619-B13B-C8632D022C9B}" type="pres">
      <dgm:prSet presAssocID="{550A7248-ECA0-44D4-807F-6D0A6C9A32B9}" presName="composite" presStyleCnt="0">
        <dgm:presLayoutVars>
          <dgm:chMax val="1"/>
          <dgm:dir/>
          <dgm:resizeHandles val="exact"/>
        </dgm:presLayoutVars>
      </dgm:prSet>
      <dgm:spPr/>
      <dgm:t>
        <a:bodyPr/>
        <a:lstStyle/>
        <a:p>
          <a:endParaRPr lang="en-GB"/>
        </a:p>
      </dgm:t>
    </dgm:pt>
    <dgm:pt modelId="{0B0B4A05-44A9-433E-BECA-FC99AF2B4F33}" type="pres">
      <dgm:prSet presAssocID="{550A7248-ECA0-44D4-807F-6D0A6C9A32B9}" presName="radial" presStyleCnt="0">
        <dgm:presLayoutVars>
          <dgm:animLvl val="ctr"/>
        </dgm:presLayoutVars>
      </dgm:prSet>
      <dgm:spPr/>
    </dgm:pt>
    <dgm:pt modelId="{0FCFC394-A4AD-4F81-9F8C-C7FC9EAF48DD}" type="pres">
      <dgm:prSet presAssocID="{2097F288-FE5C-4A3E-9C5C-AA599F4BE75C}" presName="centerShape" presStyleLbl="vennNode1" presStyleIdx="0" presStyleCnt="7" custScaleX="96364" custScaleY="85714"/>
      <dgm:spPr/>
      <dgm:t>
        <a:bodyPr/>
        <a:lstStyle/>
        <a:p>
          <a:endParaRPr lang="en-GB"/>
        </a:p>
      </dgm:t>
    </dgm:pt>
    <dgm:pt modelId="{2AA01901-D599-446F-AE20-FE5F407B3164}" type="pres">
      <dgm:prSet presAssocID="{BDF683B1-8CFB-4C34-9FF6-B0637575924C}" presName="node" presStyleLbl="vennNode1" presStyleIdx="1" presStyleCnt="7">
        <dgm:presLayoutVars>
          <dgm:bulletEnabled val="1"/>
        </dgm:presLayoutVars>
      </dgm:prSet>
      <dgm:spPr/>
      <dgm:t>
        <a:bodyPr/>
        <a:lstStyle/>
        <a:p>
          <a:endParaRPr lang="en-GB"/>
        </a:p>
      </dgm:t>
    </dgm:pt>
    <dgm:pt modelId="{8F355C96-6543-4A70-9A88-D6D66E4FDDCB}" type="pres">
      <dgm:prSet presAssocID="{A92BBCD8-2FD0-4044-8B76-4BD9D527F031}" presName="node" presStyleLbl="vennNode1" presStyleIdx="2" presStyleCnt="7">
        <dgm:presLayoutVars>
          <dgm:bulletEnabled val="1"/>
        </dgm:presLayoutVars>
      </dgm:prSet>
      <dgm:spPr/>
      <dgm:t>
        <a:bodyPr/>
        <a:lstStyle/>
        <a:p>
          <a:endParaRPr lang="en-GB"/>
        </a:p>
      </dgm:t>
    </dgm:pt>
    <dgm:pt modelId="{87DBE3AC-82EF-44B3-A1BA-B1533A9ED546}" type="pres">
      <dgm:prSet presAssocID="{A1B3D0B2-47C1-45D0-A22C-1E20D1739C65}" presName="node" presStyleLbl="vennNode1" presStyleIdx="3" presStyleCnt="7">
        <dgm:presLayoutVars>
          <dgm:bulletEnabled val="1"/>
        </dgm:presLayoutVars>
      </dgm:prSet>
      <dgm:spPr/>
      <dgm:t>
        <a:bodyPr/>
        <a:lstStyle/>
        <a:p>
          <a:endParaRPr lang="en-GB"/>
        </a:p>
      </dgm:t>
    </dgm:pt>
    <dgm:pt modelId="{2EAB946E-BBA4-4166-A2D6-61E25AA5A19F}" type="pres">
      <dgm:prSet presAssocID="{9B5AD865-AE81-4707-9C6D-803AA608FF40}" presName="node" presStyleLbl="vennNode1" presStyleIdx="4" presStyleCnt="7">
        <dgm:presLayoutVars>
          <dgm:bulletEnabled val="1"/>
        </dgm:presLayoutVars>
      </dgm:prSet>
      <dgm:spPr/>
      <dgm:t>
        <a:bodyPr/>
        <a:lstStyle/>
        <a:p>
          <a:endParaRPr lang="en-GB"/>
        </a:p>
      </dgm:t>
    </dgm:pt>
    <dgm:pt modelId="{5E3FA363-96D9-485F-8E1B-BD7DF965F0E9}" type="pres">
      <dgm:prSet presAssocID="{846E0D56-329D-4A9E-8EAF-2AE72CEA6935}" presName="node" presStyleLbl="vennNode1" presStyleIdx="5" presStyleCnt="7">
        <dgm:presLayoutVars>
          <dgm:bulletEnabled val="1"/>
        </dgm:presLayoutVars>
      </dgm:prSet>
      <dgm:spPr/>
      <dgm:t>
        <a:bodyPr/>
        <a:lstStyle/>
        <a:p>
          <a:endParaRPr lang="en-GB"/>
        </a:p>
      </dgm:t>
    </dgm:pt>
    <dgm:pt modelId="{ADB12B22-EF06-4402-B4CA-1CA6726D16EE}" type="pres">
      <dgm:prSet presAssocID="{83DBEB0B-EF1F-4487-84BD-4BAB6F515160}" presName="node" presStyleLbl="vennNode1" presStyleIdx="6" presStyleCnt="7">
        <dgm:presLayoutVars>
          <dgm:bulletEnabled val="1"/>
        </dgm:presLayoutVars>
      </dgm:prSet>
      <dgm:spPr/>
      <dgm:t>
        <a:bodyPr/>
        <a:lstStyle/>
        <a:p>
          <a:endParaRPr lang="en-GB"/>
        </a:p>
      </dgm:t>
    </dgm:pt>
  </dgm:ptLst>
  <dgm:cxnLst>
    <dgm:cxn modelId="{E31865A0-2193-4E40-9AFE-F82B73FBE75B}" type="presOf" srcId="{A92BBCD8-2FD0-4044-8B76-4BD9D527F031}" destId="{8F355C96-6543-4A70-9A88-D6D66E4FDDCB}" srcOrd="0" destOrd="0" presId="urn:microsoft.com/office/officeart/2005/8/layout/radial3"/>
    <dgm:cxn modelId="{E5C5C6A8-0698-477C-AA63-51D50AA4A7F9}" type="presOf" srcId="{83DBEB0B-EF1F-4487-84BD-4BAB6F515160}" destId="{ADB12B22-EF06-4402-B4CA-1CA6726D16EE}" srcOrd="0" destOrd="0" presId="urn:microsoft.com/office/officeart/2005/8/layout/radial3"/>
    <dgm:cxn modelId="{6CD36357-7B86-44BE-B741-FC3360F8507D}" srcId="{2097F288-FE5C-4A3E-9C5C-AA599F4BE75C}" destId="{BDF683B1-8CFB-4C34-9FF6-B0637575924C}" srcOrd="0" destOrd="0" parTransId="{5F857FC1-522D-4E14-B00A-77B1363DC92E}" sibTransId="{8C0C2688-841E-43AB-BF85-E11F1332F495}"/>
    <dgm:cxn modelId="{F1830111-8A5C-41D4-9783-BA29BDB1563D}" type="presOf" srcId="{846E0D56-329D-4A9E-8EAF-2AE72CEA6935}" destId="{5E3FA363-96D9-485F-8E1B-BD7DF965F0E9}" srcOrd="0" destOrd="0" presId="urn:microsoft.com/office/officeart/2005/8/layout/radial3"/>
    <dgm:cxn modelId="{E2840214-F7BA-448E-9F50-6C8F85D6F2E5}" srcId="{2097F288-FE5C-4A3E-9C5C-AA599F4BE75C}" destId="{A92BBCD8-2FD0-4044-8B76-4BD9D527F031}" srcOrd="1" destOrd="0" parTransId="{A469EA75-2803-4F18-9DB1-DB77D55D0A09}" sibTransId="{869749D9-F94A-48CA-907C-7EAFD6D011D6}"/>
    <dgm:cxn modelId="{F1265159-CCB0-425A-8A5A-F225B383F0F7}" srcId="{2097F288-FE5C-4A3E-9C5C-AA599F4BE75C}" destId="{83DBEB0B-EF1F-4487-84BD-4BAB6F515160}" srcOrd="5" destOrd="0" parTransId="{2F19BF95-0051-49DE-9B18-B79B5E5EDEB7}" sibTransId="{DC4718E5-29FB-42DD-91BD-23AFD486D201}"/>
    <dgm:cxn modelId="{5474B079-0C18-4240-8D22-5733620EB65F}" type="presOf" srcId="{9B5AD865-AE81-4707-9C6D-803AA608FF40}" destId="{2EAB946E-BBA4-4166-A2D6-61E25AA5A19F}" srcOrd="0" destOrd="0" presId="urn:microsoft.com/office/officeart/2005/8/layout/radial3"/>
    <dgm:cxn modelId="{C595C853-FB45-49F0-A5BC-F142425CA3CD}" srcId="{2097F288-FE5C-4A3E-9C5C-AA599F4BE75C}" destId="{846E0D56-329D-4A9E-8EAF-2AE72CEA6935}" srcOrd="4" destOrd="0" parTransId="{57DEEE9D-4B9E-4E67-90A0-B5C94FFC301D}" sibTransId="{CA2D642E-B9DE-47D1-BC39-312432166D84}"/>
    <dgm:cxn modelId="{6B763034-F8C7-403E-9007-CED22965699C}" type="presOf" srcId="{550A7248-ECA0-44D4-807F-6D0A6C9A32B9}" destId="{AA652EFB-01FA-4619-B13B-C8632D022C9B}" srcOrd="0" destOrd="0" presId="urn:microsoft.com/office/officeart/2005/8/layout/radial3"/>
    <dgm:cxn modelId="{8EB9F986-8FBD-45E4-BAE5-8B39F5974B7E}" type="presOf" srcId="{2097F288-FE5C-4A3E-9C5C-AA599F4BE75C}" destId="{0FCFC394-A4AD-4F81-9F8C-C7FC9EAF48DD}" srcOrd="0" destOrd="0" presId="urn:microsoft.com/office/officeart/2005/8/layout/radial3"/>
    <dgm:cxn modelId="{0D7FD4B3-63DE-4071-8F33-986F11C15D64}" type="presOf" srcId="{BDF683B1-8CFB-4C34-9FF6-B0637575924C}" destId="{2AA01901-D599-446F-AE20-FE5F407B3164}" srcOrd="0" destOrd="0" presId="urn:microsoft.com/office/officeart/2005/8/layout/radial3"/>
    <dgm:cxn modelId="{7CBCE469-F767-4632-A21F-5ED1358C1510}" srcId="{2097F288-FE5C-4A3E-9C5C-AA599F4BE75C}" destId="{A1B3D0B2-47C1-45D0-A22C-1E20D1739C65}" srcOrd="2" destOrd="0" parTransId="{45737B72-9978-4675-88EF-19743F982D81}" sibTransId="{744CD41F-9867-4473-A057-4F580351E093}"/>
    <dgm:cxn modelId="{899ECF71-8537-4A20-915D-76C6102E86A7}" srcId="{2097F288-FE5C-4A3E-9C5C-AA599F4BE75C}" destId="{9B5AD865-AE81-4707-9C6D-803AA608FF40}" srcOrd="3" destOrd="0" parTransId="{2A6CDE64-C88C-46CD-A356-5933DD975C32}" sibTransId="{B9B52649-4EC0-4E6C-85D3-9C48A9CC822E}"/>
    <dgm:cxn modelId="{4B74924F-ACE2-4E93-86B7-72393AD4855D}" type="presOf" srcId="{A1B3D0B2-47C1-45D0-A22C-1E20D1739C65}" destId="{87DBE3AC-82EF-44B3-A1BA-B1533A9ED546}" srcOrd="0" destOrd="0" presId="urn:microsoft.com/office/officeart/2005/8/layout/radial3"/>
    <dgm:cxn modelId="{E9F136FF-6C41-423D-B829-627CC76D0BC1}" srcId="{550A7248-ECA0-44D4-807F-6D0A6C9A32B9}" destId="{2097F288-FE5C-4A3E-9C5C-AA599F4BE75C}" srcOrd="0" destOrd="0" parTransId="{D2146288-0E69-43B4-83EE-1769C8F83ECF}" sibTransId="{E62E1775-E7A3-4567-B4C0-45C73068140B}"/>
    <dgm:cxn modelId="{9FC47EC9-4BB6-490C-84BA-22EB145FD0EE}" type="presParOf" srcId="{AA652EFB-01FA-4619-B13B-C8632D022C9B}" destId="{0B0B4A05-44A9-433E-BECA-FC99AF2B4F33}" srcOrd="0" destOrd="0" presId="urn:microsoft.com/office/officeart/2005/8/layout/radial3"/>
    <dgm:cxn modelId="{466E78AC-6C90-47CE-847E-30D85FDA49EC}" type="presParOf" srcId="{0B0B4A05-44A9-433E-BECA-FC99AF2B4F33}" destId="{0FCFC394-A4AD-4F81-9F8C-C7FC9EAF48DD}" srcOrd="0" destOrd="0" presId="urn:microsoft.com/office/officeart/2005/8/layout/radial3"/>
    <dgm:cxn modelId="{B5CF7DA6-D111-4010-A4FC-00DF19F6DB4E}" type="presParOf" srcId="{0B0B4A05-44A9-433E-BECA-FC99AF2B4F33}" destId="{2AA01901-D599-446F-AE20-FE5F407B3164}" srcOrd="1" destOrd="0" presId="urn:microsoft.com/office/officeart/2005/8/layout/radial3"/>
    <dgm:cxn modelId="{95DC1051-C3FB-4DF4-813F-224F58DB4438}" type="presParOf" srcId="{0B0B4A05-44A9-433E-BECA-FC99AF2B4F33}" destId="{8F355C96-6543-4A70-9A88-D6D66E4FDDCB}" srcOrd="2" destOrd="0" presId="urn:microsoft.com/office/officeart/2005/8/layout/radial3"/>
    <dgm:cxn modelId="{1A195277-CD27-4578-AAC0-A0BE5B38D64B}" type="presParOf" srcId="{0B0B4A05-44A9-433E-BECA-FC99AF2B4F33}" destId="{87DBE3AC-82EF-44B3-A1BA-B1533A9ED546}" srcOrd="3" destOrd="0" presId="urn:microsoft.com/office/officeart/2005/8/layout/radial3"/>
    <dgm:cxn modelId="{2565381E-0307-4725-A01B-4E7054CDE1FB}" type="presParOf" srcId="{0B0B4A05-44A9-433E-BECA-FC99AF2B4F33}" destId="{2EAB946E-BBA4-4166-A2D6-61E25AA5A19F}" srcOrd="4" destOrd="0" presId="urn:microsoft.com/office/officeart/2005/8/layout/radial3"/>
    <dgm:cxn modelId="{8137D6CE-D8A9-4AFD-88F3-EE3875AA00E3}" type="presParOf" srcId="{0B0B4A05-44A9-433E-BECA-FC99AF2B4F33}" destId="{5E3FA363-96D9-485F-8E1B-BD7DF965F0E9}" srcOrd="5" destOrd="0" presId="urn:microsoft.com/office/officeart/2005/8/layout/radial3"/>
    <dgm:cxn modelId="{351E1566-31A3-4305-BA86-970BF62C11E1}" type="presParOf" srcId="{0B0B4A05-44A9-433E-BECA-FC99AF2B4F33}" destId="{ADB12B22-EF06-4402-B4CA-1CA6726D16EE}" srcOrd="6"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441880-72FD-48BF-9AF2-887ACF6E5900}" type="doc">
      <dgm:prSet loTypeId="urn:microsoft.com/office/officeart/2005/8/layout/venn1" loCatId="relationship" qsTypeId="urn:microsoft.com/office/officeart/2005/8/quickstyle/simple1" qsCatId="simple" csTypeId="urn:microsoft.com/office/officeart/2005/8/colors/colorful5" csCatId="colorful" phldr="1"/>
      <dgm:spPr/>
    </dgm:pt>
    <dgm:pt modelId="{018758F6-9260-4728-ADA9-9A1E0F989555}">
      <dgm:prSet phldrT="[Text]"/>
      <dgm:spPr/>
      <dgm:t>
        <a:bodyPr/>
        <a:lstStyle/>
        <a:p>
          <a:r>
            <a:rPr lang="en-GB" dirty="0" smtClean="0"/>
            <a:t>Biomedical</a:t>
          </a:r>
        </a:p>
        <a:p>
          <a:r>
            <a:rPr lang="en-GB" dirty="0" smtClean="0"/>
            <a:t>Interventions</a:t>
          </a:r>
          <a:endParaRPr lang="en-GB" dirty="0"/>
        </a:p>
      </dgm:t>
    </dgm:pt>
    <dgm:pt modelId="{5D5D34C7-0A6C-463C-8A10-E65D5F190F8B}" type="parTrans" cxnId="{BCACEBFD-9D9B-4A05-AE96-B01F7AE2D966}">
      <dgm:prSet/>
      <dgm:spPr/>
      <dgm:t>
        <a:bodyPr/>
        <a:lstStyle/>
        <a:p>
          <a:endParaRPr lang="en-GB"/>
        </a:p>
      </dgm:t>
    </dgm:pt>
    <dgm:pt modelId="{42EA6771-D3B5-420D-9FB2-F07180971193}" type="sibTrans" cxnId="{BCACEBFD-9D9B-4A05-AE96-B01F7AE2D966}">
      <dgm:prSet/>
      <dgm:spPr/>
      <dgm:t>
        <a:bodyPr/>
        <a:lstStyle/>
        <a:p>
          <a:endParaRPr lang="en-GB"/>
        </a:p>
      </dgm:t>
    </dgm:pt>
    <dgm:pt modelId="{AE96544D-5E62-4491-9578-99D9E069567E}">
      <dgm:prSet phldrT="[Text]"/>
      <dgm:spPr/>
      <dgm:t>
        <a:bodyPr/>
        <a:lstStyle/>
        <a:p>
          <a:r>
            <a:rPr lang="en-GB" dirty="0" smtClean="0"/>
            <a:t>Structural</a:t>
          </a:r>
        </a:p>
        <a:p>
          <a:r>
            <a:rPr lang="en-GB" dirty="0" smtClean="0"/>
            <a:t>Interventions</a:t>
          </a:r>
          <a:endParaRPr lang="en-GB" dirty="0"/>
        </a:p>
      </dgm:t>
    </dgm:pt>
    <dgm:pt modelId="{5E918904-8E13-46A3-B019-27EDA76A3C73}" type="parTrans" cxnId="{AE311CB5-1FF0-4E16-BCD5-47DD1BAC9FEF}">
      <dgm:prSet/>
      <dgm:spPr/>
      <dgm:t>
        <a:bodyPr/>
        <a:lstStyle/>
        <a:p>
          <a:endParaRPr lang="en-GB"/>
        </a:p>
      </dgm:t>
    </dgm:pt>
    <dgm:pt modelId="{EA7B0E30-D10B-4241-83D4-4468E2DB8603}" type="sibTrans" cxnId="{AE311CB5-1FF0-4E16-BCD5-47DD1BAC9FEF}">
      <dgm:prSet/>
      <dgm:spPr/>
      <dgm:t>
        <a:bodyPr/>
        <a:lstStyle/>
        <a:p>
          <a:endParaRPr lang="en-GB"/>
        </a:p>
      </dgm:t>
    </dgm:pt>
    <dgm:pt modelId="{366AA606-1B0E-44A4-909F-0F839566CFC2}">
      <dgm:prSet phldrT="[Text]"/>
      <dgm:spPr/>
      <dgm:t>
        <a:bodyPr/>
        <a:lstStyle/>
        <a:p>
          <a:r>
            <a:rPr lang="en-GB" dirty="0" smtClean="0"/>
            <a:t>Behavioural Approaches</a:t>
          </a:r>
          <a:endParaRPr lang="en-GB" dirty="0"/>
        </a:p>
      </dgm:t>
    </dgm:pt>
    <dgm:pt modelId="{3BA00C4D-77F8-4EEA-9942-3D77EA49D06C}" type="parTrans" cxnId="{4A7E6ADE-35C0-4EF2-981A-557F822ECA3F}">
      <dgm:prSet/>
      <dgm:spPr/>
      <dgm:t>
        <a:bodyPr/>
        <a:lstStyle/>
        <a:p>
          <a:endParaRPr lang="en-GB"/>
        </a:p>
      </dgm:t>
    </dgm:pt>
    <dgm:pt modelId="{F8653E8E-EF34-4F0D-9B95-14CDF655BA23}" type="sibTrans" cxnId="{4A7E6ADE-35C0-4EF2-981A-557F822ECA3F}">
      <dgm:prSet/>
      <dgm:spPr/>
      <dgm:t>
        <a:bodyPr/>
        <a:lstStyle/>
        <a:p>
          <a:endParaRPr lang="en-GB"/>
        </a:p>
      </dgm:t>
    </dgm:pt>
    <dgm:pt modelId="{A895017C-3508-4A66-AAB2-E6E25346615F}" type="pres">
      <dgm:prSet presAssocID="{BA441880-72FD-48BF-9AF2-887ACF6E5900}" presName="compositeShape" presStyleCnt="0">
        <dgm:presLayoutVars>
          <dgm:chMax val="7"/>
          <dgm:dir/>
          <dgm:resizeHandles val="exact"/>
        </dgm:presLayoutVars>
      </dgm:prSet>
      <dgm:spPr/>
    </dgm:pt>
    <dgm:pt modelId="{C7D995D4-E96A-4D9B-BEFB-2FAD0DDF53ED}" type="pres">
      <dgm:prSet presAssocID="{018758F6-9260-4728-ADA9-9A1E0F989555}" presName="circ1" presStyleLbl="vennNode1" presStyleIdx="0" presStyleCnt="3" custLinFactNeighborX="7112" custLinFactNeighborY="-20"/>
      <dgm:spPr/>
      <dgm:t>
        <a:bodyPr/>
        <a:lstStyle/>
        <a:p>
          <a:endParaRPr lang="en-GB"/>
        </a:p>
      </dgm:t>
    </dgm:pt>
    <dgm:pt modelId="{5B3C6F23-6D88-478C-812E-6EE20F813DE1}" type="pres">
      <dgm:prSet presAssocID="{018758F6-9260-4728-ADA9-9A1E0F989555}" presName="circ1Tx" presStyleLbl="revTx" presStyleIdx="0" presStyleCnt="0">
        <dgm:presLayoutVars>
          <dgm:chMax val="0"/>
          <dgm:chPref val="0"/>
          <dgm:bulletEnabled val="1"/>
        </dgm:presLayoutVars>
      </dgm:prSet>
      <dgm:spPr/>
      <dgm:t>
        <a:bodyPr/>
        <a:lstStyle/>
        <a:p>
          <a:endParaRPr lang="en-GB"/>
        </a:p>
      </dgm:t>
    </dgm:pt>
    <dgm:pt modelId="{71CFFEF0-D519-4DAE-98C3-30F661F459B0}" type="pres">
      <dgm:prSet presAssocID="{AE96544D-5E62-4491-9578-99D9E069567E}" presName="circ2" presStyleLbl="vennNode1" presStyleIdx="1" presStyleCnt="3"/>
      <dgm:spPr/>
      <dgm:t>
        <a:bodyPr/>
        <a:lstStyle/>
        <a:p>
          <a:endParaRPr lang="en-GB"/>
        </a:p>
      </dgm:t>
    </dgm:pt>
    <dgm:pt modelId="{1AB56C89-4EC5-45B5-8D6A-2DDE62BCC767}" type="pres">
      <dgm:prSet presAssocID="{AE96544D-5E62-4491-9578-99D9E069567E}" presName="circ2Tx" presStyleLbl="revTx" presStyleIdx="0" presStyleCnt="0">
        <dgm:presLayoutVars>
          <dgm:chMax val="0"/>
          <dgm:chPref val="0"/>
          <dgm:bulletEnabled val="1"/>
        </dgm:presLayoutVars>
      </dgm:prSet>
      <dgm:spPr/>
      <dgm:t>
        <a:bodyPr/>
        <a:lstStyle/>
        <a:p>
          <a:endParaRPr lang="en-GB"/>
        </a:p>
      </dgm:t>
    </dgm:pt>
    <dgm:pt modelId="{FA4EF758-54DC-4447-93E5-114E66A7458A}" type="pres">
      <dgm:prSet presAssocID="{366AA606-1B0E-44A4-909F-0F839566CFC2}" presName="circ3" presStyleLbl="vennNode1" presStyleIdx="2" presStyleCnt="3"/>
      <dgm:spPr/>
      <dgm:t>
        <a:bodyPr/>
        <a:lstStyle/>
        <a:p>
          <a:endParaRPr lang="en-GB"/>
        </a:p>
      </dgm:t>
    </dgm:pt>
    <dgm:pt modelId="{FE5C8A49-D7FC-4F6D-B45F-50BDA9B2292A}" type="pres">
      <dgm:prSet presAssocID="{366AA606-1B0E-44A4-909F-0F839566CFC2}" presName="circ3Tx" presStyleLbl="revTx" presStyleIdx="0" presStyleCnt="0">
        <dgm:presLayoutVars>
          <dgm:chMax val="0"/>
          <dgm:chPref val="0"/>
          <dgm:bulletEnabled val="1"/>
        </dgm:presLayoutVars>
      </dgm:prSet>
      <dgm:spPr/>
      <dgm:t>
        <a:bodyPr/>
        <a:lstStyle/>
        <a:p>
          <a:endParaRPr lang="en-GB"/>
        </a:p>
      </dgm:t>
    </dgm:pt>
  </dgm:ptLst>
  <dgm:cxnLst>
    <dgm:cxn modelId="{89FA857B-7EEE-43FC-9AFA-F870EA38EB5E}" type="presOf" srcId="{018758F6-9260-4728-ADA9-9A1E0F989555}" destId="{C7D995D4-E96A-4D9B-BEFB-2FAD0DDF53ED}" srcOrd="0" destOrd="0" presId="urn:microsoft.com/office/officeart/2005/8/layout/venn1"/>
    <dgm:cxn modelId="{80EE1591-A73D-44C4-8368-F48E0D0BFD88}" type="presOf" srcId="{BA441880-72FD-48BF-9AF2-887ACF6E5900}" destId="{A895017C-3508-4A66-AAB2-E6E25346615F}" srcOrd="0" destOrd="0" presId="urn:microsoft.com/office/officeart/2005/8/layout/venn1"/>
    <dgm:cxn modelId="{BCACEBFD-9D9B-4A05-AE96-B01F7AE2D966}" srcId="{BA441880-72FD-48BF-9AF2-887ACF6E5900}" destId="{018758F6-9260-4728-ADA9-9A1E0F989555}" srcOrd="0" destOrd="0" parTransId="{5D5D34C7-0A6C-463C-8A10-E65D5F190F8B}" sibTransId="{42EA6771-D3B5-420D-9FB2-F07180971193}"/>
    <dgm:cxn modelId="{4A7E6ADE-35C0-4EF2-981A-557F822ECA3F}" srcId="{BA441880-72FD-48BF-9AF2-887ACF6E5900}" destId="{366AA606-1B0E-44A4-909F-0F839566CFC2}" srcOrd="2" destOrd="0" parTransId="{3BA00C4D-77F8-4EEA-9942-3D77EA49D06C}" sibTransId="{F8653E8E-EF34-4F0D-9B95-14CDF655BA23}"/>
    <dgm:cxn modelId="{EFFED1AD-3F5F-4F8B-B35C-4E8C944FF08C}" type="presOf" srcId="{AE96544D-5E62-4491-9578-99D9E069567E}" destId="{71CFFEF0-D519-4DAE-98C3-30F661F459B0}" srcOrd="0" destOrd="0" presId="urn:microsoft.com/office/officeart/2005/8/layout/venn1"/>
    <dgm:cxn modelId="{8B18DD38-74A7-41DF-A236-86C6E8E1D376}" type="presOf" srcId="{018758F6-9260-4728-ADA9-9A1E0F989555}" destId="{5B3C6F23-6D88-478C-812E-6EE20F813DE1}" srcOrd="1" destOrd="0" presId="urn:microsoft.com/office/officeart/2005/8/layout/venn1"/>
    <dgm:cxn modelId="{753A7288-B6DB-4FD4-A8EC-308AD13548F6}" type="presOf" srcId="{366AA606-1B0E-44A4-909F-0F839566CFC2}" destId="{FE5C8A49-D7FC-4F6D-B45F-50BDA9B2292A}" srcOrd="1" destOrd="0" presId="urn:microsoft.com/office/officeart/2005/8/layout/venn1"/>
    <dgm:cxn modelId="{4C621525-1B2B-4B9C-A92D-F701C926313B}" type="presOf" srcId="{366AA606-1B0E-44A4-909F-0F839566CFC2}" destId="{FA4EF758-54DC-4447-93E5-114E66A7458A}" srcOrd="0" destOrd="0" presId="urn:microsoft.com/office/officeart/2005/8/layout/venn1"/>
    <dgm:cxn modelId="{40594939-5DE4-4963-A5F2-10CF408B19AC}" type="presOf" srcId="{AE96544D-5E62-4491-9578-99D9E069567E}" destId="{1AB56C89-4EC5-45B5-8D6A-2DDE62BCC767}" srcOrd="1" destOrd="0" presId="urn:microsoft.com/office/officeart/2005/8/layout/venn1"/>
    <dgm:cxn modelId="{AE311CB5-1FF0-4E16-BCD5-47DD1BAC9FEF}" srcId="{BA441880-72FD-48BF-9AF2-887ACF6E5900}" destId="{AE96544D-5E62-4491-9578-99D9E069567E}" srcOrd="1" destOrd="0" parTransId="{5E918904-8E13-46A3-B019-27EDA76A3C73}" sibTransId="{EA7B0E30-D10B-4241-83D4-4468E2DB8603}"/>
    <dgm:cxn modelId="{E90A9FBA-34DF-4F6D-966D-B0177DB13F14}" type="presParOf" srcId="{A895017C-3508-4A66-AAB2-E6E25346615F}" destId="{C7D995D4-E96A-4D9B-BEFB-2FAD0DDF53ED}" srcOrd="0" destOrd="0" presId="urn:microsoft.com/office/officeart/2005/8/layout/venn1"/>
    <dgm:cxn modelId="{0D79A145-B695-403D-BC4C-F1ABB48390F7}" type="presParOf" srcId="{A895017C-3508-4A66-AAB2-E6E25346615F}" destId="{5B3C6F23-6D88-478C-812E-6EE20F813DE1}" srcOrd="1" destOrd="0" presId="urn:microsoft.com/office/officeart/2005/8/layout/venn1"/>
    <dgm:cxn modelId="{DE7C60D1-2698-40C8-9B59-FAB881493CCB}" type="presParOf" srcId="{A895017C-3508-4A66-AAB2-E6E25346615F}" destId="{71CFFEF0-D519-4DAE-98C3-30F661F459B0}" srcOrd="2" destOrd="0" presId="urn:microsoft.com/office/officeart/2005/8/layout/venn1"/>
    <dgm:cxn modelId="{CB4E2AEC-2950-43A6-97A9-8392CE69619B}" type="presParOf" srcId="{A895017C-3508-4A66-AAB2-E6E25346615F}" destId="{1AB56C89-4EC5-45B5-8D6A-2DDE62BCC767}" srcOrd="3" destOrd="0" presId="urn:microsoft.com/office/officeart/2005/8/layout/venn1"/>
    <dgm:cxn modelId="{E6C93CA5-F67B-47D4-97A5-2659FDB8F903}" type="presParOf" srcId="{A895017C-3508-4A66-AAB2-E6E25346615F}" destId="{FA4EF758-54DC-4447-93E5-114E66A7458A}" srcOrd="4" destOrd="0" presId="urn:microsoft.com/office/officeart/2005/8/layout/venn1"/>
    <dgm:cxn modelId="{42AC2437-B0EC-4AE2-90B8-C11387CF4D82}" type="presParOf" srcId="{A895017C-3508-4A66-AAB2-E6E25346615F}" destId="{FE5C8A49-D7FC-4F6D-B45F-50BDA9B2292A}" srcOrd="5" destOrd="0" presId="urn:microsoft.com/office/officeart/2005/8/layout/venn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0A7248-ECA0-44D4-807F-6D0A6C9A32B9}"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GB"/>
        </a:p>
      </dgm:t>
    </dgm:pt>
    <dgm:pt modelId="{2097F288-FE5C-4A3E-9C5C-AA599F4BE75C}">
      <dgm:prSet phldrT="[Text]" custT="1"/>
      <dgm:spPr/>
      <dgm:t>
        <a:bodyPr/>
        <a:lstStyle/>
        <a:p>
          <a:r>
            <a:rPr lang="en-GB" sz="1400" b="1" dirty="0">
              <a:solidFill>
                <a:schemeClr val="tx1"/>
              </a:solidFill>
            </a:rPr>
            <a:t>HIV Testing and Counselling (HTC</a:t>
          </a:r>
          <a:r>
            <a:rPr lang="en-GB" sz="1400" b="1" dirty="0" smtClean="0">
              <a:solidFill>
                <a:schemeClr val="tx1"/>
              </a:solidFill>
            </a:rPr>
            <a:t>)</a:t>
          </a:r>
        </a:p>
      </dgm:t>
    </dgm:pt>
    <dgm:pt modelId="{D2146288-0E69-43B4-83EE-1769C8F83ECF}" type="parTrans" cxnId="{E9F136FF-6C41-423D-B829-627CC76D0BC1}">
      <dgm:prSet/>
      <dgm:spPr/>
      <dgm:t>
        <a:bodyPr/>
        <a:lstStyle/>
        <a:p>
          <a:endParaRPr lang="en-GB" sz="1400">
            <a:solidFill>
              <a:srgbClr val="FFFF00"/>
            </a:solidFill>
          </a:endParaRPr>
        </a:p>
      </dgm:t>
    </dgm:pt>
    <dgm:pt modelId="{E62E1775-E7A3-4567-B4C0-45C73068140B}" type="sibTrans" cxnId="{E9F136FF-6C41-423D-B829-627CC76D0BC1}">
      <dgm:prSet/>
      <dgm:spPr/>
      <dgm:t>
        <a:bodyPr/>
        <a:lstStyle/>
        <a:p>
          <a:endParaRPr lang="en-GB" sz="1400">
            <a:solidFill>
              <a:srgbClr val="FFFF00"/>
            </a:solidFill>
          </a:endParaRPr>
        </a:p>
      </dgm:t>
    </dgm:pt>
    <dgm:pt modelId="{BDF683B1-8CFB-4C34-9FF6-B0637575924C}">
      <dgm:prSet phldrT="[Text]" custT="1"/>
      <dgm:spPr/>
      <dgm:t>
        <a:bodyPr/>
        <a:lstStyle/>
        <a:p>
          <a:r>
            <a:rPr lang="en-GB" sz="1400" dirty="0" smtClean="0">
              <a:solidFill>
                <a:srgbClr val="FFFF00"/>
              </a:solidFill>
            </a:rPr>
            <a:t> Spot TB </a:t>
          </a:r>
          <a:r>
            <a:rPr lang="en-GB" sz="1400" b="1" dirty="0">
              <a:solidFill>
                <a:srgbClr val="FFFF00"/>
              </a:solidFill>
            </a:rPr>
            <a:t>Screening</a:t>
          </a:r>
          <a:r>
            <a:rPr lang="en-GB" sz="1400" dirty="0">
              <a:solidFill>
                <a:srgbClr val="FFFF00"/>
              </a:solidFill>
            </a:rPr>
            <a:t> </a:t>
          </a:r>
        </a:p>
      </dgm:t>
    </dgm:pt>
    <dgm:pt modelId="{5F857FC1-522D-4E14-B00A-77B1363DC92E}" type="parTrans" cxnId="{6CD36357-7B86-44BE-B741-FC3360F8507D}">
      <dgm:prSet/>
      <dgm:spPr/>
      <dgm:t>
        <a:bodyPr/>
        <a:lstStyle/>
        <a:p>
          <a:endParaRPr lang="en-GB" sz="1400">
            <a:solidFill>
              <a:srgbClr val="FFFF00"/>
            </a:solidFill>
          </a:endParaRPr>
        </a:p>
      </dgm:t>
    </dgm:pt>
    <dgm:pt modelId="{8C0C2688-841E-43AB-BF85-E11F1332F495}" type="sibTrans" cxnId="{6CD36357-7B86-44BE-B741-FC3360F8507D}">
      <dgm:prSet/>
      <dgm:spPr/>
      <dgm:t>
        <a:bodyPr/>
        <a:lstStyle/>
        <a:p>
          <a:endParaRPr lang="en-GB" sz="1400">
            <a:solidFill>
              <a:srgbClr val="FFFF00"/>
            </a:solidFill>
          </a:endParaRPr>
        </a:p>
      </dgm:t>
    </dgm:pt>
    <dgm:pt modelId="{9B5AD865-AE81-4707-9C6D-803AA608FF40}">
      <dgm:prSet phldrT="[Text]" custT="1"/>
      <dgm:spPr>
        <a:solidFill>
          <a:schemeClr val="tx2">
            <a:lumMod val="50000"/>
            <a:alpha val="50000"/>
          </a:schemeClr>
        </a:solidFill>
      </dgm:spPr>
      <dgm:t>
        <a:bodyPr/>
        <a:lstStyle/>
        <a:p>
          <a:r>
            <a:rPr lang="en-GB" sz="1400" b="1" dirty="0">
              <a:solidFill>
                <a:srgbClr val="FFFF00"/>
              </a:solidFill>
            </a:rPr>
            <a:t>Family Planning </a:t>
          </a:r>
          <a:r>
            <a:rPr lang="en-GB" sz="1400" b="1" dirty="0" smtClean="0">
              <a:solidFill>
                <a:srgbClr val="FFFF00"/>
              </a:solidFill>
            </a:rPr>
            <a:t>Services, </a:t>
          </a:r>
          <a:r>
            <a:rPr lang="en-GB" sz="1400" b="1" dirty="0" err="1" smtClean="0">
              <a:solidFill>
                <a:srgbClr val="FFFF00"/>
              </a:solidFill>
            </a:rPr>
            <a:t>lubicants</a:t>
          </a:r>
          <a:endParaRPr lang="en-GB" sz="1400" b="1" dirty="0">
            <a:solidFill>
              <a:srgbClr val="FFFF00"/>
            </a:solidFill>
          </a:endParaRPr>
        </a:p>
      </dgm:t>
    </dgm:pt>
    <dgm:pt modelId="{2A6CDE64-C88C-46CD-A356-5933DD975C32}" type="parTrans" cxnId="{899ECF71-8537-4A20-915D-76C6102E86A7}">
      <dgm:prSet/>
      <dgm:spPr/>
      <dgm:t>
        <a:bodyPr/>
        <a:lstStyle/>
        <a:p>
          <a:endParaRPr lang="en-GB" sz="1400">
            <a:solidFill>
              <a:srgbClr val="FFFF00"/>
            </a:solidFill>
          </a:endParaRPr>
        </a:p>
      </dgm:t>
    </dgm:pt>
    <dgm:pt modelId="{B9B52649-4EC0-4E6C-85D3-9C48A9CC822E}" type="sibTrans" cxnId="{899ECF71-8537-4A20-915D-76C6102E86A7}">
      <dgm:prSet/>
      <dgm:spPr/>
      <dgm:t>
        <a:bodyPr/>
        <a:lstStyle/>
        <a:p>
          <a:endParaRPr lang="en-GB" sz="1400">
            <a:solidFill>
              <a:srgbClr val="FFFF00"/>
            </a:solidFill>
          </a:endParaRPr>
        </a:p>
      </dgm:t>
    </dgm:pt>
    <dgm:pt modelId="{846E0D56-329D-4A9E-8EAF-2AE72CEA6935}">
      <dgm:prSet phldrT="[Text]" custT="1"/>
      <dgm:spPr/>
      <dgm:t>
        <a:bodyPr/>
        <a:lstStyle/>
        <a:p>
          <a:r>
            <a:rPr lang="en-GB" sz="1400" b="1" dirty="0">
              <a:solidFill>
                <a:srgbClr val="FFFF00"/>
              </a:solidFill>
            </a:rPr>
            <a:t>Alcohol Screening </a:t>
          </a:r>
        </a:p>
      </dgm:t>
    </dgm:pt>
    <dgm:pt modelId="{57DEEE9D-4B9E-4E67-90A0-B5C94FFC301D}" type="parTrans" cxnId="{C595C853-FB45-49F0-A5BC-F142425CA3CD}">
      <dgm:prSet/>
      <dgm:spPr/>
      <dgm:t>
        <a:bodyPr/>
        <a:lstStyle/>
        <a:p>
          <a:endParaRPr lang="en-GB" sz="1400">
            <a:solidFill>
              <a:srgbClr val="FFFF00"/>
            </a:solidFill>
          </a:endParaRPr>
        </a:p>
      </dgm:t>
    </dgm:pt>
    <dgm:pt modelId="{CA2D642E-B9DE-47D1-BC39-312432166D84}" type="sibTrans" cxnId="{C595C853-FB45-49F0-A5BC-F142425CA3CD}">
      <dgm:prSet/>
      <dgm:spPr/>
      <dgm:t>
        <a:bodyPr/>
        <a:lstStyle/>
        <a:p>
          <a:endParaRPr lang="en-GB" sz="1400">
            <a:solidFill>
              <a:srgbClr val="FFFF00"/>
            </a:solidFill>
          </a:endParaRPr>
        </a:p>
      </dgm:t>
    </dgm:pt>
    <dgm:pt modelId="{A92BBCD8-2FD0-4044-8B76-4BD9D527F031}">
      <dgm:prSet custT="1"/>
      <dgm:spPr>
        <a:solidFill>
          <a:schemeClr val="tx2">
            <a:lumMod val="50000"/>
            <a:alpha val="50000"/>
          </a:schemeClr>
        </a:solidFill>
      </dgm:spPr>
      <dgm:t>
        <a:bodyPr/>
        <a:lstStyle/>
        <a:p>
          <a:r>
            <a:rPr lang="en-GB" sz="1400" b="1" dirty="0">
              <a:solidFill>
                <a:srgbClr val="FFFF00"/>
              </a:solidFill>
            </a:rPr>
            <a:t>STI &amp; Cervical Cancer Screening</a:t>
          </a:r>
        </a:p>
      </dgm:t>
    </dgm:pt>
    <dgm:pt modelId="{A469EA75-2803-4F18-9DB1-DB77D55D0A09}" type="parTrans" cxnId="{E2840214-F7BA-448E-9F50-6C8F85D6F2E5}">
      <dgm:prSet/>
      <dgm:spPr/>
      <dgm:t>
        <a:bodyPr/>
        <a:lstStyle/>
        <a:p>
          <a:endParaRPr lang="en-GB" sz="1400">
            <a:solidFill>
              <a:srgbClr val="FFFF00"/>
            </a:solidFill>
          </a:endParaRPr>
        </a:p>
      </dgm:t>
    </dgm:pt>
    <dgm:pt modelId="{869749D9-F94A-48CA-907C-7EAFD6D011D6}" type="sibTrans" cxnId="{E2840214-F7BA-448E-9F50-6C8F85D6F2E5}">
      <dgm:prSet/>
      <dgm:spPr/>
      <dgm:t>
        <a:bodyPr/>
        <a:lstStyle/>
        <a:p>
          <a:endParaRPr lang="en-GB" sz="1400">
            <a:solidFill>
              <a:srgbClr val="FFFF00"/>
            </a:solidFill>
          </a:endParaRPr>
        </a:p>
      </dgm:t>
    </dgm:pt>
    <dgm:pt modelId="{83DBEB0B-EF1F-4487-84BD-4BAB6F515160}">
      <dgm:prSet custT="1"/>
      <dgm:spPr/>
      <dgm:t>
        <a:bodyPr/>
        <a:lstStyle/>
        <a:p>
          <a:r>
            <a:rPr lang="en-GB" sz="1400" b="1" dirty="0">
              <a:solidFill>
                <a:srgbClr val="FFFF00"/>
              </a:solidFill>
            </a:rPr>
            <a:t>GBV Information </a:t>
          </a:r>
        </a:p>
      </dgm:t>
    </dgm:pt>
    <dgm:pt modelId="{2F19BF95-0051-49DE-9B18-B79B5E5EDEB7}" type="parTrans" cxnId="{F1265159-CCB0-425A-8A5A-F225B383F0F7}">
      <dgm:prSet/>
      <dgm:spPr/>
      <dgm:t>
        <a:bodyPr/>
        <a:lstStyle/>
        <a:p>
          <a:endParaRPr lang="en-GB" sz="1400">
            <a:solidFill>
              <a:srgbClr val="FFFF00"/>
            </a:solidFill>
          </a:endParaRPr>
        </a:p>
      </dgm:t>
    </dgm:pt>
    <dgm:pt modelId="{DC4718E5-29FB-42DD-91BD-23AFD486D201}" type="sibTrans" cxnId="{F1265159-CCB0-425A-8A5A-F225B383F0F7}">
      <dgm:prSet/>
      <dgm:spPr/>
      <dgm:t>
        <a:bodyPr/>
        <a:lstStyle/>
        <a:p>
          <a:endParaRPr lang="en-GB" sz="1400">
            <a:solidFill>
              <a:srgbClr val="FFFF00"/>
            </a:solidFill>
          </a:endParaRPr>
        </a:p>
      </dgm:t>
    </dgm:pt>
    <dgm:pt modelId="{A1B3D0B2-47C1-45D0-A22C-1E20D1739C65}">
      <dgm:prSet custT="1"/>
      <dgm:spPr/>
      <dgm:t>
        <a:bodyPr/>
        <a:lstStyle/>
        <a:p>
          <a:r>
            <a:rPr lang="en-GB" sz="1400" b="1" dirty="0">
              <a:solidFill>
                <a:srgbClr val="FFFF00"/>
              </a:solidFill>
            </a:rPr>
            <a:t>Effective Referrals</a:t>
          </a:r>
        </a:p>
      </dgm:t>
    </dgm:pt>
    <dgm:pt modelId="{45737B72-9978-4675-88EF-19743F982D81}" type="parTrans" cxnId="{7CBCE469-F767-4632-A21F-5ED1358C1510}">
      <dgm:prSet/>
      <dgm:spPr/>
      <dgm:t>
        <a:bodyPr/>
        <a:lstStyle/>
        <a:p>
          <a:endParaRPr lang="en-GB" sz="1400">
            <a:solidFill>
              <a:srgbClr val="FFFF00"/>
            </a:solidFill>
          </a:endParaRPr>
        </a:p>
      </dgm:t>
    </dgm:pt>
    <dgm:pt modelId="{744CD41F-9867-4473-A057-4F580351E093}" type="sibTrans" cxnId="{7CBCE469-F767-4632-A21F-5ED1358C1510}">
      <dgm:prSet/>
      <dgm:spPr/>
      <dgm:t>
        <a:bodyPr/>
        <a:lstStyle/>
        <a:p>
          <a:endParaRPr lang="en-GB" sz="1400">
            <a:solidFill>
              <a:srgbClr val="FFFF00"/>
            </a:solidFill>
          </a:endParaRPr>
        </a:p>
      </dgm:t>
    </dgm:pt>
    <dgm:pt modelId="{AA652EFB-01FA-4619-B13B-C8632D022C9B}" type="pres">
      <dgm:prSet presAssocID="{550A7248-ECA0-44D4-807F-6D0A6C9A32B9}" presName="composite" presStyleCnt="0">
        <dgm:presLayoutVars>
          <dgm:chMax val="1"/>
          <dgm:dir/>
          <dgm:resizeHandles val="exact"/>
        </dgm:presLayoutVars>
      </dgm:prSet>
      <dgm:spPr/>
      <dgm:t>
        <a:bodyPr/>
        <a:lstStyle/>
        <a:p>
          <a:endParaRPr lang="en-GB"/>
        </a:p>
      </dgm:t>
    </dgm:pt>
    <dgm:pt modelId="{0B0B4A05-44A9-433E-BECA-FC99AF2B4F33}" type="pres">
      <dgm:prSet presAssocID="{550A7248-ECA0-44D4-807F-6D0A6C9A32B9}" presName="radial" presStyleCnt="0">
        <dgm:presLayoutVars>
          <dgm:animLvl val="ctr"/>
        </dgm:presLayoutVars>
      </dgm:prSet>
      <dgm:spPr/>
    </dgm:pt>
    <dgm:pt modelId="{0FCFC394-A4AD-4F81-9F8C-C7FC9EAF48DD}" type="pres">
      <dgm:prSet presAssocID="{2097F288-FE5C-4A3E-9C5C-AA599F4BE75C}" presName="centerShape" presStyleLbl="vennNode1" presStyleIdx="0" presStyleCnt="7" custScaleX="96364" custScaleY="85714"/>
      <dgm:spPr/>
      <dgm:t>
        <a:bodyPr/>
        <a:lstStyle/>
        <a:p>
          <a:endParaRPr lang="en-GB"/>
        </a:p>
      </dgm:t>
    </dgm:pt>
    <dgm:pt modelId="{2AA01901-D599-446F-AE20-FE5F407B3164}" type="pres">
      <dgm:prSet presAssocID="{BDF683B1-8CFB-4C34-9FF6-B0637575924C}" presName="node" presStyleLbl="vennNode1" presStyleIdx="1" presStyleCnt="7">
        <dgm:presLayoutVars>
          <dgm:bulletEnabled val="1"/>
        </dgm:presLayoutVars>
      </dgm:prSet>
      <dgm:spPr/>
      <dgm:t>
        <a:bodyPr/>
        <a:lstStyle/>
        <a:p>
          <a:endParaRPr lang="en-GB"/>
        </a:p>
      </dgm:t>
    </dgm:pt>
    <dgm:pt modelId="{8F355C96-6543-4A70-9A88-D6D66E4FDDCB}" type="pres">
      <dgm:prSet presAssocID="{A92BBCD8-2FD0-4044-8B76-4BD9D527F031}" presName="node" presStyleLbl="vennNode1" presStyleIdx="2" presStyleCnt="7">
        <dgm:presLayoutVars>
          <dgm:bulletEnabled val="1"/>
        </dgm:presLayoutVars>
      </dgm:prSet>
      <dgm:spPr/>
      <dgm:t>
        <a:bodyPr/>
        <a:lstStyle/>
        <a:p>
          <a:endParaRPr lang="en-GB"/>
        </a:p>
      </dgm:t>
    </dgm:pt>
    <dgm:pt modelId="{87DBE3AC-82EF-44B3-A1BA-B1533A9ED546}" type="pres">
      <dgm:prSet presAssocID="{A1B3D0B2-47C1-45D0-A22C-1E20D1739C65}" presName="node" presStyleLbl="vennNode1" presStyleIdx="3" presStyleCnt="7">
        <dgm:presLayoutVars>
          <dgm:bulletEnabled val="1"/>
        </dgm:presLayoutVars>
      </dgm:prSet>
      <dgm:spPr/>
      <dgm:t>
        <a:bodyPr/>
        <a:lstStyle/>
        <a:p>
          <a:endParaRPr lang="en-GB"/>
        </a:p>
      </dgm:t>
    </dgm:pt>
    <dgm:pt modelId="{2EAB946E-BBA4-4166-A2D6-61E25AA5A19F}" type="pres">
      <dgm:prSet presAssocID="{9B5AD865-AE81-4707-9C6D-803AA608FF40}" presName="node" presStyleLbl="vennNode1" presStyleIdx="4" presStyleCnt="7" custRadScaleRad="98798" custRadScaleInc="-1646">
        <dgm:presLayoutVars>
          <dgm:bulletEnabled val="1"/>
        </dgm:presLayoutVars>
      </dgm:prSet>
      <dgm:spPr/>
      <dgm:t>
        <a:bodyPr/>
        <a:lstStyle/>
        <a:p>
          <a:endParaRPr lang="en-GB"/>
        </a:p>
      </dgm:t>
    </dgm:pt>
    <dgm:pt modelId="{5E3FA363-96D9-485F-8E1B-BD7DF965F0E9}" type="pres">
      <dgm:prSet presAssocID="{846E0D56-329D-4A9E-8EAF-2AE72CEA6935}" presName="node" presStyleLbl="vennNode1" presStyleIdx="5" presStyleCnt="7">
        <dgm:presLayoutVars>
          <dgm:bulletEnabled val="1"/>
        </dgm:presLayoutVars>
      </dgm:prSet>
      <dgm:spPr/>
      <dgm:t>
        <a:bodyPr/>
        <a:lstStyle/>
        <a:p>
          <a:endParaRPr lang="en-GB"/>
        </a:p>
      </dgm:t>
    </dgm:pt>
    <dgm:pt modelId="{ADB12B22-EF06-4402-B4CA-1CA6726D16EE}" type="pres">
      <dgm:prSet presAssocID="{83DBEB0B-EF1F-4487-84BD-4BAB6F515160}" presName="node" presStyleLbl="vennNode1" presStyleIdx="6" presStyleCnt="7" custScaleX="120321" custScaleY="111790">
        <dgm:presLayoutVars>
          <dgm:bulletEnabled val="1"/>
        </dgm:presLayoutVars>
      </dgm:prSet>
      <dgm:spPr/>
      <dgm:t>
        <a:bodyPr/>
        <a:lstStyle/>
        <a:p>
          <a:endParaRPr lang="en-GB"/>
        </a:p>
      </dgm:t>
    </dgm:pt>
  </dgm:ptLst>
  <dgm:cxnLst>
    <dgm:cxn modelId="{C3BA0DDD-416E-46AF-BB36-32BF70BF82BE}" type="presOf" srcId="{846E0D56-329D-4A9E-8EAF-2AE72CEA6935}" destId="{5E3FA363-96D9-485F-8E1B-BD7DF965F0E9}" srcOrd="0" destOrd="0" presId="urn:microsoft.com/office/officeart/2005/8/layout/radial3"/>
    <dgm:cxn modelId="{6CD36357-7B86-44BE-B741-FC3360F8507D}" srcId="{2097F288-FE5C-4A3E-9C5C-AA599F4BE75C}" destId="{BDF683B1-8CFB-4C34-9FF6-B0637575924C}" srcOrd="0" destOrd="0" parTransId="{5F857FC1-522D-4E14-B00A-77B1363DC92E}" sibTransId="{8C0C2688-841E-43AB-BF85-E11F1332F495}"/>
    <dgm:cxn modelId="{E2840214-F7BA-448E-9F50-6C8F85D6F2E5}" srcId="{2097F288-FE5C-4A3E-9C5C-AA599F4BE75C}" destId="{A92BBCD8-2FD0-4044-8B76-4BD9D527F031}" srcOrd="1" destOrd="0" parTransId="{A469EA75-2803-4F18-9DB1-DB77D55D0A09}" sibTransId="{869749D9-F94A-48CA-907C-7EAFD6D011D6}"/>
    <dgm:cxn modelId="{68DBCF4F-19C2-4795-91BE-B1272AD2827A}" type="presOf" srcId="{A92BBCD8-2FD0-4044-8B76-4BD9D527F031}" destId="{8F355C96-6543-4A70-9A88-D6D66E4FDDCB}" srcOrd="0" destOrd="0" presId="urn:microsoft.com/office/officeart/2005/8/layout/radial3"/>
    <dgm:cxn modelId="{38CCFC57-0D80-45F8-B8C9-FC83D8DEBA7B}" type="presOf" srcId="{A1B3D0B2-47C1-45D0-A22C-1E20D1739C65}" destId="{87DBE3AC-82EF-44B3-A1BA-B1533A9ED546}" srcOrd="0" destOrd="0" presId="urn:microsoft.com/office/officeart/2005/8/layout/radial3"/>
    <dgm:cxn modelId="{23049FB4-DA78-499F-ADB0-1A2F146DBE88}" type="presOf" srcId="{2097F288-FE5C-4A3E-9C5C-AA599F4BE75C}" destId="{0FCFC394-A4AD-4F81-9F8C-C7FC9EAF48DD}" srcOrd="0" destOrd="0" presId="urn:microsoft.com/office/officeart/2005/8/layout/radial3"/>
    <dgm:cxn modelId="{F1265159-CCB0-425A-8A5A-F225B383F0F7}" srcId="{2097F288-FE5C-4A3E-9C5C-AA599F4BE75C}" destId="{83DBEB0B-EF1F-4487-84BD-4BAB6F515160}" srcOrd="5" destOrd="0" parTransId="{2F19BF95-0051-49DE-9B18-B79B5E5EDEB7}" sibTransId="{DC4718E5-29FB-42DD-91BD-23AFD486D201}"/>
    <dgm:cxn modelId="{CB8E8C03-88FC-4314-893E-6FB6CBD70681}" type="presOf" srcId="{BDF683B1-8CFB-4C34-9FF6-B0637575924C}" destId="{2AA01901-D599-446F-AE20-FE5F407B3164}" srcOrd="0" destOrd="0" presId="urn:microsoft.com/office/officeart/2005/8/layout/radial3"/>
    <dgm:cxn modelId="{C595C853-FB45-49F0-A5BC-F142425CA3CD}" srcId="{2097F288-FE5C-4A3E-9C5C-AA599F4BE75C}" destId="{846E0D56-329D-4A9E-8EAF-2AE72CEA6935}" srcOrd="4" destOrd="0" parTransId="{57DEEE9D-4B9E-4E67-90A0-B5C94FFC301D}" sibTransId="{CA2D642E-B9DE-47D1-BC39-312432166D84}"/>
    <dgm:cxn modelId="{7CBCE469-F767-4632-A21F-5ED1358C1510}" srcId="{2097F288-FE5C-4A3E-9C5C-AA599F4BE75C}" destId="{A1B3D0B2-47C1-45D0-A22C-1E20D1739C65}" srcOrd="2" destOrd="0" parTransId="{45737B72-9978-4675-88EF-19743F982D81}" sibTransId="{744CD41F-9867-4473-A057-4F580351E093}"/>
    <dgm:cxn modelId="{899ECF71-8537-4A20-915D-76C6102E86A7}" srcId="{2097F288-FE5C-4A3E-9C5C-AA599F4BE75C}" destId="{9B5AD865-AE81-4707-9C6D-803AA608FF40}" srcOrd="3" destOrd="0" parTransId="{2A6CDE64-C88C-46CD-A356-5933DD975C32}" sibTransId="{B9B52649-4EC0-4E6C-85D3-9C48A9CC822E}"/>
    <dgm:cxn modelId="{061C66A9-9870-4B34-8239-42CF22CE1DCA}" type="presOf" srcId="{83DBEB0B-EF1F-4487-84BD-4BAB6F515160}" destId="{ADB12B22-EF06-4402-B4CA-1CA6726D16EE}" srcOrd="0" destOrd="0" presId="urn:microsoft.com/office/officeart/2005/8/layout/radial3"/>
    <dgm:cxn modelId="{3C9385AD-0F33-46A0-8309-F71AA1EE03AB}" type="presOf" srcId="{9B5AD865-AE81-4707-9C6D-803AA608FF40}" destId="{2EAB946E-BBA4-4166-A2D6-61E25AA5A19F}" srcOrd="0" destOrd="0" presId="urn:microsoft.com/office/officeart/2005/8/layout/radial3"/>
    <dgm:cxn modelId="{C730BC44-01DB-4F8D-89CD-280160E103FC}" type="presOf" srcId="{550A7248-ECA0-44D4-807F-6D0A6C9A32B9}" destId="{AA652EFB-01FA-4619-B13B-C8632D022C9B}" srcOrd="0" destOrd="0" presId="urn:microsoft.com/office/officeart/2005/8/layout/radial3"/>
    <dgm:cxn modelId="{E9F136FF-6C41-423D-B829-627CC76D0BC1}" srcId="{550A7248-ECA0-44D4-807F-6D0A6C9A32B9}" destId="{2097F288-FE5C-4A3E-9C5C-AA599F4BE75C}" srcOrd="0" destOrd="0" parTransId="{D2146288-0E69-43B4-83EE-1769C8F83ECF}" sibTransId="{E62E1775-E7A3-4567-B4C0-45C73068140B}"/>
    <dgm:cxn modelId="{3F91BB83-EB62-49EE-B11B-75448911F2B5}" type="presParOf" srcId="{AA652EFB-01FA-4619-B13B-C8632D022C9B}" destId="{0B0B4A05-44A9-433E-BECA-FC99AF2B4F33}" srcOrd="0" destOrd="0" presId="urn:microsoft.com/office/officeart/2005/8/layout/radial3"/>
    <dgm:cxn modelId="{75BB924B-ECD7-47BB-8547-105A9F38ECBA}" type="presParOf" srcId="{0B0B4A05-44A9-433E-BECA-FC99AF2B4F33}" destId="{0FCFC394-A4AD-4F81-9F8C-C7FC9EAF48DD}" srcOrd="0" destOrd="0" presId="urn:microsoft.com/office/officeart/2005/8/layout/radial3"/>
    <dgm:cxn modelId="{E65E096B-046A-4C54-874D-B52C41D1ED74}" type="presParOf" srcId="{0B0B4A05-44A9-433E-BECA-FC99AF2B4F33}" destId="{2AA01901-D599-446F-AE20-FE5F407B3164}" srcOrd="1" destOrd="0" presId="urn:microsoft.com/office/officeart/2005/8/layout/radial3"/>
    <dgm:cxn modelId="{B1726765-EFBE-42D9-A71F-A688EB78C105}" type="presParOf" srcId="{0B0B4A05-44A9-433E-BECA-FC99AF2B4F33}" destId="{8F355C96-6543-4A70-9A88-D6D66E4FDDCB}" srcOrd="2" destOrd="0" presId="urn:microsoft.com/office/officeart/2005/8/layout/radial3"/>
    <dgm:cxn modelId="{068E77D5-3B3C-47F0-951C-B309C47CD2FF}" type="presParOf" srcId="{0B0B4A05-44A9-433E-BECA-FC99AF2B4F33}" destId="{87DBE3AC-82EF-44B3-A1BA-B1533A9ED546}" srcOrd="3" destOrd="0" presId="urn:microsoft.com/office/officeart/2005/8/layout/radial3"/>
    <dgm:cxn modelId="{76648128-AAA8-4208-B1E9-1D30EB0A8593}" type="presParOf" srcId="{0B0B4A05-44A9-433E-BECA-FC99AF2B4F33}" destId="{2EAB946E-BBA4-4166-A2D6-61E25AA5A19F}" srcOrd="4" destOrd="0" presId="urn:microsoft.com/office/officeart/2005/8/layout/radial3"/>
    <dgm:cxn modelId="{1A41AAC4-203C-4DBF-9FFE-250CFAF5A3C8}" type="presParOf" srcId="{0B0B4A05-44A9-433E-BECA-FC99AF2B4F33}" destId="{5E3FA363-96D9-485F-8E1B-BD7DF965F0E9}" srcOrd="5" destOrd="0" presId="urn:microsoft.com/office/officeart/2005/8/layout/radial3"/>
    <dgm:cxn modelId="{F557D1A1-4BCC-479F-9139-02586CE7D587}" type="presParOf" srcId="{0B0B4A05-44A9-433E-BECA-FC99AF2B4F33}" destId="{ADB12B22-EF06-4402-B4CA-1CA6726D16EE}" srcOrd="6" destOrd="0" presId="urn:microsoft.com/office/officeart/2005/8/layout/radial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FC394-A4AD-4F81-9F8C-C7FC9EAF48DD}">
      <dsp:nvSpPr>
        <dsp:cNvPr id="0" name=""/>
        <dsp:cNvSpPr/>
      </dsp:nvSpPr>
      <dsp:spPr>
        <a:xfrm>
          <a:off x="998650" y="1716277"/>
          <a:ext cx="2293531" cy="204005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HIV Testing and Counselling (HTC</a:t>
          </a:r>
          <a:r>
            <a:rPr lang="en-GB" sz="1400" b="1" kern="1200" dirty="0" smtClean="0">
              <a:solidFill>
                <a:srgbClr val="FFFF00"/>
              </a:solidFill>
            </a:rPr>
            <a:t>)</a:t>
          </a:r>
        </a:p>
      </dsp:txBody>
      <dsp:txXfrm>
        <a:off x="1334530" y="2015036"/>
        <a:ext cx="1621771" cy="1442535"/>
      </dsp:txXfrm>
    </dsp:sp>
    <dsp:sp modelId="{2AA01901-D599-446F-AE20-FE5F407B3164}">
      <dsp:nvSpPr>
        <dsp:cNvPr id="0" name=""/>
        <dsp:cNvSpPr/>
      </dsp:nvSpPr>
      <dsp:spPr>
        <a:xfrm>
          <a:off x="1550398" y="591312"/>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smtClean="0">
              <a:solidFill>
                <a:srgbClr val="FFFF00"/>
              </a:solidFill>
            </a:rPr>
            <a:t> Spot TB </a:t>
          </a:r>
          <a:r>
            <a:rPr lang="en-GB" sz="1400" b="1" kern="1200" dirty="0">
              <a:solidFill>
                <a:srgbClr val="FFFF00"/>
              </a:solidFill>
            </a:rPr>
            <a:t>Screening</a:t>
          </a:r>
          <a:r>
            <a:rPr lang="en-GB" sz="1400" kern="1200" dirty="0">
              <a:solidFill>
                <a:srgbClr val="FFFF00"/>
              </a:solidFill>
            </a:rPr>
            <a:t> </a:t>
          </a:r>
        </a:p>
      </dsp:txBody>
      <dsp:txXfrm>
        <a:off x="1724675" y="765589"/>
        <a:ext cx="841481" cy="841481"/>
      </dsp:txXfrm>
    </dsp:sp>
    <dsp:sp modelId="{8F355C96-6543-4A70-9A88-D6D66E4FDDCB}">
      <dsp:nvSpPr>
        <dsp:cNvPr id="0" name=""/>
        <dsp:cNvSpPr/>
      </dsp:nvSpPr>
      <dsp:spPr>
        <a:xfrm>
          <a:off x="2892714" y="1366299"/>
          <a:ext cx="1190035" cy="1190035"/>
        </a:xfrm>
        <a:prstGeom prst="ellipse">
          <a:avLst/>
        </a:prstGeom>
        <a:solidFill>
          <a:schemeClr val="tx2">
            <a:lumMod val="5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STI &amp; Cervical Cancer Screening</a:t>
          </a:r>
        </a:p>
      </dsp:txBody>
      <dsp:txXfrm>
        <a:off x="3066991" y="1540576"/>
        <a:ext cx="841481" cy="841481"/>
      </dsp:txXfrm>
    </dsp:sp>
    <dsp:sp modelId="{87DBE3AC-82EF-44B3-A1BA-B1533A9ED546}">
      <dsp:nvSpPr>
        <dsp:cNvPr id="0" name=""/>
        <dsp:cNvSpPr/>
      </dsp:nvSpPr>
      <dsp:spPr>
        <a:xfrm>
          <a:off x="2892714" y="2916273"/>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Effective Referrals</a:t>
          </a:r>
        </a:p>
      </dsp:txBody>
      <dsp:txXfrm>
        <a:off x="3066991" y="3090550"/>
        <a:ext cx="841481" cy="841481"/>
      </dsp:txXfrm>
    </dsp:sp>
    <dsp:sp modelId="{2EAB946E-BBA4-4166-A2D6-61E25AA5A19F}">
      <dsp:nvSpPr>
        <dsp:cNvPr id="0" name=""/>
        <dsp:cNvSpPr/>
      </dsp:nvSpPr>
      <dsp:spPr>
        <a:xfrm>
          <a:off x="1550398" y="3691259"/>
          <a:ext cx="1190035" cy="1190035"/>
        </a:xfrm>
        <a:prstGeom prst="ellipse">
          <a:avLst/>
        </a:prstGeom>
        <a:solidFill>
          <a:schemeClr val="tx2">
            <a:lumMod val="5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Family Planning </a:t>
          </a:r>
          <a:r>
            <a:rPr lang="en-GB" sz="1400" b="1" kern="1200" dirty="0" smtClean="0">
              <a:solidFill>
                <a:srgbClr val="FFFF00"/>
              </a:solidFill>
            </a:rPr>
            <a:t>Services, </a:t>
          </a:r>
          <a:r>
            <a:rPr lang="en-GB" sz="1400" b="1" kern="1200" dirty="0" err="1" smtClean="0">
              <a:solidFill>
                <a:srgbClr val="FFFF00"/>
              </a:solidFill>
            </a:rPr>
            <a:t>lubicants</a:t>
          </a:r>
          <a:endParaRPr lang="en-GB" sz="1400" b="1" kern="1200" dirty="0">
            <a:solidFill>
              <a:srgbClr val="FFFF00"/>
            </a:solidFill>
          </a:endParaRPr>
        </a:p>
      </dsp:txBody>
      <dsp:txXfrm>
        <a:off x="1724675" y="3865536"/>
        <a:ext cx="841481" cy="841481"/>
      </dsp:txXfrm>
    </dsp:sp>
    <dsp:sp modelId="{5E3FA363-96D9-485F-8E1B-BD7DF965F0E9}">
      <dsp:nvSpPr>
        <dsp:cNvPr id="0" name=""/>
        <dsp:cNvSpPr/>
      </dsp:nvSpPr>
      <dsp:spPr>
        <a:xfrm>
          <a:off x="208081" y="2916273"/>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Alcohol Screening </a:t>
          </a:r>
        </a:p>
      </dsp:txBody>
      <dsp:txXfrm>
        <a:off x="382358" y="3090550"/>
        <a:ext cx="841481" cy="841481"/>
      </dsp:txXfrm>
    </dsp:sp>
    <dsp:sp modelId="{ADB12B22-EF06-4402-B4CA-1CA6726D16EE}">
      <dsp:nvSpPr>
        <dsp:cNvPr id="0" name=""/>
        <dsp:cNvSpPr/>
      </dsp:nvSpPr>
      <dsp:spPr>
        <a:xfrm>
          <a:off x="208081" y="1366299"/>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GBV Information </a:t>
          </a:r>
        </a:p>
      </dsp:txBody>
      <dsp:txXfrm>
        <a:off x="382358" y="1540576"/>
        <a:ext cx="841481" cy="8414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D995D4-E96A-4D9B-BEFB-2FAD0DDF53ED}">
      <dsp:nvSpPr>
        <dsp:cNvPr id="0" name=""/>
        <dsp:cNvSpPr/>
      </dsp:nvSpPr>
      <dsp:spPr>
        <a:xfrm>
          <a:off x="1944218" y="47841"/>
          <a:ext cx="2318638" cy="2318638"/>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GB" sz="2000" kern="1200" dirty="0" smtClean="0"/>
            <a:t>Biomedical</a:t>
          </a:r>
        </a:p>
        <a:p>
          <a:pPr lvl="0" algn="ctr" defTabSz="889000">
            <a:lnSpc>
              <a:spcPct val="90000"/>
            </a:lnSpc>
            <a:spcBef>
              <a:spcPct val="0"/>
            </a:spcBef>
            <a:spcAft>
              <a:spcPct val="35000"/>
            </a:spcAft>
          </a:pPr>
          <a:r>
            <a:rPr lang="en-GB" sz="2000" kern="1200" dirty="0" smtClean="0"/>
            <a:t>Interventions</a:t>
          </a:r>
          <a:endParaRPr lang="en-GB" sz="2000" kern="1200" dirty="0"/>
        </a:p>
      </dsp:txBody>
      <dsp:txXfrm>
        <a:off x="2253370" y="453602"/>
        <a:ext cx="1700334" cy="1043387"/>
      </dsp:txXfrm>
    </dsp:sp>
    <dsp:sp modelId="{71CFFEF0-D519-4DAE-98C3-30F661F459B0}">
      <dsp:nvSpPr>
        <dsp:cNvPr id="0" name=""/>
        <dsp:cNvSpPr/>
      </dsp:nvSpPr>
      <dsp:spPr>
        <a:xfrm>
          <a:off x="2615958" y="1497453"/>
          <a:ext cx="2318638" cy="2318638"/>
        </a:xfrm>
        <a:prstGeom prst="ellipse">
          <a:avLst/>
        </a:prstGeom>
        <a:solidFill>
          <a:schemeClr val="accent5">
            <a:alpha val="50000"/>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GB" sz="2000" kern="1200" dirty="0" smtClean="0"/>
            <a:t>Structural</a:t>
          </a:r>
        </a:p>
        <a:p>
          <a:pPr lvl="0" algn="ctr" defTabSz="889000">
            <a:lnSpc>
              <a:spcPct val="90000"/>
            </a:lnSpc>
            <a:spcBef>
              <a:spcPct val="0"/>
            </a:spcBef>
            <a:spcAft>
              <a:spcPct val="35000"/>
            </a:spcAft>
          </a:pPr>
          <a:r>
            <a:rPr lang="en-GB" sz="2000" kern="1200" dirty="0" smtClean="0"/>
            <a:t>Interventions</a:t>
          </a:r>
          <a:endParaRPr lang="en-GB" sz="2000" kern="1200" dirty="0"/>
        </a:p>
      </dsp:txBody>
      <dsp:txXfrm>
        <a:off x="3325075" y="2096435"/>
        <a:ext cx="1391182" cy="1275251"/>
      </dsp:txXfrm>
    </dsp:sp>
    <dsp:sp modelId="{FA4EF758-54DC-4447-93E5-114E66A7458A}">
      <dsp:nvSpPr>
        <dsp:cNvPr id="0" name=""/>
        <dsp:cNvSpPr/>
      </dsp:nvSpPr>
      <dsp:spPr>
        <a:xfrm>
          <a:off x="942674" y="1497453"/>
          <a:ext cx="2318638" cy="2318638"/>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GB" sz="2000" kern="1200" dirty="0" smtClean="0"/>
            <a:t>Behavioural Approaches</a:t>
          </a:r>
          <a:endParaRPr lang="en-GB" sz="2000" kern="1200" dirty="0"/>
        </a:p>
      </dsp:txBody>
      <dsp:txXfrm>
        <a:off x="1161013" y="2096435"/>
        <a:ext cx="1391182" cy="12752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FC394-A4AD-4F81-9F8C-C7FC9EAF48DD}">
      <dsp:nvSpPr>
        <dsp:cNvPr id="0" name=""/>
        <dsp:cNvSpPr/>
      </dsp:nvSpPr>
      <dsp:spPr>
        <a:xfrm>
          <a:off x="1059107" y="1716277"/>
          <a:ext cx="2293531" cy="2040053"/>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chemeClr val="tx1"/>
              </a:solidFill>
            </a:rPr>
            <a:t>HIV Testing and Counselling (HTC</a:t>
          </a:r>
          <a:r>
            <a:rPr lang="en-GB" sz="1400" b="1" kern="1200" dirty="0" smtClean="0">
              <a:solidFill>
                <a:schemeClr val="tx1"/>
              </a:solidFill>
            </a:rPr>
            <a:t>)</a:t>
          </a:r>
        </a:p>
      </dsp:txBody>
      <dsp:txXfrm>
        <a:off x="1394987" y="2015036"/>
        <a:ext cx="1621771" cy="1442535"/>
      </dsp:txXfrm>
    </dsp:sp>
    <dsp:sp modelId="{2AA01901-D599-446F-AE20-FE5F407B3164}">
      <dsp:nvSpPr>
        <dsp:cNvPr id="0" name=""/>
        <dsp:cNvSpPr/>
      </dsp:nvSpPr>
      <dsp:spPr>
        <a:xfrm>
          <a:off x="1610855" y="591312"/>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kern="1200" dirty="0" smtClean="0">
              <a:solidFill>
                <a:srgbClr val="FFFF00"/>
              </a:solidFill>
            </a:rPr>
            <a:t> Spot TB </a:t>
          </a:r>
          <a:r>
            <a:rPr lang="en-GB" sz="1400" b="1" kern="1200" dirty="0">
              <a:solidFill>
                <a:srgbClr val="FFFF00"/>
              </a:solidFill>
            </a:rPr>
            <a:t>Screening</a:t>
          </a:r>
          <a:r>
            <a:rPr lang="en-GB" sz="1400" kern="1200" dirty="0">
              <a:solidFill>
                <a:srgbClr val="FFFF00"/>
              </a:solidFill>
            </a:rPr>
            <a:t> </a:t>
          </a:r>
        </a:p>
      </dsp:txBody>
      <dsp:txXfrm>
        <a:off x="1785132" y="765589"/>
        <a:ext cx="841481" cy="841481"/>
      </dsp:txXfrm>
    </dsp:sp>
    <dsp:sp modelId="{8F355C96-6543-4A70-9A88-D6D66E4FDDCB}">
      <dsp:nvSpPr>
        <dsp:cNvPr id="0" name=""/>
        <dsp:cNvSpPr/>
      </dsp:nvSpPr>
      <dsp:spPr>
        <a:xfrm>
          <a:off x="2953171" y="1366299"/>
          <a:ext cx="1190035" cy="1190035"/>
        </a:xfrm>
        <a:prstGeom prst="ellipse">
          <a:avLst/>
        </a:prstGeom>
        <a:solidFill>
          <a:schemeClr val="tx2">
            <a:lumMod val="5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STI &amp; Cervical Cancer Screening</a:t>
          </a:r>
        </a:p>
      </dsp:txBody>
      <dsp:txXfrm>
        <a:off x="3127448" y="1540576"/>
        <a:ext cx="841481" cy="841481"/>
      </dsp:txXfrm>
    </dsp:sp>
    <dsp:sp modelId="{87DBE3AC-82EF-44B3-A1BA-B1533A9ED546}">
      <dsp:nvSpPr>
        <dsp:cNvPr id="0" name=""/>
        <dsp:cNvSpPr/>
      </dsp:nvSpPr>
      <dsp:spPr>
        <a:xfrm>
          <a:off x="2953171" y="2916273"/>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Effective Referrals</a:t>
          </a:r>
        </a:p>
      </dsp:txBody>
      <dsp:txXfrm>
        <a:off x="3127448" y="3090550"/>
        <a:ext cx="841481" cy="841481"/>
      </dsp:txXfrm>
    </dsp:sp>
    <dsp:sp modelId="{2EAB946E-BBA4-4166-A2D6-61E25AA5A19F}">
      <dsp:nvSpPr>
        <dsp:cNvPr id="0" name=""/>
        <dsp:cNvSpPr/>
      </dsp:nvSpPr>
      <dsp:spPr>
        <a:xfrm>
          <a:off x="1637249" y="3672401"/>
          <a:ext cx="1190035" cy="1190035"/>
        </a:xfrm>
        <a:prstGeom prst="ellipse">
          <a:avLst/>
        </a:prstGeom>
        <a:solidFill>
          <a:schemeClr val="tx2">
            <a:lumMod val="5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Family Planning </a:t>
          </a:r>
          <a:r>
            <a:rPr lang="en-GB" sz="1400" b="1" kern="1200" dirty="0" smtClean="0">
              <a:solidFill>
                <a:srgbClr val="FFFF00"/>
              </a:solidFill>
            </a:rPr>
            <a:t>Services, </a:t>
          </a:r>
          <a:r>
            <a:rPr lang="en-GB" sz="1400" b="1" kern="1200" dirty="0" err="1" smtClean="0">
              <a:solidFill>
                <a:srgbClr val="FFFF00"/>
              </a:solidFill>
            </a:rPr>
            <a:t>lubicants</a:t>
          </a:r>
          <a:endParaRPr lang="en-GB" sz="1400" b="1" kern="1200" dirty="0">
            <a:solidFill>
              <a:srgbClr val="FFFF00"/>
            </a:solidFill>
          </a:endParaRPr>
        </a:p>
      </dsp:txBody>
      <dsp:txXfrm>
        <a:off x="1811526" y="3846678"/>
        <a:ext cx="841481" cy="841481"/>
      </dsp:txXfrm>
    </dsp:sp>
    <dsp:sp modelId="{5E3FA363-96D9-485F-8E1B-BD7DF965F0E9}">
      <dsp:nvSpPr>
        <dsp:cNvPr id="0" name=""/>
        <dsp:cNvSpPr/>
      </dsp:nvSpPr>
      <dsp:spPr>
        <a:xfrm>
          <a:off x="268538" y="2916273"/>
          <a:ext cx="1190035" cy="119003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Alcohol Screening </a:t>
          </a:r>
        </a:p>
      </dsp:txBody>
      <dsp:txXfrm>
        <a:off x="442815" y="3090550"/>
        <a:ext cx="841481" cy="841481"/>
      </dsp:txXfrm>
    </dsp:sp>
    <dsp:sp modelId="{ADB12B22-EF06-4402-B4CA-1CA6726D16EE}">
      <dsp:nvSpPr>
        <dsp:cNvPr id="0" name=""/>
        <dsp:cNvSpPr/>
      </dsp:nvSpPr>
      <dsp:spPr>
        <a:xfrm>
          <a:off x="147625" y="1296146"/>
          <a:ext cx="1431862" cy="133034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rgbClr val="FFFF00"/>
              </a:solidFill>
            </a:rPr>
            <a:t>GBV Information </a:t>
          </a:r>
        </a:p>
      </dsp:txBody>
      <dsp:txXfrm>
        <a:off x="357316" y="1490970"/>
        <a:ext cx="1012480" cy="940692"/>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CD8A12-B21A-44C3-867E-A0F2944D8EF5}" type="datetimeFigureOut">
              <a:rPr lang="en-US" smtClean="0"/>
              <a:pPr/>
              <a:t>11/14/2011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4A7012-0CAC-4F3A-BE6A-3796552A1CC6}" type="slidenum">
              <a:rPr lang="en-GB" smtClean="0"/>
              <a:pPr/>
              <a:t>‹#›</a:t>
            </a:fld>
            <a:endParaRPr lang="en-GB"/>
          </a:p>
        </p:txBody>
      </p:sp>
    </p:spTree>
    <p:extLst>
      <p:ext uri="{BB962C8B-B14F-4D97-AF65-F5344CB8AC3E}">
        <p14:creationId xmlns:p14="http://schemas.microsoft.com/office/powerpoint/2010/main" xmlns="" val="3023719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700">
                <a:solidFill>
                  <a:schemeClr val="tx1"/>
                </a:solidFill>
                <a:latin typeface="Arial" charset="0"/>
                <a:cs typeface="Times New Roman" pitchFamily="18" charset="0"/>
              </a:defRPr>
            </a:lvl1pPr>
            <a:lvl2pPr marL="729057" indent="-280406" eaLnBrk="0" hangingPunct="0">
              <a:defRPr sz="2700">
                <a:solidFill>
                  <a:schemeClr val="tx1"/>
                </a:solidFill>
                <a:latin typeface="Arial" charset="0"/>
                <a:cs typeface="Times New Roman" pitchFamily="18" charset="0"/>
              </a:defRPr>
            </a:lvl2pPr>
            <a:lvl3pPr marL="1121626" indent="-224325" eaLnBrk="0" hangingPunct="0">
              <a:defRPr sz="2700">
                <a:solidFill>
                  <a:schemeClr val="tx1"/>
                </a:solidFill>
                <a:latin typeface="Arial" charset="0"/>
                <a:cs typeface="Times New Roman" pitchFamily="18" charset="0"/>
              </a:defRPr>
            </a:lvl3pPr>
            <a:lvl4pPr marL="1570276" indent="-224325" eaLnBrk="0" hangingPunct="0">
              <a:defRPr sz="2700">
                <a:solidFill>
                  <a:schemeClr val="tx1"/>
                </a:solidFill>
                <a:latin typeface="Arial" charset="0"/>
                <a:cs typeface="Times New Roman" pitchFamily="18" charset="0"/>
              </a:defRPr>
            </a:lvl4pPr>
            <a:lvl5pPr marL="2018927" indent="-224325" eaLnBrk="0" hangingPunct="0">
              <a:defRPr sz="2700">
                <a:solidFill>
                  <a:schemeClr val="tx1"/>
                </a:solidFill>
                <a:latin typeface="Arial" charset="0"/>
                <a:cs typeface="Times New Roman" pitchFamily="18" charset="0"/>
              </a:defRPr>
            </a:lvl5pPr>
            <a:lvl6pPr marL="2467577" indent="-224325" eaLnBrk="0" fontAlgn="base" hangingPunct="0">
              <a:spcBef>
                <a:spcPct val="0"/>
              </a:spcBef>
              <a:spcAft>
                <a:spcPct val="0"/>
              </a:spcAft>
              <a:defRPr sz="2700">
                <a:solidFill>
                  <a:schemeClr val="tx1"/>
                </a:solidFill>
                <a:latin typeface="Arial" charset="0"/>
                <a:cs typeface="Times New Roman" pitchFamily="18" charset="0"/>
              </a:defRPr>
            </a:lvl6pPr>
            <a:lvl7pPr marL="2916227" indent="-224325" eaLnBrk="0" fontAlgn="base" hangingPunct="0">
              <a:spcBef>
                <a:spcPct val="0"/>
              </a:spcBef>
              <a:spcAft>
                <a:spcPct val="0"/>
              </a:spcAft>
              <a:defRPr sz="2700">
                <a:solidFill>
                  <a:schemeClr val="tx1"/>
                </a:solidFill>
                <a:latin typeface="Arial" charset="0"/>
                <a:cs typeface="Times New Roman" pitchFamily="18" charset="0"/>
              </a:defRPr>
            </a:lvl7pPr>
            <a:lvl8pPr marL="3364878" indent="-224325" eaLnBrk="0" fontAlgn="base" hangingPunct="0">
              <a:spcBef>
                <a:spcPct val="0"/>
              </a:spcBef>
              <a:spcAft>
                <a:spcPct val="0"/>
              </a:spcAft>
              <a:defRPr sz="2700">
                <a:solidFill>
                  <a:schemeClr val="tx1"/>
                </a:solidFill>
                <a:latin typeface="Arial" charset="0"/>
                <a:cs typeface="Times New Roman" pitchFamily="18" charset="0"/>
              </a:defRPr>
            </a:lvl8pPr>
            <a:lvl9pPr marL="3813528" indent="-224325" eaLnBrk="0" fontAlgn="base" hangingPunct="0">
              <a:spcBef>
                <a:spcPct val="0"/>
              </a:spcBef>
              <a:spcAft>
                <a:spcPct val="0"/>
              </a:spcAft>
              <a:defRPr sz="2700">
                <a:solidFill>
                  <a:schemeClr val="tx1"/>
                </a:solidFill>
                <a:latin typeface="Arial" charset="0"/>
                <a:cs typeface="Times New Roman" pitchFamily="18" charset="0"/>
              </a:defRPr>
            </a:lvl9pPr>
          </a:lstStyle>
          <a:p>
            <a:pPr eaLnBrk="1" hangingPunct="1"/>
            <a:fld id="{89E28456-C054-47A7-8FF4-7CBA640F2177}" type="slidenum">
              <a:rPr lang="en-GB" sz="1200">
                <a:latin typeface="Times New Roman" pitchFamily="18" charset="0"/>
              </a:rPr>
              <a:pPr eaLnBrk="1" hangingPunct="1"/>
              <a:t>3</a:t>
            </a:fld>
            <a:endParaRPr lang="en-GB" sz="12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lstStyle/>
          <a:p>
            <a:pPr eaLnBrk="1" hangingPunct="1">
              <a:spcBef>
                <a:spcPct val="0"/>
              </a:spcBef>
            </a:pPr>
            <a:endParaRPr lang="en-US" smtClean="0">
              <a:latin typeface="Arial" pitchFamily="34" charset="0"/>
              <a:cs typeface="Arial" pitchFamily="34" charset="0"/>
            </a:endParaRPr>
          </a:p>
        </p:txBody>
      </p:sp>
      <p:sp>
        <p:nvSpPr>
          <p:cNvPr id="16388" name="Slide Number Placeholder 3"/>
          <p:cNvSpPr txBox="1">
            <a:spLocks noGrp="1"/>
          </p:cNvSpPr>
          <p:nvPr/>
        </p:nvSpPr>
        <p:spPr bwMode="auto">
          <a:xfrm>
            <a:off x="3884028" y="8684926"/>
            <a:ext cx="2972421" cy="457513"/>
          </a:xfrm>
          <a:prstGeom prst="rect">
            <a:avLst/>
          </a:prstGeom>
          <a:noFill/>
          <a:ln>
            <a:miter lim="800000"/>
            <a:headEnd/>
            <a:tailEnd/>
          </a:ln>
        </p:spPr>
        <p:txBody>
          <a:bodyPr lIns="91430" tIns="45716" rIns="91430" bIns="45716" anchor="b"/>
          <a:lstStyle/>
          <a:p>
            <a:pPr algn="r">
              <a:defRPr/>
            </a:pPr>
            <a:fld id="{AC9A2B43-FE08-4A4D-AF55-CEA36EDA51DB}" type="slidenum">
              <a:rPr lang="en-US" sz="1200"/>
              <a:pPr algn="r">
                <a:defRPr/>
              </a:pPr>
              <a:t>17</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US" sz="1200" dirty="0" smtClean="0"/>
              <a:t>taking forward the UNAIDS action framework</a:t>
            </a:r>
            <a:endParaRPr lang="en-US" dirty="0"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18</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dirty="0"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19</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dirty="0"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20</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700">
                <a:solidFill>
                  <a:schemeClr val="tx1"/>
                </a:solidFill>
                <a:latin typeface="Arial" charset="0"/>
                <a:cs typeface="Times New Roman" pitchFamily="18" charset="0"/>
              </a:defRPr>
            </a:lvl1pPr>
            <a:lvl2pPr marL="729057" indent="-280406" eaLnBrk="0" hangingPunct="0">
              <a:defRPr sz="2700">
                <a:solidFill>
                  <a:schemeClr val="tx1"/>
                </a:solidFill>
                <a:latin typeface="Arial" charset="0"/>
                <a:cs typeface="Times New Roman" pitchFamily="18" charset="0"/>
              </a:defRPr>
            </a:lvl2pPr>
            <a:lvl3pPr marL="1121626" indent="-224325" eaLnBrk="0" hangingPunct="0">
              <a:defRPr sz="2700">
                <a:solidFill>
                  <a:schemeClr val="tx1"/>
                </a:solidFill>
                <a:latin typeface="Arial" charset="0"/>
                <a:cs typeface="Times New Roman" pitchFamily="18" charset="0"/>
              </a:defRPr>
            </a:lvl3pPr>
            <a:lvl4pPr marL="1570276" indent="-224325" eaLnBrk="0" hangingPunct="0">
              <a:defRPr sz="2700">
                <a:solidFill>
                  <a:schemeClr val="tx1"/>
                </a:solidFill>
                <a:latin typeface="Arial" charset="0"/>
                <a:cs typeface="Times New Roman" pitchFamily="18" charset="0"/>
              </a:defRPr>
            </a:lvl4pPr>
            <a:lvl5pPr marL="2018927" indent="-224325" eaLnBrk="0" hangingPunct="0">
              <a:defRPr sz="2700">
                <a:solidFill>
                  <a:schemeClr val="tx1"/>
                </a:solidFill>
                <a:latin typeface="Arial" charset="0"/>
                <a:cs typeface="Times New Roman" pitchFamily="18" charset="0"/>
              </a:defRPr>
            </a:lvl5pPr>
            <a:lvl6pPr marL="2467577" indent="-224325" eaLnBrk="0" fontAlgn="base" hangingPunct="0">
              <a:spcBef>
                <a:spcPct val="0"/>
              </a:spcBef>
              <a:spcAft>
                <a:spcPct val="0"/>
              </a:spcAft>
              <a:defRPr sz="2700">
                <a:solidFill>
                  <a:schemeClr val="tx1"/>
                </a:solidFill>
                <a:latin typeface="Arial" charset="0"/>
                <a:cs typeface="Times New Roman" pitchFamily="18" charset="0"/>
              </a:defRPr>
            </a:lvl6pPr>
            <a:lvl7pPr marL="2916227" indent="-224325" eaLnBrk="0" fontAlgn="base" hangingPunct="0">
              <a:spcBef>
                <a:spcPct val="0"/>
              </a:spcBef>
              <a:spcAft>
                <a:spcPct val="0"/>
              </a:spcAft>
              <a:defRPr sz="2700">
                <a:solidFill>
                  <a:schemeClr val="tx1"/>
                </a:solidFill>
                <a:latin typeface="Arial" charset="0"/>
                <a:cs typeface="Times New Roman" pitchFamily="18" charset="0"/>
              </a:defRPr>
            </a:lvl7pPr>
            <a:lvl8pPr marL="3364878" indent="-224325" eaLnBrk="0" fontAlgn="base" hangingPunct="0">
              <a:spcBef>
                <a:spcPct val="0"/>
              </a:spcBef>
              <a:spcAft>
                <a:spcPct val="0"/>
              </a:spcAft>
              <a:defRPr sz="2700">
                <a:solidFill>
                  <a:schemeClr val="tx1"/>
                </a:solidFill>
                <a:latin typeface="Arial" charset="0"/>
                <a:cs typeface="Times New Roman" pitchFamily="18" charset="0"/>
              </a:defRPr>
            </a:lvl8pPr>
            <a:lvl9pPr marL="3813528" indent="-224325" eaLnBrk="0" fontAlgn="base" hangingPunct="0">
              <a:spcBef>
                <a:spcPct val="0"/>
              </a:spcBef>
              <a:spcAft>
                <a:spcPct val="0"/>
              </a:spcAft>
              <a:defRPr sz="2700">
                <a:solidFill>
                  <a:schemeClr val="tx1"/>
                </a:solidFill>
                <a:latin typeface="Arial" charset="0"/>
                <a:cs typeface="Times New Roman" pitchFamily="18" charset="0"/>
              </a:defRPr>
            </a:lvl9pPr>
          </a:lstStyle>
          <a:p>
            <a:pPr eaLnBrk="1" hangingPunct="1"/>
            <a:fld id="{3C66ABCB-628D-4897-AD18-4C5B50EEF106}" type="slidenum">
              <a:rPr lang="en-GB" sz="1200">
                <a:latin typeface="Times New Roman" pitchFamily="18" charset="0"/>
              </a:rPr>
              <a:pPr eaLnBrk="1" hangingPunct="1"/>
              <a:t>4</a:t>
            </a:fld>
            <a:endParaRPr lang="en-GB" sz="12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700">
                <a:solidFill>
                  <a:schemeClr val="tx1"/>
                </a:solidFill>
                <a:latin typeface="Arial" pitchFamily="34" charset="0"/>
                <a:cs typeface="Times New Roman" pitchFamily="18" charset="0"/>
              </a:defRPr>
            </a:lvl1pPr>
            <a:lvl2pPr marL="729057" indent="-280406" eaLnBrk="0" hangingPunct="0">
              <a:defRPr sz="2700">
                <a:solidFill>
                  <a:schemeClr val="tx1"/>
                </a:solidFill>
                <a:latin typeface="Arial" pitchFamily="34" charset="0"/>
                <a:cs typeface="Times New Roman" pitchFamily="18" charset="0"/>
              </a:defRPr>
            </a:lvl2pPr>
            <a:lvl3pPr marL="1121626" indent="-224325" eaLnBrk="0" hangingPunct="0">
              <a:defRPr sz="2700">
                <a:solidFill>
                  <a:schemeClr val="tx1"/>
                </a:solidFill>
                <a:latin typeface="Arial" pitchFamily="34" charset="0"/>
                <a:cs typeface="Times New Roman" pitchFamily="18" charset="0"/>
              </a:defRPr>
            </a:lvl3pPr>
            <a:lvl4pPr marL="1570276" indent="-224325" eaLnBrk="0" hangingPunct="0">
              <a:defRPr sz="2700">
                <a:solidFill>
                  <a:schemeClr val="tx1"/>
                </a:solidFill>
                <a:latin typeface="Arial" pitchFamily="34" charset="0"/>
                <a:cs typeface="Times New Roman" pitchFamily="18" charset="0"/>
              </a:defRPr>
            </a:lvl4pPr>
            <a:lvl5pPr marL="2018927" indent="-224325" eaLnBrk="0" hangingPunct="0">
              <a:defRPr sz="2700">
                <a:solidFill>
                  <a:schemeClr val="tx1"/>
                </a:solidFill>
                <a:latin typeface="Arial" pitchFamily="34" charset="0"/>
                <a:cs typeface="Times New Roman" pitchFamily="18" charset="0"/>
              </a:defRPr>
            </a:lvl5pPr>
            <a:lvl6pPr marL="2467577" indent="-224325" eaLnBrk="0" fontAlgn="base" hangingPunct="0">
              <a:spcBef>
                <a:spcPct val="0"/>
              </a:spcBef>
              <a:spcAft>
                <a:spcPct val="0"/>
              </a:spcAft>
              <a:defRPr sz="2700">
                <a:solidFill>
                  <a:schemeClr val="tx1"/>
                </a:solidFill>
                <a:latin typeface="Arial" pitchFamily="34" charset="0"/>
                <a:cs typeface="Times New Roman" pitchFamily="18" charset="0"/>
              </a:defRPr>
            </a:lvl6pPr>
            <a:lvl7pPr marL="2916227" indent="-224325" eaLnBrk="0" fontAlgn="base" hangingPunct="0">
              <a:spcBef>
                <a:spcPct val="0"/>
              </a:spcBef>
              <a:spcAft>
                <a:spcPct val="0"/>
              </a:spcAft>
              <a:defRPr sz="2700">
                <a:solidFill>
                  <a:schemeClr val="tx1"/>
                </a:solidFill>
                <a:latin typeface="Arial" pitchFamily="34" charset="0"/>
                <a:cs typeface="Times New Roman" pitchFamily="18" charset="0"/>
              </a:defRPr>
            </a:lvl7pPr>
            <a:lvl8pPr marL="3364878" indent="-224325" eaLnBrk="0" fontAlgn="base" hangingPunct="0">
              <a:spcBef>
                <a:spcPct val="0"/>
              </a:spcBef>
              <a:spcAft>
                <a:spcPct val="0"/>
              </a:spcAft>
              <a:defRPr sz="2700">
                <a:solidFill>
                  <a:schemeClr val="tx1"/>
                </a:solidFill>
                <a:latin typeface="Arial" pitchFamily="34" charset="0"/>
                <a:cs typeface="Times New Roman" pitchFamily="18" charset="0"/>
              </a:defRPr>
            </a:lvl8pPr>
            <a:lvl9pPr marL="3813528" indent="-224325" eaLnBrk="0" fontAlgn="base" hangingPunct="0">
              <a:spcBef>
                <a:spcPct val="0"/>
              </a:spcBef>
              <a:spcAft>
                <a:spcPct val="0"/>
              </a:spcAft>
              <a:defRPr sz="2700">
                <a:solidFill>
                  <a:schemeClr val="tx1"/>
                </a:solidFill>
                <a:latin typeface="Arial" pitchFamily="34" charset="0"/>
                <a:cs typeface="Times New Roman" pitchFamily="18" charset="0"/>
              </a:defRPr>
            </a:lvl9pPr>
          </a:lstStyle>
          <a:p>
            <a:pPr eaLnBrk="1" hangingPunct="1"/>
            <a:fld id="{C3F7E0DC-403C-4638-818B-5F41FE326EA8}" type="slidenum">
              <a:rPr lang="en-GB" sz="1200">
                <a:latin typeface="Times New Roman" pitchFamily="18" charset="0"/>
              </a:rPr>
              <a:pPr eaLnBrk="1" hangingPunct="1"/>
              <a:t>8</a:t>
            </a:fld>
            <a:endParaRPr lang="en-GB" sz="12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9</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700">
                <a:solidFill>
                  <a:schemeClr val="tx1"/>
                </a:solidFill>
                <a:latin typeface="Arial" charset="0"/>
                <a:cs typeface="Times New Roman" pitchFamily="18" charset="0"/>
              </a:defRPr>
            </a:lvl1pPr>
            <a:lvl2pPr marL="729057" indent="-280406" eaLnBrk="0" hangingPunct="0">
              <a:defRPr sz="2700">
                <a:solidFill>
                  <a:schemeClr val="tx1"/>
                </a:solidFill>
                <a:latin typeface="Arial" charset="0"/>
                <a:cs typeface="Times New Roman" pitchFamily="18" charset="0"/>
              </a:defRPr>
            </a:lvl2pPr>
            <a:lvl3pPr marL="1121626" indent="-224325" eaLnBrk="0" hangingPunct="0">
              <a:defRPr sz="2700">
                <a:solidFill>
                  <a:schemeClr val="tx1"/>
                </a:solidFill>
                <a:latin typeface="Arial" charset="0"/>
                <a:cs typeface="Times New Roman" pitchFamily="18" charset="0"/>
              </a:defRPr>
            </a:lvl3pPr>
            <a:lvl4pPr marL="1570276" indent="-224325" eaLnBrk="0" hangingPunct="0">
              <a:defRPr sz="2700">
                <a:solidFill>
                  <a:schemeClr val="tx1"/>
                </a:solidFill>
                <a:latin typeface="Arial" charset="0"/>
                <a:cs typeface="Times New Roman" pitchFamily="18" charset="0"/>
              </a:defRPr>
            </a:lvl4pPr>
            <a:lvl5pPr marL="2018927" indent="-224325" eaLnBrk="0" hangingPunct="0">
              <a:defRPr sz="2700">
                <a:solidFill>
                  <a:schemeClr val="tx1"/>
                </a:solidFill>
                <a:latin typeface="Arial" charset="0"/>
                <a:cs typeface="Times New Roman" pitchFamily="18" charset="0"/>
              </a:defRPr>
            </a:lvl5pPr>
            <a:lvl6pPr marL="2467577" indent="-224325" eaLnBrk="0" fontAlgn="base" hangingPunct="0">
              <a:spcBef>
                <a:spcPct val="0"/>
              </a:spcBef>
              <a:spcAft>
                <a:spcPct val="0"/>
              </a:spcAft>
              <a:defRPr sz="2700">
                <a:solidFill>
                  <a:schemeClr val="tx1"/>
                </a:solidFill>
                <a:latin typeface="Arial" charset="0"/>
                <a:cs typeface="Times New Roman" pitchFamily="18" charset="0"/>
              </a:defRPr>
            </a:lvl6pPr>
            <a:lvl7pPr marL="2916227" indent="-224325" eaLnBrk="0" fontAlgn="base" hangingPunct="0">
              <a:spcBef>
                <a:spcPct val="0"/>
              </a:spcBef>
              <a:spcAft>
                <a:spcPct val="0"/>
              </a:spcAft>
              <a:defRPr sz="2700">
                <a:solidFill>
                  <a:schemeClr val="tx1"/>
                </a:solidFill>
                <a:latin typeface="Arial" charset="0"/>
                <a:cs typeface="Times New Roman" pitchFamily="18" charset="0"/>
              </a:defRPr>
            </a:lvl7pPr>
            <a:lvl8pPr marL="3364878" indent="-224325" eaLnBrk="0" fontAlgn="base" hangingPunct="0">
              <a:spcBef>
                <a:spcPct val="0"/>
              </a:spcBef>
              <a:spcAft>
                <a:spcPct val="0"/>
              </a:spcAft>
              <a:defRPr sz="2700">
                <a:solidFill>
                  <a:schemeClr val="tx1"/>
                </a:solidFill>
                <a:latin typeface="Arial" charset="0"/>
                <a:cs typeface="Times New Roman" pitchFamily="18" charset="0"/>
              </a:defRPr>
            </a:lvl8pPr>
            <a:lvl9pPr marL="3813528" indent="-224325" eaLnBrk="0" fontAlgn="base" hangingPunct="0">
              <a:spcBef>
                <a:spcPct val="0"/>
              </a:spcBef>
              <a:spcAft>
                <a:spcPct val="0"/>
              </a:spcAft>
              <a:defRPr sz="2700">
                <a:solidFill>
                  <a:schemeClr val="tx1"/>
                </a:solidFill>
                <a:latin typeface="Arial" charset="0"/>
                <a:cs typeface="Times New Roman" pitchFamily="18" charset="0"/>
              </a:defRPr>
            </a:lvl9pPr>
          </a:lstStyle>
          <a:p>
            <a:pPr eaLnBrk="1" hangingPunct="1"/>
            <a:fld id="{3938A0CD-790E-4495-86D8-3BDC400E490E}" type="slidenum">
              <a:rPr lang="en-GB" sz="1200">
                <a:latin typeface="Times New Roman" pitchFamily="18" charset="0"/>
              </a:rPr>
              <a:pPr eaLnBrk="1" hangingPunct="1"/>
              <a:t>10</a:t>
            </a:fld>
            <a:endParaRPr lang="en-GB" sz="120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11</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12</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9B016D3-B641-4545-85AF-65FD9FC11C10}" type="slidenum">
              <a:rPr lang="en-GB" smtClean="0"/>
              <a:pPr>
                <a:defRPr/>
              </a:pPr>
              <a:t>13</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r>
              <a:rPr lang="en-US" sz="1200" dirty="0" smtClean="0"/>
              <a:t>taking forward the UNAIDS action framework</a:t>
            </a:r>
            <a:endParaRPr lang="en-US" dirty="0" smtClean="0">
              <a:latin typeface="Arial" pitchFamily="34" charset="0"/>
              <a:cs typeface="Arial" pitchFamily="34" charset="0"/>
            </a:endParaRPr>
          </a:p>
        </p:txBody>
      </p:sp>
      <p:sp>
        <p:nvSpPr>
          <p:cNvPr id="33796" name="Slide Number Placeholder 3"/>
          <p:cNvSpPr>
            <a:spLocks noGrp="1"/>
          </p:cNvSpPr>
          <p:nvPr>
            <p:ph type="sldNum" sz="quarter" idx="5"/>
          </p:nvPr>
        </p:nvSpPr>
        <p:spPr>
          <a:noFill/>
        </p:spPr>
        <p:txBody>
          <a:bodyPr/>
          <a:lstStyle/>
          <a:p>
            <a:fld id="{85FA8A00-58EC-4825-AD3C-30DC66CBE354}" type="slidenum">
              <a:rPr lang="en-GB" smtClean="0"/>
              <a:pPr/>
              <a:t>15</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914400" y="2362200"/>
            <a:ext cx="8001000" cy="3733800"/>
          </a:xfrm>
        </p:spPr>
        <p:txBody>
          <a:bodyPr/>
          <a:lstStyle/>
          <a:p>
            <a:endParaRPr lang="en-US"/>
          </a:p>
        </p:txBody>
      </p:sp>
      <p:sp>
        <p:nvSpPr>
          <p:cNvPr id="4" name="Date Placeholder 3"/>
          <p:cNvSpPr>
            <a:spLocks noGrp="1"/>
          </p:cNvSpPr>
          <p:nvPr>
            <p:ph type="dt" sz="half" idx="10"/>
          </p:nvPr>
        </p:nvSpPr>
        <p:spPr>
          <a:xfrm>
            <a:off x="7010400" y="6553200"/>
            <a:ext cx="1905000" cy="304800"/>
          </a:xfrm>
        </p:spPr>
        <p:txBody>
          <a:bodyPr/>
          <a:lstStyle>
            <a:lvl1pPr>
              <a:defRPr/>
            </a:lvl1pPr>
          </a:lstStyle>
          <a:p>
            <a:endParaRPr lang="en-US"/>
          </a:p>
        </p:txBody>
      </p:sp>
      <p:sp>
        <p:nvSpPr>
          <p:cNvPr id="5" name="Footer Placeholder 4"/>
          <p:cNvSpPr>
            <a:spLocks noGrp="1"/>
          </p:cNvSpPr>
          <p:nvPr>
            <p:ph type="ftr" sz="quarter" idx="11"/>
          </p:nvPr>
        </p:nvSpPr>
        <p:spPr>
          <a:xfrm>
            <a:off x="2936875" y="6529388"/>
            <a:ext cx="2895600" cy="304800"/>
          </a:xfrm>
        </p:spPr>
        <p:txBody>
          <a:bodyPr/>
          <a:lstStyle>
            <a:lvl1pPr>
              <a:defRPr/>
            </a:lvl1pPr>
          </a:lstStyle>
          <a:p>
            <a:endParaRPr lang="en-US"/>
          </a:p>
        </p:txBody>
      </p:sp>
      <p:sp>
        <p:nvSpPr>
          <p:cNvPr id="6" name="Slide Number Placeholder 5"/>
          <p:cNvSpPr>
            <a:spLocks noGrp="1"/>
          </p:cNvSpPr>
          <p:nvPr>
            <p:ph type="sldNum" sz="quarter" idx="12"/>
          </p:nvPr>
        </p:nvSpPr>
        <p:spPr>
          <a:xfrm>
            <a:off x="84138" y="6343650"/>
            <a:ext cx="587375" cy="488950"/>
          </a:xfrm>
        </p:spPr>
        <p:txBody>
          <a:bodyPr/>
          <a:lstStyle>
            <a:lvl1pPr>
              <a:defRPr/>
            </a:lvl1pPr>
          </a:lstStyle>
          <a:p>
            <a:fld id="{4B0747F6-820A-405D-BF1A-D143BEA28B9A}" type="slidenum">
              <a:rPr lang="en-US"/>
              <a:pPr/>
              <a:t>‹#›</a:t>
            </a:fld>
            <a:endParaRPr lang="en-US"/>
          </a:p>
        </p:txBody>
      </p:sp>
    </p:spTree>
    <p:extLst>
      <p:ext uri="{BB962C8B-B14F-4D97-AF65-F5344CB8AC3E}">
        <p14:creationId xmlns:p14="http://schemas.microsoft.com/office/powerpoint/2010/main" xmlns="" val="256627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D0B98B-80FC-4804-9F61-68FC2107A438}" type="datetimeFigureOut">
              <a:rPr lang="en-US" smtClean="0"/>
              <a:pPr/>
              <a:t>11/14/2011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0B1F0-EE12-4568-8494-C3194576B44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alpha val="80000"/>
              </a:schemeClr>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D0B98B-80FC-4804-9F61-68FC2107A438}" type="datetimeFigureOut">
              <a:rPr lang="en-US" smtClean="0"/>
              <a:pPr/>
              <a:t>11/14/2011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0B1F0-EE12-4568-8494-C3194576B44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Data" Target="../diagrams/data2.xml"/><Relationship Id="rId7" Type="http://schemas.openxmlformats.org/officeDocument/2006/relationships/diagramData" Target="../diagrams/data3.xml"/><Relationship Id="rId12"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microsoft.com/office/2007/relationships/diagramDrawing" Target="../diagrams/drawing2.xml"/><Relationship Id="rId5" Type="http://schemas.openxmlformats.org/officeDocument/2006/relationships/diagramQuickStyle" Target="../diagrams/quickStyle2.xml"/><Relationship Id="rId10" Type="http://schemas.openxmlformats.org/officeDocument/2006/relationships/diagramColors" Target="../diagrams/colors3.xml"/><Relationship Id="rId4" Type="http://schemas.openxmlformats.org/officeDocument/2006/relationships/diagramLayout" Target="../diagrams/layout2.xml"/><Relationship Id="rId9"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285992"/>
            <a:ext cx="7643866" cy="1714511"/>
          </a:xfrm>
          <a:noFill/>
        </p:spPr>
        <p:txBody>
          <a:bodyPr>
            <a:normAutofit fontScale="90000"/>
          </a:bodyPr>
          <a:lstStyle/>
          <a:p>
            <a:r>
              <a:rPr lang="en-US" b="1" dirty="0">
                <a:solidFill>
                  <a:schemeClr val="tx2">
                    <a:lumMod val="75000"/>
                  </a:schemeClr>
                </a:solidFill>
              </a:rPr>
              <a:t>Integrating </a:t>
            </a:r>
            <a:r>
              <a:rPr lang="en-US" b="1" dirty="0" smtClean="0">
                <a:solidFill>
                  <a:schemeClr val="tx2">
                    <a:lumMod val="75000"/>
                  </a:schemeClr>
                </a:solidFill>
              </a:rPr>
              <a:t>gender &amp; GBV </a:t>
            </a:r>
            <a:r>
              <a:rPr lang="en-US" b="1" dirty="0">
                <a:solidFill>
                  <a:schemeClr val="tx2">
                    <a:lumMod val="75000"/>
                  </a:schemeClr>
                </a:solidFill>
              </a:rPr>
              <a:t>into HIV </a:t>
            </a:r>
            <a:r>
              <a:rPr lang="en-US" b="1" dirty="0" err="1" smtClean="0">
                <a:solidFill>
                  <a:schemeClr val="tx2">
                    <a:lumMod val="75000"/>
                  </a:schemeClr>
                </a:solidFill>
              </a:rPr>
              <a:t>programmes</a:t>
            </a:r>
            <a:r>
              <a:rPr lang="tr-TR" b="1" dirty="0" smtClean="0">
                <a:solidFill>
                  <a:schemeClr val="tx2">
                    <a:lumMod val="75000"/>
                  </a:schemeClr>
                </a:solidFill>
              </a:rPr>
              <a:t> ın Kenya</a:t>
            </a:r>
            <a:r>
              <a:rPr lang="en-US" b="1" dirty="0" smtClean="0">
                <a:solidFill>
                  <a:schemeClr val="tx2">
                    <a:lumMod val="75000"/>
                  </a:schemeClr>
                </a:solidFill>
              </a:rPr>
              <a:t> </a:t>
            </a:r>
            <a:r>
              <a:rPr lang="en-US" b="1" dirty="0">
                <a:solidFill>
                  <a:schemeClr val="tx2">
                    <a:lumMod val="75000"/>
                  </a:schemeClr>
                </a:solidFill>
              </a:rPr>
              <a:t>– progress made</a:t>
            </a:r>
            <a:endParaRPr lang="en-GB" b="1" dirty="0">
              <a:solidFill>
                <a:schemeClr val="tx2">
                  <a:lumMod val="75000"/>
                </a:schemeClr>
              </a:solidFill>
            </a:endParaRPr>
          </a:p>
        </p:txBody>
      </p:sp>
      <p:sp>
        <p:nvSpPr>
          <p:cNvPr id="3" name="Subtitle 2"/>
          <p:cNvSpPr>
            <a:spLocks noGrp="1"/>
          </p:cNvSpPr>
          <p:nvPr>
            <p:ph type="subTitle" idx="1"/>
          </p:nvPr>
        </p:nvSpPr>
        <p:spPr>
          <a:xfrm>
            <a:off x="1500166" y="3933056"/>
            <a:ext cx="6400800" cy="2320114"/>
          </a:xfrm>
        </p:spPr>
        <p:txBody>
          <a:bodyPr>
            <a:normAutofit lnSpcReduction="10000"/>
          </a:bodyPr>
          <a:lstStyle/>
          <a:p>
            <a:r>
              <a:rPr lang="en-US" sz="3400" dirty="0" smtClean="0">
                <a:solidFill>
                  <a:schemeClr val="tx1"/>
                </a:solidFill>
              </a:rPr>
              <a:t>Dr </a:t>
            </a:r>
            <a:r>
              <a:rPr lang="en-US" sz="3400" dirty="0">
                <a:solidFill>
                  <a:schemeClr val="tx1"/>
                </a:solidFill>
              </a:rPr>
              <a:t>Lilian Otiso </a:t>
            </a:r>
          </a:p>
          <a:p>
            <a:r>
              <a:rPr lang="en-US" sz="3400" dirty="0">
                <a:solidFill>
                  <a:schemeClr val="tx1"/>
                </a:solidFill>
              </a:rPr>
              <a:t>Director of Services</a:t>
            </a:r>
          </a:p>
          <a:p>
            <a:r>
              <a:rPr lang="en-US" sz="3400" dirty="0">
                <a:solidFill>
                  <a:schemeClr val="tx1"/>
                </a:solidFill>
              </a:rPr>
              <a:t>Liverpool VCT, Care &amp; Treatment (LVCT)</a:t>
            </a:r>
          </a:p>
          <a:p>
            <a:endParaRPr lang="en-US" sz="3400" dirty="0">
              <a:solidFill>
                <a:schemeClr val="tx1"/>
              </a:solidFill>
            </a:endParaRPr>
          </a:p>
          <a:p>
            <a:endParaRPr lang="en-GB" sz="3400" dirty="0" smtClean="0">
              <a:solidFill>
                <a:schemeClr val="tx1"/>
              </a:solidFill>
            </a:endParaRPr>
          </a:p>
        </p:txBody>
      </p:sp>
      <p:pic>
        <p:nvPicPr>
          <p:cNvPr id="4" name="Picture 2"/>
          <p:cNvPicPr>
            <a:picLocks noChangeAspect="1" noChangeArrowheads="1"/>
          </p:cNvPicPr>
          <p:nvPr/>
        </p:nvPicPr>
        <p:blipFill>
          <a:blip r:embed="rId2"/>
          <a:srcRect/>
          <a:stretch>
            <a:fillRect/>
          </a:stretch>
        </p:blipFill>
        <p:spPr bwMode="auto">
          <a:xfrm>
            <a:off x="3715905" y="0"/>
            <a:ext cx="1570475" cy="185736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82" name="Rectangle 2"/>
          <p:cNvSpPr>
            <a:spLocks noGrp="1" noChangeArrowheads="1"/>
          </p:cNvSpPr>
          <p:nvPr>
            <p:ph type="title"/>
          </p:nvPr>
        </p:nvSpPr>
        <p:spPr>
          <a:xfrm>
            <a:off x="-6234" y="1143000"/>
            <a:ext cx="4146186" cy="2238375"/>
          </a:xfrm>
        </p:spPr>
        <p:txBody>
          <a:bodyPr>
            <a:normAutofit fontScale="90000"/>
          </a:bodyPr>
          <a:lstStyle/>
          <a:p>
            <a:pPr>
              <a:defRPr/>
            </a:pPr>
            <a:r>
              <a:rPr lang="en-US" sz="2400" b="0" i="1" dirty="0" smtClean="0">
                <a:solidFill>
                  <a:srgbClr val="FFFF00"/>
                </a:solidFill>
                <a:effectLst>
                  <a:outerShdw blurRad="38100" dist="38100" dir="2700000" algn="tl">
                    <a:srgbClr val="000000">
                      <a:alpha val="43137"/>
                    </a:srgbClr>
                  </a:outerShdw>
                </a:effectLst>
              </a:rPr>
              <a:t>‘.. the needs of the married, particularly women have been neglected… despite the fact that more than half of HIV infections in the severe epidemics of ESA are </a:t>
            </a:r>
            <a:r>
              <a:rPr lang="en-US" sz="2400" b="0" i="1" dirty="0" err="1" smtClean="0">
                <a:solidFill>
                  <a:srgbClr val="FFFF00"/>
                </a:solidFill>
                <a:effectLst>
                  <a:outerShdw blurRad="38100" dist="38100" dir="2700000" algn="tl">
                    <a:srgbClr val="000000">
                      <a:alpha val="43137"/>
                    </a:srgbClr>
                  </a:outerShdw>
                </a:effectLst>
              </a:rPr>
              <a:t>occuring</a:t>
            </a:r>
            <a:r>
              <a:rPr lang="en-US" sz="2400" b="0" i="1" dirty="0" smtClean="0">
                <a:solidFill>
                  <a:srgbClr val="FFFF00"/>
                </a:solidFill>
                <a:effectLst>
                  <a:outerShdw blurRad="38100" dist="38100" dir="2700000" algn="tl">
                    <a:srgbClr val="000000">
                      <a:alpha val="43137"/>
                    </a:srgbClr>
                  </a:outerShdw>
                </a:effectLst>
              </a:rPr>
              <a:t> in this group… (</a:t>
            </a:r>
            <a:r>
              <a:rPr lang="en-US" sz="2400" b="0" i="1" dirty="0" err="1" smtClean="0">
                <a:solidFill>
                  <a:srgbClr val="FFFF00"/>
                </a:solidFill>
                <a:effectLst>
                  <a:outerShdw blurRad="38100" dist="38100" dir="2700000" algn="tl">
                    <a:srgbClr val="000000">
                      <a:alpha val="43137"/>
                    </a:srgbClr>
                  </a:outerShdw>
                </a:effectLst>
              </a:rPr>
              <a:t>Dlevaux</a:t>
            </a:r>
            <a:r>
              <a:rPr lang="en-US" sz="2400" b="0" i="1" dirty="0" smtClean="0">
                <a:solidFill>
                  <a:srgbClr val="FFFF00"/>
                </a:solidFill>
                <a:effectLst>
                  <a:outerShdw blurRad="38100" dist="38100" dir="2700000" algn="tl">
                    <a:srgbClr val="000000">
                      <a:alpha val="43137"/>
                    </a:srgbClr>
                  </a:outerShdw>
                </a:effectLst>
              </a:rPr>
              <a:t> 2007)</a:t>
            </a:r>
          </a:p>
        </p:txBody>
      </p:sp>
      <p:graphicFrame>
        <p:nvGraphicFramePr>
          <p:cNvPr id="20483" name="Object 2"/>
          <p:cNvGraphicFramePr>
            <a:graphicFrameLocks noGrp="1" noChangeAspect="1"/>
          </p:cNvGraphicFramePr>
          <p:nvPr>
            <p:ph type="chart" idx="1"/>
          </p:nvPr>
        </p:nvGraphicFramePr>
        <p:xfrm>
          <a:off x="2630488" y="1314450"/>
          <a:ext cx="4768850" cy="2870200"/>
        </p:xfrm>
        <a:graphic>
          <a:graphicData uri="http://schemas.openxmlformats.org/presentationml/2006/ole">
            <p:oleObj spid="_x0000_s5124" name="Chart" r:id="rId4" imgW="7772408" imgH="4457683" progId="MSGraph.Chart.8">
              <p:embed followColorScheme="full"/>
            </p:oleObj>
          </a:graphicData>
        </a:graphic>
      </p:graphicFrame>
      <p:sp>
        <p:nvSpPr>
          <p:cNvPr id="20484" name="Text Box 4"/>
          <p:cNvSpPr txBox="1">
            <a:spLocks noChangeArrowheads="1"/>
          </p:cNvSpPr>
          <p:nvPr/>
        </p:nvSpPr>
        <p:spPr bwMode="auto">
          <a:xfrm>
            <a:off x="3990182" y="2809875"/>
            <a:ext cx="2049462"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eaLnBrk="0" hangingPunct="0">
              <a:defRPr sz="2800">
                <a:solidFill>
                  <a:schemeClr val="tx1"/>
                </a:solidFill>
                <a:latin typeface="Arial" charset="0"/>
                <a:cs typeface="Times New Roman" pitchFamily="18" charset="0"/>
              </a:defRPr>
            </a:lvl1pPr>
            <a:lvl2pPr marL="742950" indent="-285750" eaLnBrk="0" hangingPunct="0">
              <a:defRPr sz="2800">
                <a:solidFill>
                  <a:schemeClr val="tx1"/>
                </a:solidFill>
                <a:latin typeface="Arial" charset="0"/>
                <a:cs typeface="Times New Roman" pitchFamily="18" charset="0"/>
              </a:defRPr>
            </a:lvl2pPr>
            <a:lvl3pPr marL="1143000" indent="-228600" eaLnBrk="0" hangingPunct="0">
              <a:defRPr sz="2800">
                <a:solidFill>
                  <a:schemeClr val="tx1"/>
                </a:solidFill>
                <a:latin typeface="Arial" charset="0"/>
                <a:cs typeface="Times New Roman" pitchFamily="18" charset="0"/>
              </a:defRPr>
            </a:lvl3pPr>
            <a:lvl4pPr marL="1600200" indent="-228600" eaLnBrk="0" hangingPunct="0">
              <a:defRPr sz="2800">
                <a:solidFill>
                  <a:schemeClr val="tx1"/>
                </a:solidFill>
                <a:latin typeface="Arial" charset="0"/>
                <a:cs typeface="Times New Roman" pitchFamily="18" charset="0"/>
              </a:defRPr>
            </a:lvl4pPr>
            <a:lvl5pPr marL="2057400" indent="-228600" eaLnBrk="0" hangingPunct="0">
              <a:defRPr sz="2800">
                <a:solidFill>
                  <a:schemeClr val="tx1"/>
                </a:solidFill>
                <a:latin typeface="Arial" charset="0"/>
                <a:cs typeface="Times New Roman" pitchFamily="18" charset="0"/>
              </a:defRPr>
            </a:lvl5pPr>
            <a:lvl6pPr marL="2514600" indent="-228600" eaLnBrk="0" fontAlgn="base" hangingPunct="0">
              <a:spcBef>
                <a:spcPct val="0"/>
              </a:spcBef>
              <a:spcAft>
                <a:spcPct val="0"/>
              </a:spcAft>
              <a:defRPr sz="2800">
                <a:solidFill>
                  <a:schemeClr val="tx1"/>
                </a:solidFill>
                <a:latin typeface="Arial" charset="0"/>
                <a:cs typeface="Times New Roman" pitchFamily="18" charset="0"/>
              </a:defRPr>
            </a:lvl6pPr>
            <a:lvl7pPr marL="2971800" indent="-228600" eaLnBrk="0" fontAlgn="base" hangingPunct="0">
              <a:spcBef>
                <a:spcPct val="0"/>
              </a:spcBef>
              <a:spcAft>
                <a:spcPct val="0"/>
              </a:spcAft>
              <a:defRPr sz="2800">
                <a:solidFill>
                  <a:schemeClr val="tx1"/>
                </a:solidFill>
                <a:latin typeface="Arial" charset="0"/>
                <a:cs typeface="Times New Roman" pitchFamily="18" charset="0"/>
              </a:defRPr>
            </a:lvl7pPr>
            <a:lvl8pPr marL="3429000" indent="-228600" eaLnBrk="0" fontAlgn="base" hangingPunct="0">
              <a:spcBef>
                <a:spcPct val="0"/>
              </a:spcBef>
              <a:spcAft>
                <a:spcPct val="0"/>
              </a:spcAft>
              <a:defRPr sz="2800">
                <a:solidFill>
                  <a:schemeClr val="tx1"/>
                </a:solidFill>
                <a:latin typeface="Arial" charset="0"/>
                <a:cs typeface="Times New Roman" pitchFamily="18" charset="0"/>
              </a:defRPr>
            </a:lvl8pPr>
            <a:lvl9pPr marL="3886200" indent="-228600" eaLnBrk="0" fontAlgn="base" hangingPunct="0">
              <a:spcBef>
                <a:spcPct val="0"/>
              </a:spcBef>
              <a:spcAft>
                <a:spcPct val="0"/>
              </a:spcAft>
              <a:defRPr sz="2800">
                <a:solidFill>
                  <a:schemeClr val="tx1"/>
                </a:solidFill>
                <a:latin typeface="Arial" charset="0"/>
                <a:cs typeface="Times New Roman" pitchFamily="18" charset="0"/>
              </a:defRPr>
            </a:lvl9pPr>
          </a:lstStyle>
          <a:p>
            <a:pPr eaLnBrk="1" hangingPunct="1">
              <a:spcBef>
                <a:spcPct val="50000"/>
              </a:spcBef>
            </a:pPr>
            <a:r>
              <a:rPr lang="en-US" sz="1800" b="1" dirty="0">
                <a:solidFill>
                  <a:srgbClr val="FFFF00"/>
                </a:solidFill>
              </a:rPr>
              <a:t>HIV negative, 93%</a:t>
            </a:r>
          </a:p>
        </p:txBody>
      </p:sp>
      <p:sp>
        <p:nvSpPr>
          <p:cNvPr id="890885" name="Text Box 5"/>
          <p:cNvSpPr txBox="1">
            <a:spLocks noChangeArrowheads="1"/>
          </p:cNvSpPr>
          <p:nvPr/>
        </p:nvSpPr>
        <p:spPr bwMode="auto">
          <a:xfrm>
            <a:off x="5014913" y="1600081"/>
            <a:ext cx="1063625" cy="923925"/>
          </a:xfrm>
          <a:prstGeom prst="rect">
            <a:avLst/>
          </a:prstGeom>
          <a:noFill/>
          <a:ln w="12700" cap="sq">
            <a:noFill/>
            <a:miter lim="800000"/>
            <a:headEnd type="none" w="sm" len="sm"/>
            <a:tailEnd type="none" w="sm" len="sm"/>
          </a:ln>
          <a:effectLst/>
        </p:spPr>
        <p:txBody>
          <a:bodyPr>
            <a:spAutoFit/>
          </a:bodyPr>
          <a:lstStyle/>
          <a:p>
            <a:pPr>
              <a:spcBef>
                <a:spcPct val="50000"/>
              </a:spcBef>
              <a:defRPr/>
            </a:pPr>
            <a:r>
              <a:rPr lang="en-US" sz="1800" b="1" dirty="0">
                <a:solidFill>
                  <a:srgbClr val="FFFF00"/>
                </a:solidFill>
                <a:effectLst>
                  <a:outerShdw blurRad="38100" dist="38100" dir="2700000" algn="tl">
                    <a:srgbClr val="000000">
                      <a:alpha val="43137"/>
                    </a:srgbClr>
                  </a:outerShdw>
                </a:effectLst>
              </a:rPr>
              <a:t>HIV positive 7%</a:t>
            </a:r>
          </a:p>
        </p:txBody>
      </p:sp>
      <p:sp>
        <p:nvSpPr>
          <p:cNvPr id="20486" name="Rectangle 8"/>
          <p:cNvSpPr>
            <a:spLocks noChangeArrowheads="1"/>
          </p:cNvSpPr>
          <p:nvPr/>
        </p:nvSpPr>
        <p:spPr bwMode="auto">
          <a:xfrm>
            <a:off x="0" y="3933825"/>
            <a:ext cx="9144000" cy="2924175"/>
          </a:xfrm>
          <a:prstGeom prst="rect">
            <a:avLst/>
          </a:prstGeom>
          <a:solidFill>
            <a:srgbClr val="00FFFF"/>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p>
            <a:pPr marL="800100" lvl="1" indent="-342900">
              <a:buFontTx/>
              <a:buChar char="-"/>
            </a:pPr>
            <a:r>
              <a:rPr lang="en-US" sz="2400" b="1" dirty="0" smtClean="0"/>
              <a:t>Drivers </a:t>
            </a:r>
            <a:r>
              <a:rPr lang="en-US" sz="2400" b="1" dirty="0"/>
              <a:t>of  sex: Desire to reproduce; pleasure, industry;</a:t>
            </a:r>
          </a:p>
          <a:p>
            <a:pPr marL="800100" lvl="1" indent="-342900">
              <a:buFontTx/>
              <a:buChar char="-"/>
            </a:pPr>
            <a:r>
              <a:rPr lang="en-US" sz="2400" b="1" dirty="0"/>
              <a:t>HIV ‘risk’ drivers: vulnerability  (Pre-disposition due to </a:t>
            </a:r>
            <a:r>
              <a:rPr lang="en-US" sz="2400" b="1" i="1" u="sng" dirty="0"/>
              <a:t>biological, social &amp; structural factors </a:t>
            </a:r>
            <a:r>
              <a:rPr lang="en-US" sz="2400" b="1" dirty="0"/>
              <a:t>where individuals have limited control – e.g. notions of masculinity &amp; femininity, GBV &amp; inability to negotiate safer sex)</a:t>
            </a:r>
          </a:p>
          <a:p>
            <a:pPr marL="800100" lvl="1" indent="-342900">
              <a:buFontTx/>
              <a:buChar char="-"/>
            </a:pPr>
            <a:r>
              <a:rPr lang="en-US" sz="2400" b="1" dirty="0"/>
              <a:t>Women’s vulnerability: age, sex, marital status, socio-economic status, occupation (overlay mapping of vulnerabilities &amp; HIV??)</a:t>
            </a:r>
          </a:p>
          <a:p>
            <a:pPr marL="800100" lvl="1" indent="-342900">
              <a:buFontTx/>
              <a:buChar char="-"/>
            </a:pPr>
            <a:endParaRPr lang="en-US" sz="2400" b="1" dirty="0">
              <a:solidFill>
                <a:schemeClr val="bg1"/>
              </a:solidFill>
            </a:endParaRPr>
          </a:p>
          <a:p>
            <a:pPr marL="800100" lvl="1" indent="-342900">
              <a:buFontTx/>
              <a:buChar char="-"/>
            </a:pPr>
            <a:endParaRPr lang="en-US" sz="2400" b="1" dirty="0">
              <a:solidFill>
                <a:schemeClr val="bg1"/>
              </a:solidFill>
            </a:endParaRPr>
          </a:p>
        </p:txBody>
      </p:sp>
      <p:sp>
        <p:nvSpPr>
          <p:cNvPr id="20487" name="Rectangle 9"/>
          <p:cNvSpPr>
            <a:spLocks noChangeArrowheads="1"/>
          </p:cNvSpPr>
          <p:nvPr/>
        </p:nvSpPr>
        <p:spPr bwMode="auto">
          <a:xfrm>
            <a:off x="6715125" y="1143000"/>
            <a:ext cx="1712913" cy="292100"/>
          </a:xfrm>
          <a:prstGeom prst="rect">
            <a:avLst/>
          </a:prstGeom>
          <a:solidFill>
            <a:srgbClr val="FF00FF"/>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p>
            <a:pPr marL="342900" indent="-342900"/>
            <a:r>
              <a:rPr lang="en-US" sz="1800" b="1">
                <a:solidFill>
                  <a:srgbClr val="FFFF00"/>
                </a:solidFill>
              </a:rPr>
              <a:t>transmission</a:t>
            </a:r>
          </a:p>
        </p:txBody>
      </p:sp>
      <p:sp>
        <p:nvSpPr>
          <p:cNvPr id="20488" name="Rectangle 14"/>
          <p:cNvSpPr>
            <a:spLocks noChangeArrowheads="1"/>
          </p:cNvSpPr>
          <p:nvPr/>
        </p:nvSpPr>
        <p:spPr bwMode="auto">
          <a:xfrm>
            <a:off x="6572250" y="428625"/>
            <a:ext cx="1662113" cy="319088"/>
          </a:xfrm>
          <a:prstGeom prst="rect">
            <a:avLst/>
          </a:prstGeom>
          <a:solidFill>
            <a:srgbClr val="FF00FF"/>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p>
            <a:pPr marL="342900" indent="-342900"/>
            <a:r>
              <a:rPr lang="en-US" sz="1800" b="1">
                <a:solidFill>
                  <a:srgbClr val="FFFF00"/>
                </a:solidFill>
              </a:rPr>
              <a:t>transmission</a:t>
            </a:r>
          </a:p>
        </p:txBody>
      </p:sp>
      <p:sp>
        <p:nvSpPr>
          <p:cNvPr id="20489" name="Rectangle 15"/>
          <p:cNvSpPr>
            <a:spLocks noChangeArrowheads="1"/>
          </p:cNvSpPr>
          <p:nvPr/>
        </p:nvSpPr>
        <p:spPr bwMode="auto">
          <a:xfrm>
            <a:off x="5429250" y="3286125"/>
            <a:ext cx="1495425" cy="339725"/>
          </a:xfrm>
          <a:prstGeom prst="rect">
            <a:avLst/>
          </a:prstGeom>
          <a:solidFill>
            <a:srgbClr val="FF6600"/>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p>
            <a:pPr marL="342900" indent="-342900"/>
            <a:r>
              <a:rPr lang="en-US" sz="1800" b="1">
                <a:solidFill>
                  <a:srgbClr val="FFFF00"/>
                </a:solidFill>
              </a:rPr>
              <a:t>acquisition</a:t>
            </a:r>
          </a:p>
        </p:txBody>
      </p:sp>
      <p:sp>
        <p:nvSpPr>
          <p:cNvPr id="20490" name="Rectangle 17"/>
          <p:cNvSpPr>
            <a:spLocks noChangeArrowheads="1"/>
          </p:cNvSpPr>
          <p:nvPr/>
        </p:nvSpPr>
        <p:spPr bwMode="auto">
          <a:xfrm>
            <a:off x="5500688" y="2714625"/>
            <a:ext cx="1662112" cy="252413"/>
          </a:xfrm>
          <a:prstGeom prst="rect">
            <a:avLst/>
          </a:prstGeom>
          <a:solidFill>
            <a:srgbClr val="FF6600"/>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lstStyle/>
          <a:p>
            <a:pPr marL="342900" indent="-342900"/>
            <a:r>
              <a:rPr lang="en-US" sz="1800" b="1">
                <a:solidFill>
                  <a:srgbClr val="FFFF00"/>
                </a:solidFill>
              </a:rPr>
              <a:t>acquisition</a:t>
            </a:r>
          </a:p>
        </p:txBody>
      </p:sp>
      <p:sp>
        <p:nvSpPr>
          <p:cNvPr id="20491" name="Line 25"/>
          <p:cNvSpPr>
            <a:spLocks noChangeShapeType="1"/>
          </p:cNvSpPr>
          <p:nvPr/>
        </p:nvSpPr>
        <p:spPr bwMode="auto">
          <a:xfrm flipV="1">
            <a:off x="5286375" y="857250"/>
            <a:ext cx="1181100" cy="914400"/>
          </a:xfrm>
          <a:prstGeom prst="line">
            <a:avLst/>
          </a:prstGeom>
          <a:noFill/>
          <a:ln w="635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0492" name="Line 26"/>
          <p:cNvSpPr>
            <a:spLocks noChangeShapeType="1"/>
          </p:cNvSpPr>
          <p:nvPr/>
        </p:nvSpPr>
        <p:spPr bwMode="auto">
          <a:xfrm flipV="1">
            <a:off x="5143500" y="1143000"/>
            <a:ext cx="1949450" cy="860425"/>
          </a:xfrm>
          <a:prstGeom prst="line">
            <a:avLst/>
          </a:prstGeom>
          <a:noFill/>
          <a:ln w="635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0493" name="Line 27"/>
          <p:cNvSpPr>
            <a:spLocks noChangeShapeType="1"/>
          </p:cNvSpPr>
          <p:nvPr/>
        </p:nvSpPr>
        <p:spPr bwMode="auto">
          <a:xfrm flipV="1">
            <a:off x="5643563" y="1643063"/>
            <a:ext cx="1143000" cy="381000"/>
          </a:xfrm>
          <a:prstGeom prst="line">
            <a:avLst/>
          </a:prstGeom>
          <a:noFill/>
          <a:ln w="635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20494" name="Line 31"/>
          <p:cNvSpPr>
            <a:spLocks noChangeShapeType="1"/>
          </p:cNvSpPr>
          <p:nvPr/>
        </p:nvSpPr>
        <p:spPr bwMode="auto">
          <a:xfrm flipV="1">
            <a:off x="6143625" y="1785938"/>
            <a:ext cx="833438" cy="928687"/>
          </a:xfrm>
          <a:prstGeom prst="line">
            <a:avLst/>
          </a:prstGeom>
          <a:noFill/>
          <a:ln w="57150">
            <a:solidFill>
              <a:schemeClr val="tx1"/>
            </a:solidFill>
            <a:prstDash val="dash"/>
            <a:round/>
            <a:headEnd type="triangle" w="med" len="med"/>
            <a:tailEnd/>
          </a:ln>
          <a:extLst>
            <a:ext uri="{909E8E84-426E-40DD-AFC4-6F175D3DCCD1}">
              <a14:hiddenFill xmlns:a14="http://schemas.microsoft.com/office/drawing/2010/main" xmlns="">
                <a:noFill/>
              </a14:hiddenFill>
            </a:ext>
          </a:extLst>
        </p:spPr>
        <p:txBody>
          <a:bodyPr/>
          <a:lstStyle/>
          <a:p>
            <a:endParaRPr lang="en-US"/>
          </a:p>
        </p:txBody>
      </p:sp>
      <p:sp>
        <p:nvSpPr>
          <p:cNvPr id="20495" name="Line 33"/>
          <p:cNvSpPr>
            <a:spLocks noChangeShapeType="1"/>
          </p:cNvSpPr>
          <p:nvPr/>
        </p:nvSpPr>
        <p:spPr bwMode="auto">
          <a:xfrm flipV="1">
            <a:off x="5715000" y="1714500"/>
            <a:ext cx="2500313" cy="1643063"/>
          </a:xfrm>
          <a:prstGeom prst="line">
            <a:avLst/>
          </a:prstGeom>
          <a:noFill/>
          <a:ln w="57150">
            <a:solidFill>
              <a:schemeClr val="tx1"/>
            </a:solidFill>
            <a:prstDash val="dash"/>
            <a:round/>
            <a:headEnd type="triangle" w="med" len="med"/>
            <a:tailEnd/>
          </a:ln>
          <a:extLst>
            <a:ext uri="{909E8E84-426E-40DD-AFC4-6F175D3DCCD1}">
              <a14:hiddenFill xmlns:a14="http://schemas.microsoft.com/office/drawing/2010/main" xmlns="">
                <a:noFill/>
              </a14:hiddenFill>
            </a:ext>
          </a:extLst>
        </p:spPr>
        <p:txBody>
          <a:bodyPr/>
          <a:lstStyle/>
          <a:p>
            <a:endParaRPr lang="en-US"/>
          </a:p>
        </p:txBody>
      </p:sp>
      <p:sp>
        <p:nvSpPr>
          <p:cNvPr id="20496" name="Oval 34"/>
          <p:cNvSpPr>
            <a:spLocks noChangeArrowheads="1"/>
          </p:cNvSpPr>
          <p:nvPr/>
        </p:nvSpPr>
        <p:spPr bwMode="auto">
          <a:xfrm>
            <a:off x="6381750" y="0"/>
            <a:ext cx="2547938" cy="1866900"/>
          </a:xfrm>
          <a:prstGeom prst="ellipse">
            <a:avLst/>
          </a:prstGeom>
          <a:noFill/>
          <a:ln w="57150">
            <a:solidFill>
              <a:srgbClr val="00FF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1800"/>
          </a:p>
        </p:txBody>
      </p:sp>
      <p:sp>
        <p:nvSpPr>
          <p:cNvPr id="2" name="Rectangle 1"/>
          <p:cNvSpPr/>
          <p:nvPr/>
        </p:nvSpPr>
        <p:spPr>
          <a:xfrm>
            <a:off x="1" y="0"/>
            <a:ext cx="6548702" cy="769441"/>
          </a:xfrm>
          <a:prstGeom prst="rect">
            <a:avLst/>
          </a:prstGeom>
          <a:solidFill>
            <a:srgbClr val="7030A0"/>
          </a:solidFill>
        </p:spPr>
        <p:txBody>
          <a:bodyPr wrap="square">
            <a:spAutoFit/>
          </a:bodyPr>
          <a:lstStyle/>
          <a:p>
            <a:r>
              <a:rPr lang="en-US" sz="2200" b="1" dirty="0">
                <a:solidFill>
                  <a:srgbClr val="FFFF00"/>
                </a:solidFill>
                <a:effectLst>
                  <a:outerShdw blurRad="38100" dist="38100" dir="2700000" algn="tl">
                    <a:srgbClr val="000000">
                      <a:alpha val="43137"/>
                    </a:srgbClr>
                  </a:outerShdw>
                </a:effectLst>
              </a:rPr>
              <a:t>Gender issues for </a:t>
            </a:r>
            <a:r>
              <a:rPr lang="en-US" sz="2200" b="1" dirty="0" err="1" smtClean="0">
                <a:solidFill>
                  <a:srgbClr val="FFFF00"/>
                </a:solidFill>
                <a:effectLst>
                  <a:outerShdw blurRad="38100" dist="38100" dir="2700000" algn="tl">
                    <a:srgbClr val="000000">
                      <a:alpha val="43137"/>
                    </a:srgbClr>
                  </a:outerShdw>
                </a:effectLst>
              </a:rPr>
              <a:t>Programmes</a:t>
            </a:r>
            <a:r>
              <a:rPr lang="en-US" sz="2200" b="1" dirty="0" smtClean="0">
                <a:solidFill>
                  <a:srgbClr val="FFFF00"/>
                </a:solidFill>
                <a:effectLst>
                  <a:outerShdw blurRad="38100" dist="38100" dir="2700000" algn="tl">
                    <a:srgbClr val="000000">
                      <a:alpha val="43137"/>
                    </a:srgbClr>
                  </a:outerShdw>
                </a:effectLst>
              </a:rPr>
              <a:t> - Vulnerability </a:t>
            </a:r>
            <a:r>
              <a:rPr lang="en-US" sz="2200" b="1" dirty="0">
                <a:solidFill>
                  <a:srgbClr val="FFFF00"/>
                </a:solidFill>
                <a:effectLst>
                  <a:outerShdw blurRad="38100" dist="38100" dir="2700000" algn="tl">
                    <a:srgbClr val="000000">
                      <a:alpha val="43137"/>
                    </a:srgbClr>
                  </a:outerShdw>
                </a:effectLst>
              </a:rPr>
              <a:t>and HIV risk</a:t>
            </a:r>
            <a:endParaRPr lang="en-US" sz="2200" b="1" dirty="0"/>
          </a:p>
        </p:txBody>
      </p:sp>
    </p:spTree>
    <p:extLst>
      <p:ext uri="{BB962C8B-B14F-4D97-AF65-F5344CB8AC3E}">
        <p14:creationId xmlns:p14="http://schemas.microsoft.com/office/powerpoint/2010/main" xmlns="" val="985999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lstStyle/>
          <a:p>
            <a:pPr lvl="0">
              <a:buNone/>
            </a:pPr>
            <a:r>
              <a:rPr lang="en-US" sz="2400" dirty="0" smtClean="0"/>
              <a:t>Universal access needs to be achieved, but..</a:t>
            </a:r>
          </a:p>
          <a:p>
            <a:pPr lvl="0"/>
            <a:endParaRPr lang="en-US" sz="2400" dirty="0" smtClean="0"/>
          </a:p>
          <a:p>
            <a:r>
              <a:rPr lang="en-US" sz="2400" dirty="0" smtClean="0"/>
              <a:t>Counseling and testing (CT): 56%, but, more women. What is needed for couple uptake (men sexual decision-makers), </a:t>
            </a:r>
            <a:r>
              <a:rPr lang="en-US" sz="2400" b="1" dirty="0" smtClean="0"/>
              <a:t>supported disclosure &amp; links to GBV </a:t>
            </a:r>
            <a:endParaRPr lang="en-GB" sz="2400" b="1" dirty="0" smtClean="0"/>
          </a:p>
          <a:p>
            <a:r>
              <a:rPr lang="en-US" sz="2400" b="1" dirty="0" smtClean="0"/>
              <a:t>PMTCT: focus on WOMEN (MOTHER’s) as Vectors?</a:t>
            </a:r>
            <a:r>
              <a:rPr lang="en-US" sz="2400" dirty="0" smtClean="0"/>
              <a:t> </a:t>
            </a:r>
            <a:endParaRPr lang="en-GB" sz="2400" dirty="0" smtClean="0"/>
          </a:p>
          <a:p>
            <a:r>
              <a:rPr lang="en-US" sz="2400" dirty="0" smtClean="0"/>
              <a:t>Behavior change: </a:t>
            </a:r>
            <a:r>
              <a:rPr lang="en-US" sz="2400" dirty="0" err="1" smtClean="0"/>
              <a:t>homogeneic</a:t>
            </a:r>
            <a:r>
              <a:rPr lang="en-US" sz="2400" dirty="0" smtClean="0"/>
              <a:t> prevention messaging; access to female condoms; age (girl) friendly services; </a:t>
            </a:r>
            <a:endParaRPr lang="en-GB" sz="2400" dirty="0" smtClean="0"/>
          </a:p>
          <a:p>
            <a:r>
              <a:rPr lang="en-US" sz="2400" dirty="0" smtClean="0"/>
              <a:t>VMMC: impact of the protective effect of VMMC on sexual behavior/masculinities – MCRs? Unprotected sex?</a:t>
            </a:r>
          </a:p>
          <a:p>
            <a:r>
              <a:rPr lang="en-US" sz="2400" dirty="0" smtClean="0"/>
              <a:t>Prevention with PLHIV: gender dynamics of disclosure &amp; required skills/services – unknown</a:t>
            </a:r>
            <a:endParaRPr lang="en-GB" sz="2400" dirty="0" smtClean="0"/>
          </a:p>
          <a:p>
            <a:endParaRPr lang="en-US" sz="2400" b="1" dirty="0" smtClean="0">
              <a:solidFill>
                <a:srgbClr val="FFFF00"/>
              </a:solidFill>
              <a:effectLst>
                <a:outerShdw blurRad="38100" dist="38100" dir="2700000" algn="tl">
                  <a:srgbClr val="000000">
                    <a:alpha val="43137"/>
                  </a:srgbClr>
                </a:outerShdw>
              </a:effectLst>
            </a:endParaRPr>
          </a:p>
          <a:p>
            <a:pPr>
              <a:buNone/>
            </a:pPr>
            <a:endParaRPr lang="en-US" sz="2400" b="1" dirty="0" smtClean="0">
              <a:solidFill>
                <a:srgbClr val="FFFF00"/>
              </a:solidFill>
              <a:effectLst>
                <a:outerShdw blurRad="38100" dist="38100" dir="2700000" algn="tl">
                  <a:srgbClr val="000000">
                    <a:alpha val="43137"/>
                  </a:srgbClr>
                </a:outerShdw>
              </a:effectLst>
            </a:endParaRPr>
          </a:p>
          <a:p>
            <a:pPr>
              <a:buFont typeface="Wingdings" pitchFamily="2" charset="2"/>
              <a:buNone/>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a:solidFill>
                <a:srgbClr val="FFFF00"/>
              </a:solidFill>
              <a:effectLst>
                <a:outerShdw blurRad="38100" dist="38100" dir="2700000" algn="tl">
                  <a:srgbClr val="000000">
                    <a:alpha val="43137"/>
                  </a:srgbClr>
                </a:outerShdw>
              </a:effectLst>
            </a:endParaRPr>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11</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Gender issues for </a:t>
              </a:r>
              <a:r>
                <a:rPr lang="en-US" sz="3600" b="1" dirty="0" err="1">
                  <a:solidFill>
                    <a:srgbClr val="FFFF00"/>
                  </a:solidFill>
                  <a:effectLst>
                    <a:outerShdw blurRad="38100" dist="38100" dir="2700000" algn="tl">
                      <a:srgbClr val="000000">
                        <a:alpha val="43137"/>
                      </a:srgbClr>
                    </a:outerShdw>
                  </a:effectLst>
                </a:rPr>
                <a:t>Programmes</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2733928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lstStyle/>
          <a:p>
            <a:pPr lvl="0">
              <a:buNone/>
            </a:pPr>
            <a:r>
              <a:rPr lang="en-US" sz="2400" dirty="0" smtClean="0"/>
              <a:t>Universal access needs to be achieved, but..</a:t>
            </a:r>
          </a:p>
          <a:p>
            <a:pPr lvl="0"/>
            <a:endParaRPr lang="en-US" sz="2400" dirty="0" smtClean="0"/>
          </a:p>
          <a:p>
            <a:r>
              <a:rPr lang="en-US" sz="2400" dirty="0"/>
              <a:t>STIs: Many of women infections are asymptomatic; lack of information; poor linkages </a:t>
            </a:r>
            <a:r>
              <a:rPr lang="en-US" sz="2400" dirty="0" err="1"/>
              <a:t>btwn</a:t>
            </a:r>
            <a:r>
              <a:rPr lang="en-US" sz="2400" dirty="0"/>
              <a:t> services; ltd access</a:t>
            </a:r>
          </a:p>
          <a:p>
            <a:r>
              <a:rPr lang="en-US" sz="2400" dirty="0"/>
              <a:t>Treatment, care and nutrition: poor access - 300,000 Kenyans (majority of whom are women) not on Rx; service availability at health facilities</a:t>
            </a:r>
          </a:p>
          <a:p>
            <a:r>
              <a:rPr lang="en-US" sz="2400" dirty="0"/>
              <a:t>TB/HIV services: access and service provider attitudes</a:t>
            </a:r>
          </a:p>
          <a:p>
            <a:r>
              <a:rPr lang="en-US" sz="2400" dirty="0"/>
              <a:t>OVC: women/girls – disproportionate burden</a:t>
            </a:r>
          </a:p>
          <a:p>
            <a:r>
              <a:rPr lang="en-US" sz="2400" dirty="0"/>
              <a:t>Transmission in health care settings: 85% throughput is women; HIV PEP -  impact on chronic exposures of gender based violence is unknown. </a:t>
            </a:r>
            <a:endParaRPr lang="en-US" sz="2400" b="1" dirty="0" smtClean="0">
              <a:solidFill>
                <a:srgbClr val="FFFF00"/>
              </a:solidFill>
              <a:effectLst>
                <a:outerShdw blurRad="38100" dist="38100" dir="2700000" algn="tl">
                  <a:srgbClr val="000000">
                    <a:alpha val="43137"/>
                  </a:srgbClr>
                </a:outerShdw>
              </a:effectLst>
            </a:endParaRPr>
          </a:p>
          <a:p>
            <a:pPr>
              <a:buNone/>
            </a:pPr>
            <a:endParaRPr lang="en-US" sz="2400" b="1" dirty="0" smtClean="0">
              <a:solidFill>
                <a:srgbClr val="FFFF00"/>
              </a:solidFill>
              <a:effectLst>
                <a:outerShdw blurRad="38100" dist="38100" dir="2700000" algn="tl">
                  <a:srgbClr val="000000">
                    <a:alpha val="43137"/>
                  </a:srgbClr>
                </a:outerShdw>
              </a:effectLst>
            </a:endParaRPr>
          </a:p>
          <a:p>
            <a:pPr>
              <a:buFont typeface="Wingdings" pitchFamily="2" charset="2"/>
              <a:buNone/>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a:solidFill>
                <a:srgbClr val="FFFF00"/>
              </a:solidFill>
              <a:effectLst>
                <a:outerShdw blurRad="38100" dist="38100" dir="2700000" algn="tl">
                  <a:srgbClr val="000000">
                    <a:alpha val="43137"/>
                  </a:srgbClr>
                </a:outerShdw>
              </a:effectLst>
            </a:endParaRPr>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12</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Gender issues for </a:t>
              </a:r>
              <a:r>
                <a:rPr lang="en-US" sz="3600" b="1" dirty="0" err="1">
                  <a:solidFill>
                    <a:srgbClr val="FFFF00"/>
                  </a:solidFill>
                  <a:effectLst>
                    <a:outerShdw blurRad="38100" dist="38100" dir="2700000" algn="tl">
                      <a:srgbClr val="000000">
                        <a:alpha val="43137"/>
                      </a:srgbClr>
                    </a:outerShdw>
                  </a:effectLst>
                </a:rPr>
                <a:t>Programmes</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3218918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ctr">
              <a:buNone/>
            </a:pPr>
            <a:r>
              <a:rPr lang="en-GB" b="1" dirty="0" smtClean="0"/>
              <a:t>What responses/opportunities currently exist?</a:t>
            </a:r>
          </a:p>
          <a:p>
            <a:pPr algn="ctr">
              <a:buNone/>
            </a:pPr>
            <a:r>
              <a:rPr lang="en-GB" b="1" dirty="0" smtClean="0"/>
              <a:t>What progress has Kenya made</a:t>
            </a:r>
            <a:endParaRPr lang="en-GB" b="1" dirty="0"/>
          </a:p>
        </p:txBody>
      </p:sp>
      <p:sp>
        <p:nvSpPr>
          <p:cNvPr id="4" name="Slide Number Placeholder 3"/>
          <p:cNvSpPr>
            <a:spLocks noGrp="1"/>
          </p:cNvSpPr>
          <p:nvPr>
            <p:ph type="sldNum" sz="quarter" idx="12"/>
          </p:nvPr>
        </p:nvSpPr>
        <p:spPr/>
        <p:txBody>
          <a:bodyPr/>
          <a:lstStyle/>
          <a:p>
            <a:pPr>
              <a:defRPr/>
            </a:pPr>
            <a:fld id="{15FBF586-ED82-4A54-BE88-DD509029CF9D}" type="slidenum">
              <a:rPr lang="en-US" smtClean="0"/>
              <a:pPr>
                <a:defRPr/>
              </a:pPr>
              <a:t>13</a:t>
            </a:fld>
            <a:endParaRPr lang="en-US"/>
          </a:p>
        </p:txBody>
      </p:sp>
    </p:spTree>
    <p:extLst>
      <p:ext uri="{BB962C8B-B14F-4D97-AF65-F5344CB8AC3E}">
        <p14:creationId xmlns:p14="http://schemas.microsoft.com/office/powerpoint/2010/main" xmlns="" val="2058288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a:xfrm>
            <a:off x="457200" y="1600200"/>
            <a:ext cx="8229600" cy="4925144"/>
          </a:xfrm>
        </p:spPr>
        <p:txBody>
          <a:bodyPr>
            <a:normAutofit fontScale="85000" lnSpcReduction="20000"/>
          </a:bodyPr>
          <a:lstStyle/>
          <a:p>
            <a:r>
              <a:rPr lang="en-GB" dirty="0" smtClean="0"/>
              <a:t>KNASP recognized </a:t>
            </a:r>
          </a:p>
          <a:p>
            <a:pPr lvl="1"/>
            <a:r>
              <a:rPr lang="en-GB" dirty="0" smtClean="0"/>
              <a:t>gender and vulnerable groups</a:t>
            </a:r>
          </a:p>
          <a:p>
            <a:pPr lvl="1"/>
            <a:r>
              <a:rPr lang="en-GB" dirty="0" smtClean="0"/>
              <a:t>GBV as part of HIV prevention - GBV now included in PEPFAR and other prevention programs</a:t>
            </a:r>
          </a:p>
          <a:p>
            <a:pPr lvl="1"/>
            <a:r>
              <a:rPr lang="en-GB" dirty="0" smtClean="0"/>
              <a:t>Need to engage men and boys</a:t>
            </a:r>
          </a:p>
          <a:p>
            <a:pPr lvl="1"/>
            <a:r>
              <a:rPr lang="en-GB" dirty="0" smtClean="0"/>
              <a:t>Research and M&amp;E to provide disaggregated data (age and sex) and analysis – HMIS tools developed and implemented</a:t>
            </a:r>
          </a:p>
          <a:p>
            <a:pPr marL="0" indent="0">
              <a:buNone/>
            </a:pPr>
            <a:r>
              <a:rPr lang="en-GB" b="1" u="sng" dirty="0" smtClean="0"/>
              <a:t>Gaps</a:t>
            </a:r>
          </a:p>
          <a:p>
            <a:r>
              <a:rPr lang="en-US" dirty="0"/>
              <a:t>Articulation of systems &amp; structures for monitoring these commitments</a:t>
            </a:r>
          </a:p>
          <a:p>
            <a:r>
              <a:rPr lang="en-US" dirty="0" smtClean="0"/>
              <a:t>Gender </a:t>
            </a:r>
            <a:r>
              <a:rPr lang="en-US" dirty="0"/>
              <a:t>analysis and utilization of data</a:t>
            </a:r>
          </a:p>
          <a:p>
            <a:r>
              <a:rPr lang="en-US" dirty="0" smtClean="0"/>
              <a:t>Prioritization </a:t>
            </a:r>
            <a:r>
              <a:rPr lang="en-US" dirty="0"/>
              <a:t>and funding of  research on gender </a:t>
            </a:r>
          </a:p>
          <a:p>
            <a:endParaRPr lang="en-GB" dirty="0" smtClean="0"/>
          </a:p>
          <a:p>
            <a:endParaRPr lang="en-GB" dirty="0" smtClean="0"/>
          </a:p>
          <a:p>
            <a:endParaRPr lang="en-GB" dirty="0" smtClean="0"/>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Opportunities &amp; Progress made</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3299220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normAutofit/>
          </a:bodyPr>
          <a:lstStyle/>
          <a:p>
            <a:r>
              <a:rPr lang="en-US" sz="2400" dirty="0" smtClean="0"/>
              <a:t>KNASP 3 Mid term review process</a:t>
            </a:r>
          </a:p>
          <a:p>
            <a:pPr lvl="1"/>
            <a:r>
              <a:rPr lang="en-US" sz="2000" dirty="0" smtClean="0"/>
              <a:t>Deliberate</a:t>
            </a:r>
            <a:r>
              <a:rPr lang="en-US" sz="2000" dirty="0"/>
              <a:t>, consistent action &amp; monitoring – NACC, the pillars, coordination, prioritization processes, </a:t>
            </a:r>
          </a:p>
          <a:p>
            <a:pPr lvl="1"/>
            <a:r>
              <a:rPr lang="en-US" sz="2000" dirty="0"/>
              <a:t>identify quick wins within TOWA, NPO, Global Fund applications, JAPR strengthening, pillar evaluations</a:t>
            </a:r>
          </a:p>
          <a:p>
            <a:pPr lvl="1"/>
            <a:r>
              <a:rPr lang="en-US" sz="2000" dirty="0"/>
              <a:t>Accountability for gender analysis and utilization of vulnerability indicators in national responses</a:t>
            </a:r>
          </a:p>
          <a:p>
            <a:r>
              <a:rPr lang="en-US" sz="2400" b="1" u="sng" dirty="0" smtClean="0"/>
              <a:t>Gaps</a:t>
            </a:r>
          </a:p>
          <a:p>
            <a:r>
              <a:rPr lang="en-US" sz="2400" dirty="0" smtClean="0"/>
              <a:t>Capacity </a:t>
            </a:r>
            <a:r>
              <a:rPr lang="en-US" sz="2400" dirty="0"/>
              <a:t>building on utilization of gender analysis &amp; responding to vulnerabilities within</a:t>
            </a:r>
          </a:p>
          <a:p>
            <a:r>
              <a:rPr lang="en-US" sz="2400" dirty="0"/>
              <a:t>Accountability for results - defined indicators, performance measures, ensuring gender analysis and follow up of recommendations </a:t>
            </a:r>
          </a:p>
          <a:p>
            <a:pPr>
              <a:buFont typeface="Wingdings" pitchFamily="2" charset="2"/>
              <a:buNone/>
              <a:defRPr/>
            </a:pPr>
            <a:endParaRPr lang="en-US" sz="2400" dirty="0" smtClean="0"/>
          </a:p>
          <a:p>
            <a:pPr>
              <a:defRPr/>
            </a:pPr>
            <a:endParaRPr lang="en-US" sz="2400" dirty="0" smtClean="0"/>
          </a:p>
          <a:p>
            <a:pPr>
              <a:defRPr/>
            </a:pPr>
            <a:endParaRPr lang="en-US" sz="2400" dirty="0"/>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15</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smtClean="0">
                  <a:solidFill>
                    <a:srgbClr val="FFFF00"/>
                  </a:solidFill>
                  <a:effectLst>
                    <a:outerShdw blurRad="38100" dist="38100" dir="2700000" algn="tl">
                      <a:srgbClr val="000000">
                        <a:alpha val="43137"/>
                      </a:srgbClr>
                    </a:outerShdw>
                  </a:effectLst>
                </a:rPr>
                <a:t>Opportunities &amp; progress made</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506322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a:xfrm>
            <a:off x="457200" y="1351771"/>
            <a:ext cx="8229600" cy="5245581"/>
          </a:xfrm>
        </p:spPr>
        <p:txBody>
          <a:bodyPr>
            <a:noAutofit/>
          </a:bodyPr>
          <a:lstStyle/>
          <a:p>
            <a:r>
              <a:rPr lang="en-GB" sz="2400" dirty="0"/>
              <a:t>Practice: Focus on ‘risk’ categorization: - risk is driven by </a:t>
            </a:r>
            <a:r>
              <a:rPr lang="en-GB" sz="2400" dirty="0" smtClean="0"/>
              <a:t>vulnerability- </a:t>
            </a:r>
            <a:r>
              <a:rPr lang="en-GB" sz="2400" i="1" dirty="0"/>
              <a:t>prevention revolution </a:t>
            </a:r>
          </a:p>
          <a:p>
            <a:r>
              <a:rPr lang="en-GB" sz="2400" dirty="0"/>
              <a:t>Prevention interventions that work – PMTCT, Couple HTC, VMMC, Prevention with Positives (PWP); ART; Under testing: </a:t>
            </a:r>
            <a:r>
              <a:rPr lang="en-GB" sz="2400" dirty="0" err="1"/>
              <a:t>Microbicides</a:t>
            </a:r>
            <a:r>
              <a:rPr lang="en-GB" sz="2400" dirty="0"/>
              <a:t>/ Vaccine/ PEP/</a:t>
            </a:r>
            <a:r>
              <a:rPr lang="en-GB" sz="2400" dirty="0" err="1"/>
              <a:t>PrEP</a:t>
            </a:r>
            <a:r>
              <a:rPr lang="en-GB" sz="2400" dirty="0"/>
              <a:t>; Treatment as </a:t>
            </a:r>
            <a:r>
              <a:rPr lang="en-GB" sz="2400" dirty="0" smtClean="0"/>
              <a:t>prevention,  Women </a:t>
            </a:r>
            <a:r>
              <a:rPr lang="en-GB" sz="2400" dirty="0"/>
              <a:t>targeted behavioural interventions </a:t>
            </a:r>
            <a:r>
              <a:rPr lang="en-GB" sz="2400" dirty="0" smtClean="0"/>
              <a:t>– EBIs</a:t>
            </a:r>
          </a:p>
          <a:p>
            <a:pPr marL="0" indent="0">
              <a:buNone/>
            </a:pPr>
            <a:r>
              <a:rPr lang="en-GB" sz="2400" b="1" dirty="0" smtClean="0"/>
              <a:t>Gaps</a:t>
            </a:r>
          </a:p>
          <a:p>
            <a:pPr lvl="0"/>
            <a:r>
              <a:rPr lang="en-US" sz="2400" dirty="0"/>
              <a:t>Scale up of bio-medical interventions: to what extent have key gender power dynamics been explored for optimal manipulation to enhance results? PMTCT – focus on WOMEN (MOTHER’s) as Vectors? </a:t>
            </a:r>
          </a:p>
          <a:p>
            <a:pPr lvl="0"/>
            <a:r>
              <a:rPr lang="en-US" sz="2400" dirty="0"/>
              <a:t>Availability of commodities for women – female condoms, lubricants (SW), male </a:t>
            </a:r>
            <a:r>
              <a:rPr lang="en-US" sz="2400" dirty="0" smtClean="0"/>
              <a:t>condoms</a:t>
            </a:r>
            <a:endParaRPr lang="en-US" sz="2400" dirty="0"/>
          </a:p>
          <a:p>
            <a:pPr lvl="0"/>
            <a:r>
              <a:rPr lang="en-US" sz="2400" dirty="0" smtClean="0"/>
              <a:t>Operationalization of Male </a:t>
            </a:r>
            <a:r>
              <a:rPr lang="en-US" sz="2400" dirty="0"/>
              <a:t>involvement </a:t>
            </a:r>
            <a:endParaRPr lang="en-GB" sz="2400" dirty="0"/>
          </a:p>
          <a:p>
            <a:endParaRPr lang="en-GB" sz="2400" dirty="0" smtClean="0"/>
          </a:p>
          <a:p>
            <a:endParaRPr lang="en-GB" sz="2400" dirty="0" smtClean="0"/>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Opportunities &amp; Progress made</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27680383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idx="4294967295"/>
          </p:nvPr>
        </p:nvSpPr>
        <p:spPr>
          <a:xfrm>
            <a:off x="0" y="0"/>
            <a:ext cx="9144000" cy="1124744"/>
          </a:xfrm>
          <a:solidFill>
            <a:srgbClr val="7030A0"/>
          </a:solidFill>
        </p:spPr>
        <p:txBody>
          <a:bodyPr>
            <a:normAutofit/>
          </a:bodyPr>
          <a:lstStyle/>
          <a:p>
            <a:pPr eaLnBrk="1" hangingPunct="1">
              <a:defRPr/>
            </a:pPr>
            <a:r>
              <a:rPr lang="en-US" sz="3600" dirty="0" smtClean="0">
                <a:solidFill>
                  <a:srgbClr val="FFFF00"/>
                </a:solidFill>
                <a:effectLst>
                  <a:outerShdw blurRad="38100" dist="38100" dir="2700000" algn="tl">
                    <a:srgbClr val="000000"/>
                  </a:outerShdw>
                </a:effectLst>
              </a:rPr>
              <a:t>Combination prevention? Integrated services</a:t>
            </a:r>
          </a:p>
        </p:txBody>
      </p:sp>
      <p:sp>
        <p:nvSpPr>
          <p:cNvPr id="28675" name="Content Placeholder 2"/>
          <p:cNvSpPr>
            <a:spLocks noGrp="1"/>
          </p:cNvSpPr>
          <p:nvPr>
            <p:ph idx="4294967295"/>
          </p:nvPr>
        </p:nvSpPr>
        <p:spPr>
          <a:xfrm>
            <a:off x="0" y="1052736"/>
            <a:ext cx="9144000" cy="1728192"/>
          </a:xfrm>
        </p:spPr>
        <p:txBody>
          <a:bodyPr/>
          <a:lstStyle/>
          <a:p>
            <a:r>
              <a:rPr lang="en-US" sz="2200" dirty="0" smtClean="0"/>
              <a:t>No single approach is sufficient on its own</a:t>
            </a:r>
          </a:p>
          <a:p>
            <a:r>
              <a:rPr lang="en-US" sz="2200" dirty="0" err="1" smtClean="0"/>
              <a:t>Behaviour</a:t>
            </a:r>
            <a:r>
              <a:rPr lang="en-US" sz="2200" dirty="0" smtClean="0"/>
              <a:t> change at </a:t>
            </a:r>
            <a:r>
              <a:rPr lang="en-US" sz="2200" dirty="0" err="1" smtClean="0"/>
              <a:t>popn</a:t>
            </a:r>
            <a:r>
              <a:rPr lang="en-US" sz="2200" dirty="0" smtClean="0"/>
              <a:t> level key – but, how do we get there?</a:t>
            </a:r>
          </a:p>
          <a:p>
            <a:r>
              <a:rPr lang="en-US" sz="2200" dirty="0" smtClean="0"/>
              <a:t>Building evidence? Vulnerability framework? Young girls (integrated services addressing gender, GBV and HIV)</a:t>
            </a:r>
          </a:p>
        </p:txBody>
      </p:sp>
      <p:sp>
        <p:nvSpPr>
          <p:cNvPr id="6" name="Slide Number Placeholder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2CE2FEC-3338-4B10-9150-D72F51F7FF17}" type="slidenum">
              <a:rPr lang="en-US" sz="1200">
                <a:solidFill>
                  <a:schemeClr val="tx1">
                    <a:tint val="75000"/>
                  </a:schemeClr>
                </a:solidFill>
                <a:latin typeface="+mn-lt"/>
                <a:cs typeface="+mn-cs"/>
              </a:rPr>
              <a:pPr algn="r" fontAlgn="auto">
                <a:spcBef>
                  <a:spcPts val="0"/>
                </a:spcBef>
                <a:spcAft>
                  <a:spcPts val="0"/>
                </a:spcAft>
                <a:defRPr/>
              </a:pPr>
              <a:t>17</a:t>
            </a:fld>
            <a:endParaRPr lang="en-US" sz="1200" dirty="0">
              <a:solidFill>
                <a:schemeClr val="tx1">
                  <a:tint val="75000"/>
                </a:schemeClr>
              </a:solidFill>
              <a:latin typeface="+mn-lt"/>
              <a:cs typeface="+mn-cs"/>
            </a:endParaRPr>
          </a:p>
        </p:txBody>
      </p:sp>
      <p:graphicFrame>
        <p:nvGraphicFramePr>
          <p:cNvPr id="7" name="Diagram 6"/>
          <p:cNvGraphicFramePr/>
          <p:nvPr>
            <p:extLst>
              <p:ext uri="{D42A27DB-BD31-4B8C-83A1-F6EECF244321}">
                <p14:modId xmlns:p14="http://schemas.microsoft.com/office/powerpoint/2010/main" xmlns="" val="3253641868"/>
              </p:ext>
            </p:extLst>
          </p:nvPr>
        </p:nvGraphicFramePr>
        <p:xfrm>
          <a:off x="-729208" y="2845215"/>
          <a:ext cx="5877272" cy="38643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 7"/>
          <p:cNvGraphicFramePr/>
          <p:nvPr>
            <p:extLst>
              <p:ext uri="{D42A27DB-BD31-4B8C-83A1-F6EECF244321}">
                <p14:modId xmlns:p14="http://schemas.microsoft.com/office/powerpoint/2010/main" xmlns="" val="3548508872"/>
              </p:ext>
            </p:extLst>
          </p:nvPr>
        </p:nvGraphicFramePr>
        <p:xfrm>
          <a:off x="4853168" y="1700808"/>
          <a:ext cx="4290832" cy="54726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Right Arrow 2"/>
          <p:cNvSpPr/>
          <p:nvPr/>
        </p:nvSpPr>
        <p:spPr bwMode="auto">
          <a:xfrm>
            <a:off x="3923928" y="3861048"/>
            <a:ext cx="1224136" cy="360040"/>
          </a:xfrm>
          <a:prstGeom prst="rightArrow">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90000"/>
              </a:lnSpc>
              <a:spcBef>
                <a:spcPct val="20000"/>
              </a:spcBef>
              <a:spcAft>
                <a:spcPct val="0"/>
              </a:spcAft>
              <a:buClr>
                <a:schemeClr val="tx1"/>
              </a:buClr>
              <a:buSzPct val="75000"/>
              <a:buFont typeface="Wingdings" pitchFamily="2" charset="2"/>
              <a:buChar char="l"/>
              <a:tabLst/>
            </a:pPr>
            <a:endParaRPr kumimoji="0" lang="en-US" sz="2800" b="0" i="0" u="none" strike="noStrike" cap="none" normalizeH="0" baseline="0" smtClean="0">
              <a:ln>
                <a:noFill/>
              </a:ln>
              <a:solidFill>
                <a:schemeClr val="tx1"/>
              </a:solidFill>
              <a:effectLst/>
              <a:latin typeface="Arial" charset="0"/>
              <a:cs typeface="Times New Roman" pitchFamily="18" charset="0"/>
            </a:endParaRPr>
          </a:p>
        </p:txBody>
      </p:sp>
    </p:spTree>
    <p:extLst>
      <p:ext uri="{BB962C8B-B14F-4D97-AF65-F5344CB8AC3E}">
        <p14:creationId xmlns:p14="http://schemas.microsoft.com/office/powerpoint/2010/main" xmlns="" val="354295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normAutofit/>
          </a:bodyPr>
          <a:lstStyle/>
          <a:p>
            <a:r>
              <a:rPr lang="en-US" sz="2400" b="1" dirty="0" smtClean="0"/>
              <a:t>Women and girls living with HIV taskforce convened </a:t>
            </a:r>
            <a:r>
              <a:rPr lang="en-US" sz="2400" dirty="0" smtClean="0"/>
              <a:t>- </a:t>
            </a:r>
            <a:r>
              <a:rPr lang="en-US" sz="2400" dirty="0"/>
              <a:t>taking forward the UNAIDS action framework </a:t>
            </a:r>
            <a:r>
              <a:rPr lang="en-US" sz="2400" dirty="0" smtClean="0"/>
              <a:t>. </a:t>
            </a:r>
          </a:p>
          <a:p>
            <a:r>
              <a:rPr lang="en-US" sz="2400" dirty="0" smtClean="0"/>
              <a:t>Goal - developing a Gender </a:t>
            </a:r>
            <a:r>
              <a:rPr lang="en-US" sz="2400" dirty="0"/>
              <a:t>Mainstreaming </a:t>
            </a:r>
            <a:r>
              <a:rPr lang="en-US" sz="2400" dirty="0" smtClean="0"/>
              <a:t>Action Plan </a:t>
            </a:r>
          </a:p>
          <a:p>
            <a:r>
              <a:rPr lang="en-US" sz="2400" dirty="0" smtClean="0"/>
              <a:t>To inform national processes including KNASP review</a:t>
            </a:r>
          </a:p>
          <a:p>
            <a:r>
              <a:rPr lang="en-US" sz="2400" dirty="0" smtClean="0"/>
              <a:t>Main thematic areas: </a:t>
            </a:r>
          </a:p>
          <a:p>
            <a:pPr lvl="1"/>
            <a:r>
              <a:rPr lang="en-US" sz="2000" dirty="0" smtClean="0"/>
              <a:t>Capacity </a:t>
            </a:r>
            <a:r>
              <a:rPr lang="en-US" sz="2000" dirty="0"/>
              <a:t>Issues </a:t>
            </a:r>
          </a:p>
          <a:p>
            <a:pPr lvl="1"/>
            <a:r>
              <a:rPr lang="en-US" sz="2000" dirty="0"/>
              <a:t>Leadership and Visibility of WLHIV </a:t>
            </a:r>
          </a:p>
          <a:p>
            <a:pPr lvl="1"/>
            <a:r>
              <a:rPr lang="en-US" sz="2000" dirty="0"/>
              <a:t>Meaningful engagement of Women &amp; Girls in the HIV/AIDS Response </a:t>
            </a:r>
          </a:p>
          <a:p>
            <a:pPr lvl="1"/>
            <a:r>
              <a:rPr lang="en-US" sz="2000" dirty="0"/>
              <a:t>Engaging Men and Boys in the National HIV/AIDS response</a:t>
            </a:r>
          </a:p>
          <a:p>
            <a:pPr lvl="1"/>
            <a:r>
              <a:rPr lang="en-US" sz="2000" dirty="0"/>
              <a:t>Policy and Advocacy Issues</a:t>
            </a:r>
          </a:p>
          <a:p>
            <a:pPr lvl="1"/>
            <a:r>
              <a:rPr lang="en-US" sz="2000" dirty="0"/>
              <a:t>Partnerships and Networking</a:t>
            </a:r>
          </a:p>
          <a:p>
            <a:pPr lvl="1"/>
            <a:r>
              <a:rPr lang="en-US" sz="2000" dirty="0"/>
              <a:t>Resource Mobilization, Utilization, Monitoring and Accountability</a:t>
            </a:r>
          </a:p>
          <a:p>
            <a:endParaRPr lang="en-US" sz="2400" dirty="0" smtClean="0"/>
          </a:p>
          <a:p>
            <a:pPr>
              <a:buFont typeface="Wingdings" pitchFamily="2" charset="2"/>
              <a:buNone/>
              <a:defRPr/>
            </a:pPr>
            <a:endParaRPr lang="en-US" sz="2400" dirty="0" smtClean="0"/>
          </a:p>
          <a:p>
            <a:pPr>
              <a:defRPr/>
            </a:pPr>
            <a:endParaRPr lang="en-US" sz="2400" dirty="0" smtClean="0"/>
          </a:p>
          <a:p>
            <a:pPr>
              <a:defRPr/>
            </a:pPr>
            <a:endParaRPr lang="en-US" sz="2400" dirty="0"/>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18</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Opportunities &amp; </a:t>
              </a:r>
              <a:r>
                <a:rPr lang="en-US" sz="3600" b="1" dirty="0" smtClean="0">
                  <a:solidFill>
                    <a:srgbClr val="FFFF00"/>
                  </a:solidFill>
                  <a:effectLst>
                    <a:outerShdw blurRad="38100" dist="38100" dir="2700000" algn="tl">
                      <a:srgbClr val="000000">
                        <a:alpha val="43137"/>
                      </a:srgbClr>
                    </a:outerShdw>
                  </a:effectLst>
                </a:rPr>
                <a:t>Progress made </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2407800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normAutofit/>
          </a:bodyPr>
          <a:lstStyle/>
          <a:p>
            <a:r>
              <a:rPr lang="en-US" sz="2400" b="1" dirty="0" smtClean="0"/>
              <a:t>GBV Multi-sectoral coordination  </a:t>
            </a:r>
            <a:r>
              <a:rPr lang="en-US" sz="2400" dirty="0" smtClean="0"/>
              <a:t>- health, legal, justice sectors coordination led by SOATF (LVCT and FIDA secretariat support ). Funded by UNTF</a:t>
            </a:r>
          </a:p>
          <a:p>
            <a:r>
              <a:rPr lang="en-US" sz="2400" b="1" dirty="0"/>
              <a:t>Legal reforms </a:t>
            </a:r>
            <a:r>
              <a:rPr lang="en-US" sz="2400" dirty="0"/>
              <a:t>- new constitution (bill of rights, women’s rights), SOA &amp; SOATF, anti- FGM bill </a:t>
            </a:r>
          </a:p>
          <a:p>
            <a:pPr lvl="1"/>
            <a:r>
              <a:rPr lang="en-US" sz="2200" dirty="0" smtClean="0"/>
              <a:t>Gaps - Public </a:t>
            </a:r>
            <a:r>
              <a:rPr lang="en-US" sz="2200" dirty="0"/>
              <a:t>legal education</a:t>
            </a:r>
          </a:p>
          <a:p>
            <a:pPr lvl="1"/>
            <a:r>
              <a:rPr lang="en-US" sz="2200" dirty="0"/>
              <a:t>Framework for operationalization (</a:t>
            </a:r>
            <a:r>
              <a:rPr lang="en-US" sz="2200" dirty="0" err="1"/>
              <a:t>e.g</a:t>
            </a:r>
            <a:r>
              <a:rPr lang="en-US" sz="2200" dirty="0"/>
              <a:t> SOA TF since 2006) </a:t>
            </a:r>
          </a:p>
          <a:p>
            <a:pPr lvl="1"/>
            <a:endParaRPr lang="en-US" sz="2200" dirty="0" smtClean="0"/>
          </a:p>
          <a:p>
            <a:endParaRPr lang="en-US" sz="2400" dirty="0" smtClean="0"/>
          </a:p>
          <a:p>
            <a:pPr>
              <a:buFont typeface="Wingdings" pitchFamily="2" charset="2"/>
              <a:buNone/>
              <a:defRPr/>
            </a:pPr>
            <a:endParaRPr lang="en-US" sz="2400" dirty="0" smtClean="0"/>
          </a:p>
          <a:p>
            <a:pPr>
              <a:defRPr/>
            </a:pPr>
            <a:endParaRPr lang="en-US" sz="2400" dirty="0" smtClean="0"/>
          </a:p>
          <a:p>
            <a:pPr>
              <a:defRPr/>
            </a:pPr>
            <a:endParaRPr lang="en-US" sz="2400" dirty="0"/>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19</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smtClean="0">
                  <a:solidFill>
                    <a:srgbClr val="FFFF00"/>
                  </a:solidFill>
                  <a:effectLst>
                    <a:outerShdw blurRad="38100" dist="38100" dir="2700000" algn="tl">
                      <a:srgbClr val="000000">
                        <a:alpha val="43137"/>
                      </a:srgbClr>
                    </a:outerShdw>
                  </a:effectLst>
                </a:rPr>
                <a:t>Opportunities &amp; Progress made </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1852494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p:txBody>
          <a:bodyPr/>
          <a:lstStyle/>
          <a:p>
            <a:r>
              <a:rPr lang="en-GB" dirty="0" smtClean="0"/>
              <a:t>Background of </a:t>
            </a:r>
            <a:r>
              <a:rPr lang="en-GB" dirty="0"/>
              <a:t>K</a:t>
            </a:r>
            <a:r>
              <a:rPr lang="en-GB" dirty="0" smtClean="0"/>
              <a:t>enya</a:t>
            </a:r>
          </a:p>
          <a:p>
            <a:r>
              <a:rPr lang="en-GB" dirty="0" smtClean="0"/>
              <a:t>Overview of KNASP</a:t>
            </a:r>
          </a:p>
          <a:p>
            <a:r>
              <a:rPr lang="en-GB" dirty="0" smtClean="0"/>
              <a:t>Gaps </a:t>
            </a:r>
          </a:p>
          <a:p>
            <a:r>
              <a:rPr lang="en-GB" dirty="0" smtClean="0"/>
              <a:t>Progress made</a:t>
            </a:r>
          </a:p>
          <a:p>
            <a:r>
              <a:rPr lang="en-GB" dirty="0" smtClean="0"/>
              <a:t>Moving forward</a:t>
            </a:r>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3600" b="1" dirty="0" smtClean="0">
                  <a:effectLst>
                    <a:outerShdw blurRad="38100" dist="38100" dir="2700000" algn="tl">
                      <a:srgbClr val="000000">
                        <a:alpha val="43137"/>
                      </a:srgbClr>
                    </a:outerShdw>
                  </a:effectLst>
                </a:rPr>
                <a:t>Presentation outline</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14303046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normAutofit/>
          </a:bodyPr>
          <a:lstStyle/>
          <a:p>
            <a:pPr lvl="1"/>
            <a:r>
              <a:rPr lang="en-US" sz="2200" dirty="0"/>
              <a:t>Long-term funding for social transformation interventions </a:t>
            </a:r>
          </a:p>
          <a:p>
            <a:pPr lvl="1"/>
            <a:r>
              <a:rPr lang="en-US" sz="2200" dirty="0"/>
              <a:t>Intensified investment in research on gender related aspects within scale up of bio-medical interventions </a:t>
            </a:r>
          </a:p>
          <a:p>
            <a:pPr lvl="1"/>
            <a:r>
              <a:rPr lang="en-US" sz="2200" dirty="0"/>
              <a:t>Male engagement in interventions delivery</a:t>
            </a:r>
          </a:p>
          <a:p>
            <a:pPr lvl="1"/>
            <a:r>
              <a:rPr lang="en-US" sz="2200" dirty="0"/>
              <a:t>Increase funding for gender, human rights in </a:t>
            </a:r>
            <a:r>
              <a:rPr lang="en-US" sz="2200" dirty="0" err="1"/>
              <a:t>programmes</a:t>
            </a:r>
            <a:r>
              <a:rPr lang="en-US" sz="2200" dirty="0"/>
              <a:t>, supporting structures and systems, monitoring national frameworks for accountability</a:t>
            </a:r>
          </a:p>
          <a:p>
            <a:pPr lvl="1"/>
            <a:r>
              <a:rPr lang="en-US" sz="2200" dirty="0"/>
              <a:t>Capacity building on utilization of gender analysis &amp; responding to vulnerabilities </a:t>
            </a:r>
            <a:r>
              <a:rPr lang="en-US" sz="2200" dirty="0" smtClean="0"/>
              <a:t>within</a:t>
            </a:r>
          </a:p>
          <a:p>
            <a:pPr lvl="1"/>
            <a:r>
              <a:rPr lang="en-US" sz="2200" dirty="0"/>
              <a:t>Include gender indicators in national and donor M&amp;E e.g. PEPFAR</a:t>
            </a:r>
          </a:p>
          <a:p>
            <a:pPr lvl="1"/>
            <a:r>
              <a:rPr lang="en-US" sz="2200" dirty="0"/>
              <a:t>Shifting paradigms - Move away from HIV towards issues such as systems strengthening  in the context of strengthening integration</a:t>
            </a:r>
          </a:p>
          <a:p>
            <a:pPr lvl="1"/>
            <a:r>
              <a:rPr lang="en-US" sz="2200" dirty="0"/>
              <a:t>Funding local needs? e.g. 70% of new infections – casual heterosexual sex &amp; couples (primarily women) - funds focus now on MARPs </a:t>
            </a:r>
            <a:endParaRPr lang="en-US" sz="2200" dirty="0" smtClean="0"/>
          </a:p>
          <a:p>
            <a:pPr lvl="1"/>
            <a:endParaRPr lang="en-US" sz="2200" dirty="0"/>
          </a:p>
          <a:p>
            <a:pPr lvl="1"/>
            <a:endParaRPr lang="en-US" sz="2200" dirty="0"/>
          </a:p>
          <a:p>
            <a:pPr lvl="1"/>
            <a:endParaRPr lang="en-US" sz="2200" dirty="0" smtClean="0"/>
          </a:p>
          <a:p>
            <a:endParaRPr lang="en-US" sz="2400" dirty="0" smtClean="0"/>
          </a:p>
          <a:p>
            <a:pPr>
              <a:buFont typeface="Wingdings" pitchFamily="2" charset="2"/>
              <a:buNone/>
              <a:defRPr/>
            </a:pPr>
            <a:endParaRPr lang="en-US" sz="2400" dirty="0" smtClean="0"/>
          </a:p>
          <a:p>
            <a:pPr>
              <a:defRPr/>
            </a:pPr>
            <a:endParaRPr lang="en-US" sz="2400" dirty="0" smtClean="0"/>
          </a:p>
          <a:p>
            <a:pPr>
              <a:defRPr/>
            </a:pPr>
            <a:endParaRPr lang="en-US" sz="2400" dirty="0"/>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20</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3600" b="1" dirty="0" smtClean="0">
                  <a:solidFill>
                    <a:srgbClr val="FFFF00"/>
                  </a:solidFill>
                  <a:effectLst>
                    <a:outerShdw blurRad="38100" dist="38100" dir="2700000" algn="tl">
                      <a:srgbClr val="000000">
                        <a:alpha val="43137"/>
                      </a:srgbClr>
                    </a:outerShdw>
                  </a:effectLst>
                </a:rPr>
                <a:t>Forward directions – Must do</a:t>
              </a:r>
              <a:endParaRPr lang="en-GB" sz="3600" b="1" dirty="0">
                <a:solidFill>
                  <a:srgbClr val="FFFF00"/>
                </a:solidFill>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3452333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800">
                <a:solidFill>
                  <a:schemeClr val="tx1"/>
                </a:solidFill>
                <a:latin typeface="Arial" charset="0"/>
                <a:cs typeface="Times New Roman" pitchFamily="18" charset="0"/>
              </a:defRPr>
            </a:lvl1pPr>
            <a:lvl2pPr marL="742950" indent="-285750" eaLnBrk="0" hangingPunct="0">
              <a:defRPr sz="2800">
                <a:solidFill>
                  <a:schemeClr val="tx1"/>
                </a:solidFill>
                <a:latin typeface="Arial" charset="0"/>
                <a:cs typeface="Times New Roman" pitchFamily="18" charset="0"/>
              </a:defRPr>
            </a:lvl2pPr>
            <a:lvl3pPr marL="1143000" indent="-228600" eaLnBrk="0" hangingPunct="0">
              <a:defRPr sz="2800">
                <a:solidFill>
                  <a:schemeClr val="tx1"/>
                </a:solidFill>
                <a:latin typeface="Arial" charset="0"/>
                <a:cs typeface="Times New Roman" pitchFamily="18" charset="0"/>
              </a:defRPr>
            </a:lvl3pPr>
            <a:lvl4pPr marL="1600200" indent="-228600" eaLnBrk="0" hangingPunct="0">
              <a:defRPr sz="2800">
                <a:solidFill>
                  <a:schemeClr val="tx1"/>
                </a:solidFill>
                <a:latin typeface="Arial" charset="0"/>
                <a:cs typeface="Times New Roman" pitchFamily="18" charset="0"/>
              </a:defRPr>
            </a:lvl4pPr>
            <a:lvl5pPr marL="2057400" indent="-228600" eaLnBrk="0" hangingPunct="0">
              <a:defRPr sz="2800">
                <a:solidFill>
                  <a:schemeClr val="tx1"/>
                </a:solidFill>
                <a:latin typeface="Arial" charset="0"/>
                <a:cs typeface="Times New Roman" pitchFamily="18" charset="0"/>
              </a:defRPr>
            </a:lvl5pPr>
            <a:lvl6pPr marL="2514600" indent="-228600" eaLnBrk="0" fontAlgn="base" hangingPunct="0">
              <a:spcBef>
                <a:spcPct val="0"/>
              </a:spcBef>
              <a:spcAft>
                <a:spcPct val="0"/>
              </a:spcAft>
              <a:defRPr sz="2800">
                <a:solidFill>
                  <a:schemeClr val="tx1"/>
                </a:solidFill>
                <a:latin typeface="Arial" charset="0"/>
                <a:cs typeface="Times New Roman" pitchFamily="18" charset="0"/>
              </a:defRPr>
            </a:lvl6pPr>
            <a:lvl7pPr marL="2971800" indent="-228600" eaLnBrk="0" fontAlgn="base" hangingPunct="0">
              <a:spcBef>
                <a:spcPct val="0"/>
              </a:spcBef>
              <a:spcAft>
                <a:spcPct val="0"/>
              </a:spcAft>
              <a:defRPr sz="2800">
                <a:solidFill>
                  <a:schemeClr val="tx1"/>
                </a:solidFill>
                <a:latin typeface="Arial" charset="0"/>
                <a:cs typeface="Times New Roman" pitchFamily="18" charset="0"/>
              </a:defRPr>
            </a:lvl7pPr>
            <a:lvl8pPr marL="3429000" indent="-228600" eaLnBrk="0" fontAlgn="base" hangingPunct="0">
              <a:spcBef>
                <a:spcPct val="0"/>
              </a:spcBef>
              <a:spcAft>
                <a:spcPct val="0"/>
              </a:spcAft>
              <a:defRPr sz="2800">
                <a:solidFill>
                  <a:schemeClr val="tx1"/>
                </a:solidFill>
                <a:latin typeface="Arial" charset="0"/>
                <a:cs typeface="Times New Roman" pitchFamily="18" charset="0"/>
              </a:defRPr>
            </a:lvl8pPr>
            <a:lvl9pPr marL="3886200" indent="-228600" eaLnBrk="0" fontAlgn="base" hangingPunct="0">
              <a:spcBef>
                <a:spcPct val="0"/>
              </a:spcBef>
              <a:spcAft>
                <a:spcPct val="0"/>
              </a:spcAft>
              <a:defRPr sz="2800">
                <a:solidFill>
                  <a:schemeClr val="tx1"/>
                </a:solidFill>
                <a:latin typeface="Arial" charset="0"/>
                <a:cs typeface="Times New Roman" pitchFamily="18" charset="0"/>
              </a:defRPr>
            </a:lvl9pPr>
          </a:lstStyle>
          <a:p>
            <a:pPr eaLnBrk="1" hangingPunct="1"/>
            <a:fld id="{C080D438-B30B-4CAE-936C-B91527AABA3A}" type="slidenum">
              <a:rPr lang="en-US" sz="2600" smtClean="0">
                <a:solidFill>
                  <a:schemeClr val="bg1"/>
                </a:solidFill>
              </a:rPr>
              <a:pPr eaLnBrk="1" hangingPunct="1"/>
              <a:t>3</a:t>
            </a:fld>
            <a:endParaRPr lang="en-US" sz="2600" smtClean="0">
              <a:solidFill>
                <a:schemeClr val="bg1"/>
              </a:solidFill>
            </a:endParaRPr>
          </a:p>
        </p:txBody>
      </p:sp>
      <p:sp>
        <p:nvSpPr>
          <p:cNvPr id="424963" name="Rectangle 3"/>
          <p:cNvSpPr>
            <a:spLocks noGrp="1" noChangeArrowheads="1"/>
          </p:cNvSpPr>
          <p:nvPr>
            <p:ph type="body" idx="1"/>
          </p:nvPr>
        </p:nvSpPr>
        <p:spPr>
          <a:xfrm>
            <a:off x="0" y="0"/>
            <a:ext cx="6000750" cy="6858000"/>
          </a:xfrm>
        </p:spPr>
        <p:txBody>
          <a:bodyPr/>
          <a:lstStyle/>
          <a:p>
            <a:pPr marL="457200" indent="-457200" eaLnBrk="1" hangingPunct="1">
              <a:buFont typeface="Wingdings" pitchFamily="2" charset="2"/>
              <a:buNone/>
              <a:defRPr/>
            </a:pPr>
            <a:r>
              <a:rPr lang="en-GB" sz="2400" b="1" dirty="0" smtClean="0"/>
              <a:t>LVCT – </a:t>
            </a:r>
            <a:r>
              <a:rPr lang="en-GB" sz="2400" b="1" i="1" dirty="0" smtClean="0"/>
              <a:t>an indigenous Kenyan NGO</a:t>
            </a:r>
          </a:p>
          <a:p>
            <a:pPr marL="457200" indent="-457200" eaLnBrk="1" hangingPunct="1">
              <a:buFont typeface="Wingdings" pitchFamily="2" charset="2"/>
              <a:buNone/>
              <a:defRPr/>
            </a:pPr>
            <a:r>
              <a:rPr lang="en-GB" sz="2400" b="1" i="1" dirty="0" smtClean="0"/>
              <a:t>- country led, country managed, country priorities</a:t>
            </a:r>
          </a:p>
          <a:p>
            <a:pPr marL="457200" indent="-457200" eaLnBrk="1" hangingPunct="1">
              <a:buFont typeface="Wingdings" pitchFamily="2" charset="2"/>
              <a:buNone/>
              <a:defRPr/>
            </a:pPr>
            <a:r>
              <a:rPr lang="en-GB" sz="2400" b="1" u="sng" dirty="0" smtClean="0"/>
              <a:t>1. </a:t>
            </a:r>
            <a:r>
              <a:rPr lang="en-GB" sz="2400" b="1" u="sng" dirty="0" err="1" smtClean="0"/>
              <a:t>QA’d</a:t>
            </a:r>
            <a:r>
              <a:rPr lang="en-GB" sz="2400" b="1" u="sng" dirty="0" smtClean="0"/>
              <a:t> HIV testing &amp; counselling </a:t>
            </a:r>
          </a:p>
          <a:p>
            <a:pPr eaLnBrk="1" hangingPunct="1">
              <a:buFontTx/>
              <a:buChar char="-"/>
              <a:defRPr/>
            </a:pPr>
            <a:r>
              <a:rPr lang="en-GB" sz="2400" b="1" dirty="0" smtClean="0"/>
              <a:t>Home based HTC; Mobile; Workplace; Celebrity; &gt;3M tested</a:t>
            </a:r>
          </a:p>
          <a:p>
            <a:pPr eaLnBrk="1" hangingPunct="1">
              <a:buFontTx/>
              <a:buChar char="-"/>
              <a:defRPr/>
            </a:pPr>
            <a:r>
              <a:rPr lang="en-GB" sz="2400" b="1" dirty="0" smtClean="0"/>
              <a:t>HTC as entry for prevention</a:t>
            </a:r>
          </a:p>
          <a:p>
            <a:pPr eaLnBrk="1" hangingPunct="1">
              <a:buFont typeface="Wingdings" pitchFamily="2" charset="2"/>
              <a:buNone/>
              <a:defRPr/>
            </a:pPr>
            <a:r>
              <a:rPr lang="en-US" sz="2400" b="1" u="sng" dirty="0" smtClean="0"/>
              <a:t>2. Linking testing to care/ART /SRH</a:t>
            </a:r>
          </a:p>
          <a:p>
            <a:pPr eaLnBrk="1" hangingPunct="1">
              <a:buFontTx/>
              <a:buChar char="-"/>
              <a:defRPr/>
            </a:pPr>
            <a:r>
              <a:rPr lang="en-US" sz="2400" b="1" dirty="0" smtClean="0"/>
              <a:t>21,000 HIV infected individuals, </a:t>
            </a:r>
          </a:p>
          <a:p>
            <a:pPr eaLnBrk="1" hangingPunct="1">
              <a:buFontTx/>
              <a:buChar char="-"/>
              <a:defRPr/>
            </a:pPr>
            <a:r>
              <a:rPr lang="en-US" sz="2400" b="1" dirty="0" smtClean="0"/>
              <a:t>Models for effective referrals - TB services, alcohol reduction, supported disclosure, care </a:t>
            </a:r>
          </a:p>
          <a:p>
            <a:pPr eaLnBrk="1" hangingPunct="1">
              <a:buFontTx/>
              <a:buChar char="-"/>
              <a:defRPr/>
            </a:pPr>
            <a:r>
              <a:rPr lang="en-US" sz="2400" b="1" dirty="0" smtClean="0"/>
              <a:t>E.g. VCT</a:t>
            </a:r>
            <a:r>
              <a:rPr lang="en-US" sz="2400" b="1" dirty="0"/>
              <a:t>+ model </a:t>
            </a:r>
            <a:r>
              <a:rPr lang="en-US" sz="2400" b="1" dirty="0" smtClean="0"/>
              <a:t>-97</a:t>
            </a:r>
            <a:r>
              <a:rPr lang="en-US" sz="2400" b="1" dirty="0"/>
              <a:t>% referral </a:t>
            </a:r>
            <a:r>
              <a:rPr lang="en-US" sz="2400" b="1" dirty="0" smtClean="0"/>
              <a:t>uptake</a:t>
            </a:r>
            <a:endParaRPr lang="en-US" sz="2400" b="1" dirty="0"/>
          </a:p>
          <a:p>
            <a:pPr eaLnBrk="1" hangingPunct="1">
              <a:buFontTx/>
              <a:buChar char="-"/>
              <a:defRPr/>
            </a:pPr>
            <a:r>
              <a:rPr lang="en-US" sz="2400" b="1" dirty="0" smtClean="0"/>
              <a:t>Tracking and retention in care/ART – (community based home f/u; family </a:t>
            </a:r>
            <a:r>
              <a:rPr lang="en-US" sz="2400" b="1" dirty="0" err="1" smtClean="0"/>
              <a:t>centres</a:t>
            </a:r>
            <a:r>
              <a:rPr lang="en-US" sz="2400" b="1" dirty="0" smtClean="0"/>
              <a:t>)</a:t>
            </a:r>
            <a:endParaRPr lang="en-US" sz="2400" b="1" u="sng" dirty="0" smtClean="0"/>
          </a:p>
          <a:p>
            <a:pPr eaLnBrk="1" hangingPunct="1">
              <a:buFont typeface="Wingdings" pitchFamily="2" charset="2"/>
              <a:buNone/>
              <a:defRPr/>
            </a:pPr>
            <a:endParaRPr lang="en-GB" sz="2400" b="1" dirty="0" smtClean="0"/>
          </a:p>
          <a:p>
            <a:pPr eaLnBrk="1" hangingPunct="1">
              <a:buFont typeface="Wingdings" pitchFamily="2" charset="2"/>
              <a:buNone/>
              <a:defRPr/>
            </a:pPr>
            <a:endParaRPr lang="en-US" sz="2400" b="1" dirty="0" smtClean="0"/>
          </a:p>
          <a:p>
            <a:pPr eaLnBrk="1" hangingPunct="1">
              <a:defRPr/>
            </a:pPr>
            <a:endParaRPr lang="en-GB" sz="2400" b="1" dirty="0" smtClean="0"/>
          </a:p>
        </p:txBody>
      </p:sp>
      <p:pic>
        <p:nvPicPr>
          <p:cNvPr id="1434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95963" y="500063"/>
            <a:ext cx="3348037" cy="5137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336383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795963" y="0"/>
            <a:ext cx="3119437" cy="1412875"/>
          </a:xfrm>
          <a:solidFill>
            <a:srgbClr val="7030A0"/>
          </a:solidFill>
          <a:ln>
            <a:solidFill>
              <a:srgbClr val="FF0000"/>
            </a:solidFill>
            <a:miter lim="800000"/>
            <a:headEnd/>
            <a:tailEnd/>
          </a:ln>
        </p:spPr>
        <p:txBody>
          <a:bodyPr/>
          <a:lstStyle/>
          <a:p>
            <a:pPr algn="ctr"/>
            <a:r>
              <a:rPr lang="en-GB" sz="2800" dirty="0" smtClean="0">
                <a:solidFill>
                  <a:srgbClr val="FFFF00"/>
                </a:solidFill>
              </a:rPr>
              <a:t>LVCT  service integration model</a:t>
            </a:r>
          </a:p>
        </p:txBody>
      </p:sp>
      <p:sp>
        <p:nvSpPr>
          <p:cNvPr id="3" name="Content Placeholder 2"/>
          <p:cNvSpPr>
            <a:spLocks noGrp="1"/>
          </p:cNvSpPr>
          <p:nvPr>
            <p:ph idx="1"/>
          </p:nvPr>
        </p:nvSpPr>
        <p:spPr>
          <a:xfrm>
            <a:off x="0" y="0"/>
            <a:ext cx="5292725" cy="6858000"/>
          </a:xfrm>
          <a:ln>
            <a:solidFill>
              <a:schemeClr val="bg2"/>
            </a:solidFill>
          </a:ln>
        </p:spPr>
        <p:txBody>
          <a:bodyPr/>
          <a:lstStyle/>
          <a:p>
            <a:pPr eaLnBrk="1" hangingPunct="1">
              <a:buFont typeface="Wingdings" pitchFamily="2" charset="2"/>
              <a:buNone/>
              <a:defRPr/>
            </a:pPr>
            <a:r>
              <a:rPr lang="en-US" sz="2400" u="sng" dirty="0"/>
              <a:t>3. Vulnerable &amp; at risk populations</a:t>
            </a:r>
          </a:p>
          <a:p>
            <a:pPr eaLnBrk="1" hangingPunct="1">
              <a:buFontTx/>
              <a:buChar char="-"/>
              <a:defRPr/>
            </a:pPr>
            <a:r>
              <a:rPr lang="en-US" sz="2400" u="sng" dirty="0" smtClean="0"/>
              <a:t>MSM/Prisons</a:t>
            </a:r>
            <a:r>
              <a:rPr lang="en-US" sz="2400" dirty="0" smtClean="0"/>
              <a:t> - 21,000 </a:t>
            </a:r>
            <a:r>
              <a:rPr lang="en-US" sz="2400" dirty="0"/>
              <a:t>tested, 121 on Rx </a:t>
            </a:r>
          </a:p>
          <a:p>
            <a:pPr eaLnBrk="1" hangingPunct="1">
              <a:buFontTx/>
              <a:buChar char="-"/>
              <a:defRPr/>
            </a:pPr>
            <a:r>
              <a:rPr lang="en-US" sz="2400" u="sng" dirty="0"/>
              <a:t>Disability</a:t>
            </a:r>
            <a:r>
              <a:rPr lang="en-US" sz="2400" dirty="0"/>
              <a:t> </a:t>
            </a:r>
            <a:r>
              <a:rPr lang="en-US" sz="2400" dirty="0" smtClean="0"/>
              <a:t>- 20,000 </a:t>
            </a:r>
            <a:r>
              <a:rPr lang="en-US" sz="2400" dirty="0"/>
              <a:t>tested, </a:t>
            </a:r>
            <a:r>
              <a:rPr lang="en-US" sz="2400" dirty="0" smtClean="0"/>
              <a:t>Award winning Deaf VCT sites (women)</a:t>
            </a:r>
            <a:endParaRPr lang="en-US" sz="2400" dirty="0"/>
          </a:p>
          <a:p>
            <a:pPr eaLnBrk="1" hangingPunct="1">
              <a:buFontTx/>
              <a:buChar char="-"/>
              <a:defRPr/>
            </a:pPr>
            <a:r>
              <a:rPr lang="en-US" sz="2400" u="sng" dirty="0"/>
              <a:t>Youth</a:t>
            </a:r>
            <a:r>
              <a:rPr lang="en-US" sz="2400" dirty="0"/>
              <a:t> </a:t>
            </a:r>
            <a:r>
              <a:rPr lang="en-US" sz="2400" dirty="0" smtClean="0"/>
              <a:t>- one2one </a:t>
            </a:r>
            <a:r>
              <a:rPr lang="en-US" sz="2400" dirty="0"/>
              <a:t>youth hotline </a:t>
            </a:r>
            <a:r>
              <a:rPr lang="en-US" sz="2400" i="1" dirty="0" smtClean="0"/>
              <a:t>PPP with </a:t>
            </a:r>
            <a:r>
              <a:rPr lang="en-US" sz="2400" i="1" dirty="0" err="1" smtClean="0"/>
              <a:t>Safaricom</a:t>
            </a:r>
            <a:r>
              <a:rPr lang="en-US" sz="2400" i="1" dirty="0" smtClean="0"/>
              <a:t> (largest telecommunications co. - </a:t>
            </a:r>
            <a:r>
              <a:rPr lang="en-US" sz="2400" dirty="0" smtClean="0"/>
              <a:t>30,000 calls); 1.6M tested; 240 </a:t>
            </a:r>
            <a:r>
              <a:rPr lang="en-US" sz="2400" dirty="0"/>
              <a:t>on </a:t>
            </a:r>
            <a:r>
              <a:rPr lang="en-US" sz="2400" dirty="0" smtClean="0"/>
              <a:t>Rx; </a:t>
            </a:r>
            <a:r>
              <a:rPr lang="en-US" sz="2400" u="sng" dirty="0" smtClean="0"/>
              <a:t>Sex workers</a:t>
            </a:r>
          </a:p>
          <a:p>
            <a:pPr eaLnBrk="1" hangingPunct="1">
              <a:buFontTx/>
              <a:buChar char="-"/>
              <a:defRPr/>
            </a:pPr>
            <a:r>
              <a:rPr lang="en-US" sz="2400" b="1" u="sng" dirty="0" smtClean="0"/>
              <a:t>Gender</a:t>
            </a:r>
            <a:r>
              <a:rPr lang="en-US" sz="2400" b="1" u="sng" dirty="0"/>
              <a:t>, Women and </a:t>
            </a:r>
            <a:r>
              <a:rPr lang="en-US" sz="2400" b="1" u="sng" dirty="0" smtClean="0"/>
              <a:t>Girls</a:t>
            </a:r>
          </a:p>
          <a:p>
            <a:pPr lvl="1" eaLnBrk="1" hangingPunct="1">
              <a:buFontTx/>
              <a:buChar char="-"/>
              <a:defRPr/>
            </a:pPr>
            <a:r>
              <a:rPr lang="en-US" b="1" dirty="0" smtClean="0"/>
              <a:t>Gender integration in </a:t>
            </a:r>
            <a:r>
              <a:rPr lang="en-US" b="1" dirty="0" err="1" smtClean="0"/>
              <a:t>programmes</a:t>
            </a:r>
            <a:endParaRPr lang="en-US" b="1" dirty="0" smtClean="0"/>
          </a:p>
          <a:p>
            <a:pPr lvl="1" eaLnBrk="1" hangingPunct="1">
              <a:buFontTx/>
              <a:buChar char="-"/>
              <a:defRPr/>
            </a:pPr>
            <a:r>
              <a:rPr lang="en-US" b="1" dirty="0" smtClean="0"/>
              <a:t>young women (&lt;15yrs)</a:t>
            </a:r>
            <a:endParaRPr lang="en-US" b="1" dirty="0"/>
          </a:p>
          <a:p>
            <a:pPr lvl="1" eaLnBrk="1" hangingPunct="1">
              <a:buFontTx/>
              <a:buChar char="-"/>
              <a:defRPr/>
            </a:pPr>
            <a:r>
              <a:rPr lang="en-US" b="1" dirty="0" smtClean="0"/>
              <a:t>vulnerabilities</a:t>
            </a:r>
          </a:p>
          <a:p>
            <a:pPr eaLnBrk="1" hangingPunct="1">
              <a:buFontTx/>
              <a:buChar char="-"/>
              <a:defRPr/>
            </a:pPr>
            <a:r>
              <a:rPr lang="en-US" sz="2400" b="1" u="sng" dirty="0" smtClean="0"/>
              <a:t>GBV/Post Rape Care </a:t>
            </a:r>
          </a:p>
          <a:p>
            <a:pPr>
              <a:defRPr/>
            </a:pPr>
            <a:endParaRPr lang="en-GB" sz="2400" dirty="0"/>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800">
                <a:solidFill>
                  <a:schemeClr val="tx1"/>
                </a:solidFill>
                <a:latin typeface="Arial" charset="0"/>
                <a:cs typeface="Times New Roman" pitchFamily="18" charset="0"/>
              </a:defRPr>
            </a:lvl1pPr>
            <a:lvl2pPr marL="742950" indent="-285750" eaLnBrk="0" hangingPunct="0">
              <a:defRPr sz="2800">
                <a:solidFill>
                  <a:schemeClr val="tx1"/>
                </a:solidFill>
                <a:latin typeface="Arial" charset="0"/>
                <a:cs typeface="Times New Roman" pitchFamily="18" charset="0"/>
              </a:defRPr>
            </a:lvl2pPr>
            <a:lvl3pPr marL="1143000" indent="-228600" eaLnBrk="0" hangingPunct="0">
              <a:defRPr sz="2800">
                <a:solidFill>
                  <a:schemeClr val="tx1"/>
                </a:solidFill>
                <a:latin typeface="Arial" charset="0"/>
                <a:cs typeface="Times New Roman" pitchFamily="18" charset="0"/>
              </a:defRPr>
            </a:lvl3pPr>
            <a:lvl4pPr marL="1600200" indent="-228600" eaLnBrk="0" hangingPunct="0">
              <a:defRPr sz="2800">
                <a:solidFill>
                  <a:schemeClr val="tx1"/>
                </a:solidFill>
                <a:latin typeface="Arial" charset="0"/>
                <a:cs typeface="Times New Roman" pitchFamily="18" charset="0"/>
              </a:defRPr>
            </a:lvl4pPr>
            <a:lvl5pPr marL="2057400" indent="-228600" eaLnBrk="0" hangingPunct="0">
              <a:defRPr sz="2800">
                <a:solidFill>
                  <a:schemeClr val="tx1"/>
                </a:solidFill>
                <a:latin typeface="Arial" charset="0"/>
                <a:cs typeface="Times New Roman" pitchFamily="18" charset="0"/>
              </a:defRPr>
            </a:lvl5pPr>
            <a:lvl6pPr marL="2514600" indent="-228600" eaLnBrk="0" fontAlgn="base" hangingPunct="0">
              <a:spcBef>
                <a:spcPct val="0"/>
              </a:spcBef>
              <a:spcAft>
                <a:spcPct val="0"/>
              </a:spcAft>
              <a:defRPr sz="2800">
                <a:solidFill>
                  <a:schemeClr val="tx1"/>
                </a:solidFill>
                <a:latin typeface="Arial" charset="0"/>
                <a:cs typeface="Times New Roman" pitchFamily="18" charset="0"/>
              </a:defRPr>
            </a:lvl6pPr>
            <a:lvl7pPr marL="2971800" indent="-228600" eaLnBrk="0" fontAlgn="base" hangingPunct="0">
              <a:spcBef>
                <a:spcPct val="0"/>
              </a:spcBef>
              <a:spcAft>
                <a:spcPct val="0"/>
              </a:spcAft>
              <a:defRPr sz="2800">
                <a:solidFill>
                  <a:schemeClr val="tx1"/>
                </a:solidFill>
                <a:latin typeface="Arial" charset="0"/>
                <a:cs typeface="Times New Roman" pitchFamily="18" charset="0"/>
              </a:defRPr>
            </a:lvl7pPr>
            <a:lvl8pPr marL="3429000" indent="-228600" eaLnBrk="0" fontAlgn="base" hangingPunct="0">
              <a:spcBef>
                <a:spcPct val="0"/>
              </a:spcBef>
              <a:spcAft>
                <a:spcPct val="0"/>
              </a:spcAft>
              <a:defRPr sz="2800">
                <a:solidFill>
                  <a:schemeClr val="tx1"/>
                </a:solidFill>
                <a:latin typeface="Arial" charset="0"/>
                <a:cs typeface="Times New Roman" pitchFamily="18" charset="0"/>
              </a:defRPr>
            </a:lvl8pPr>
            <a:lvl9pPr marL="3886200" indent="-228600" eaLnBrk="0" fontAlgn="base" hangingPunct="0">
              <a:spcBef>
                <a:spcPct val="0"/>
              </a:spcBef>
              <a:spcAft>
                <a:spcPct val="0"/>
              </a:spcAft>
              <a:defRPr sz="2800">
                <a:solidFill>
                  <a:schemeClr val="tx1"/>
                </a:solidFill>
                <a:latin typeface="Arial" charset="0"/>
                <a:cs typeface="Times New Roman" pitchFamily="18" charset="0"/>
              </a:defRPr>
            </a:lvl9pPr>
          </a:lstStyle>
          <a:p>
            <a:pPr eaLnBrk="1" hangingPunct="1"/>
            <a:fld id="{F0F062C9-C532-42D1-A78F-E4C6BFC1B9E7}" type="slidenum">
              <a:rPr lang="en-US" sz="2600" smtClean="0">
                <a:solidFill>
                  <a:schemeClr val="bg1"/>
                </a:solidFill>
              </a:rPr>
              <a:pPr eaLnBrk="1" hangingPunct="1"/>
              <a:t>4</a:t>
            </a:fld>
            <a:endParaRPr lang="en-US" sz="2600" smtClean="0">
              <a:solidFill>
                <a:schemeClr val="bg1"/>
              </a:solidFill>
            </a:endParaRPr>
          </a:p>
        </p:txBody>
      </p:sp>
      <p:graphicFrame>
        <p:nvGraphicFramePr>
          <p:cNvPr id="5" name="Diagram 4"/>
          <p:cNvGraphicFramePr/>
          <p:nvPr/>
        </p:nvGraphicFramePr>
        <p:xfrm>
          <a:off x="4853168" y="1124744"/>
          <a:ext cx="4290832"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697322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a:xfrm>
            <a:off x="395536" y="1351771"/>
            <a:ext cx="8507288" cy="4641379"/>
          </a:xfrm>
        </p:spPr>
        <p:txBody>
          <a:bodyPr>
            <a:noAutofit/>
          </a:bodyPr>
          <a:lstStyle/>
          <a:p>
            <a:r>
              <a:rPr lang="en-US" sz="2600" dirty="0"/>
              <a:t>Population – 40m (52% F; 60% youth </a:t>
            </a:r>
            <a:r>
              <a:rPr lang="en-US" sz="2600" dirty="0" err="1"/>
              <a:t>i.e</a:t>
            </a:r>
            <a:r>
              <a:rPr lang="en-US" sz="2600" dirty="0"/>
              <a:t> &lt;35yrs)</a:t>
            </a:r>
          </a:p>
          <a:p>
            <a:r>
              <a:rPr lang="en-US" sz="2600" dirty="0"/>
              <a:t>HIV prevalence (women 8.4%; men 5.4% of 15 – 64 years)</a:t>
            </a:r>
          </a:p>
          <a:p>
            <a:r>
              <a:rPr lang="en-US" sz="2600" dirty="0"/>
              <a:t>Highest infections among </a:t>
            </a:r>
            <a:r>
              <a:rPr lang="en-US" sz="2600" i="1" dirty="0"/>
              <a:t>discordant couples</a:t>
            </a:r>
          </a:p>
          <a:p>
            <a:r>
              <a:rPr lang="en-US" sz="2600" i="1" dirty="0"/>
              <a:t>Burden of care </a:t>
            </a:r>
            <a:r>
              <a:rPr lang="en-US" sz="2600" dirty="0"/>
              <a:t>disproportionately affects women</a:t>
            </a:r>
          </a:p>
          <a:p>
            <a:r>
              <a:rPr lang="en-US" sz="2600" dirty="0"/>
              <a:t>Biological and social vulnerability of women based on age, socio-economic status, marital status, occupations</a:t>
            </a:r>
          </a:p>
          <a:p>
            <a:pPr lvl="1"/>
            <a:r>
              <a:rPr lang="en-US" sz="2200" dirty="0"/>
              <a:t>Women 15-24 </a:t>
            </a:r>
            <a:r>
              <a:rPr lang="en-US" sz="2200" dirty="0" err="1"/>
              <a:t>yrs</a:t>
            </a:r>
            <a:r>
              <a:rPr lang="en-US" sz="2200" dirty="0"/>
              <a:t> – 4 times more likely to be infected</a:t>
            </a:r>
          </a:p>
          <a:p>
            <a:pPr lvl="1"/>
            <a:r>
              <a:rPr lang="en-US" sz="2200" dirty="0"/>
              <a:t>Married women at highest risk</a:t>
            </a:r>
          </a:p>
          <a:p>
            <a:pPr lvl="1"/>
            <a:r>
              <a:rPr lang="en-US" sz="2200" dirty="0"/>
              <a:t>Sex workers – high risk </a:t>
            </a:r>
            <a:r>
              <a:rPr lang="en-US" sz="2200" dirty="0" smtClean="0"/>
              <a:t>group</a:t>
            </a:r>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3600" b="1" dirty="0" smtClean="0">
                  <a:effectLst>
                    <a:outerShdw blurRad="38100" dist="38100" dir="2700000" algn="tl">
                      <a:srgbClr val="000000">
                        <a:alpha val="43137"/>
                      </a:srgbClr>
                    </a:outerShdw>
                  </a:effectLst>
                </a:rPr>
                <a:t>Kenya Background</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1702246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a:xfrm>
            <a:off x="395536" y="1351771"/>
            <a:ext cx="8507288" cy="4641379"/>
          </a:xfrm>
        </p:spPr>
        <p:txBody>
          <a:bodyPr>
            <a:noAutofit/>
          </a:bodyPr>
          <a:lstStyle/>
          <a:p>
            <a:r>
              <a:rPr lang="en-US" sz="2600" dirty="0" smtClean="0"/>
              <a:t>Contextual </a:t>
            </a:r>
            <a:r>
              <a:rPr lang="en-US" sz="2600" dirty="0"/>
              <a:t>issues – </a:t>
            </a:r>
          </a:p>
          <a:p>
            <a:pPr lvl="1"/>
            <a:r>
              <a:rPr lang="en-US" sz="2400" dirty="0"/>
              <a:t>IPV, partner alcohol abuse &amp; HIV</a:t>
            </a:r>
          </a:p>
          <a:p>
            <a:pPr lvl="1"/>
            <a:r>
              <a:rPr lang="en-US" sz="2400" dirty="0"/>
              <a:t>75% of married/cohabitating partners unaware of partner status, </a:t>
            </a:r>
          </a:p>
          <a:p>
            <a:pPr lvl="1"/>
            <a:r>
              <a:rPr lang="en-US" sz="2400" dirty="0"/>
              <a:t>only 3% use a condom consistently</a:t>
            </a:r>
          </a:p>
          <a:p>
            <a:pPr lvl="1"/>
            <a:r>
              <a:rPr lang="en-US" sz="2400" dirty="0"/>
              <a:t>30-50% women experience GBV</a:t>
            </a:r>
          </a:p>
          <a:p>
            <a:pPr lvl="1"/>
            <a:r>
              <a:rPr lang="en-US" sz="2400" dirty="0"/>
              <a:t>10% men experience Sexual Violence as children</a:t>
            </a:r>
          </a:p>
          <a:p>
            <a:endParaRPr lang="en-GB" sz="2400" dirty="0" smtClean="0"/>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3600" b="1" dirty="0" smtClean="0">
                  <a:effectLst>
                    <a:outerShdw blurRad="38100" dist="38100" dir="2700000" algn="tl">
                      <a:srgbClr val="000000">
                        <a:alpha val="43137"/>
                      </a:srgbClr>
                    </a:outerShdw>
                  </a:effectLst>
                </a:rPr>
                <a:t>Kenya Background</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2402472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Key issues – why the drive towards integration </a:t>
            </a:r>
            <a:endParaRPr lang="en-GB" sz="3200" dirty="0"/>
          </a:p>
        </p:txBody>
      </p:sp>
      <p:sp>
        <p:nvSpPr>
          <p:cNvPr id="5" name="Content Placeholder 4"/>
          <p:cNvSpPr>
            <a:spLocks noGrp="1"/>
          </p:cNvSpPr>
          <p:nvPr>
            <p:ph idx="1"/>
          </p:nvPr>
        </p:nvSpPr>
        <p:spPr/>
        <p:txBody>
          <a:bodyPr>
            <a:normAutofit fontScale="77500" lnSpcReduction="20000"/>
          </a:bodyPr>
          <a:lstStyle/>
          <a:p>
            <a:r>
              <a:rPr lang="en-US" dirty="0" smtClean="0"/>
              <a:t>KNASP</a:t>
            </a:r>
            <a:r>
              <a:rPr lang="en-US" dirty="0"/>
              <a:t>: 2009-2013: </a:t>
            </a:r>
            <a:endParaRPr lang="en-US" dirty="0" smtClean="0"/>
          </a:p>
          <a:p>
            <a:r>
              <a:rPr lang="en-US" dirty="0" smtClean="0"/>
              <a:t>multi-sectoral involvement</a:t>
            </a:r>
          </a:p>
          <a:p>
            <a:r>
              <a:rPr lang="en-US" dirty="0" smtClean="0"/>
              <a:t>provides </a:t>
            </a:r>
            <a:r>
              <a:rPr lang="en-US" dirty="0"/>
              <a:t>a policy framework to guide integration of issues of Human Rights, gender, GIPA, youth. </a:t>
            </a:r>
            <a:endParaRPr lang="en-US" dirty="0" smtClean="0"/>
          </a:p>
          <a:p>
            <a:r>
              <a:rPr lang="en-US" dirty="0" smtClean="0"/>
              <a:t>Oversight committee ensured integration of above issues – pillar 4 tracks implementation</a:t>
            </a:r>
            <a:endParaRPr lang="en-US" dirty="0"/>
          </a:p>
          <a:p>
            <a:r>
              <a:rPr lang="en-US" dirty="0"/>
              <a:t>Currently undergoing mid term review</a:t>
            </a:r>
          </a:p>
          <a:p>
            <a:endParaRPr lang="en-US" dirty="0"/>
          </a:p>
          <a:p>
            <a:pPr marL="0" indent="0">
              <a:buNone/>
            </a:pPr>
            <a:r>
              <a:rPr lang="en-US" dirty="0"/>
              <a:t>Evidence on incidence and burden of HIV</a:t>
            </a:r>
          </a:p>
          <a:p>
            <a:r>
              <a:rPr lang="en-US" dirty="0"/>
              <a:t>KMOT 2007</a:t>
            </a:r>
          </a:p>
          <a:p>
            <a:r>
              <a:rPr lang="en-US" dirty="0"/>
              <a:t>KAIS 2008</a:t>
            </a:r>
          </a:p>
          <a:p>
            <a:r>
              <a:rPr lang="en-US" dirty="0"/>
              <a:t>KDHS 2008-9</a:t>
            </a:r>
          </a:p>
          <a:p>
            <a:endParaRPr lang="en-GB" dirty="0" smtClean="0"/>
          </a:p>
        </p:txBody>
      </p:sp>
      <p:grpSp>
        <p:nvGrpSpPr>
          <p:cNvPr id="3" name="Group 3"/>
          <p:cNvGrpSpPr/>
          <p:nvPr/>
        </p:nvGrpSpPr>
        <p:grpSpPr>
          <a:xfrm>
            <a:off x="142844" y="0"/>
            <a:ext cx="9001156" cy="1351771"/>
            <a:chOff x="0" y="-1"/>
            <a:chExt cx="9144000" cy="1351771"/>
          </a:xfrm>
        </p:grpSpPr>
        <p:pic>
          <p:nvPicPr>
            <p:cNvPr id="7" name="Picture 2"/>
            <p:cNvPicPr>
              <a:picLocks noChangeAspect="1" noChangeArrowheads="1"/>
            </p:cNvPicPr>
            <p:nvPr/>
          </p:nvPicPr>
          <p:blipFill>
            <a:blip r:embed="rId2"/>
            <a:srcRect/>
            <a:stretch>
              <a:fillRect/>
            </a:stretch>
          </p:blipFill>
          <p:spPr bwMode="auto">
            <a:xfrm>
              <a:off x="0" y="-1"/>
              <a:ext cx="1142976" cy="1351771"/>
            </a:xfrm>
            <a:prstGeom prst="rect">
              <a:avLst/>
            </a:prstGeom>
            <a:noFill/>
          </p:spPr>
        </p:pic>
        <p:sp>
          <p:nvSpPr>
            <p:cNvPr id="8" name="Rectangle 7"/>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3600" b="1" dirty="0" smtClean="0">
                  <a:effectLst>
                    <a:outerShdw blurRad="38100" dist="38100" dir="2700000" algn="tl">
                      <a:srgbClr val="000000">
                        <a:alpha val="43137"/>
                      </a:srgbClr>
                    </a:outerShdw>
                  </a:effectLst>
                </a:rPr>
                <a:t>Kenya National AIDS strategic plan </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2520472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949325"/>
          </a:xfrm>
          <a:solidFill>
            <a:srgbClr val="7030A0"/>
          </a:solidFill>
        </p:spPr>
        <p:txBody>
          <a:bodyPr>
            <a:normAutofit fontScale="90000"/>
          </a:bodyPr>
          <a:lstStyle/>
          <a:p>
            <a:pPr eaLnBrk="1" hangingPunct="1">
              <a:defRPr/>
            </a:pPr>
            <a:r>
              <a:rPr lang="en-US" sz="3200" dirty="0" smtClean="0">
                <a:solidFill>
                  <a:srgbClr val="FFFF00"/>
                </a:solidFill>
                <a:effectLst>
                  <a:outerShdw blurRad="38100" dist="38100" dir="2700000" algn="tl">
                    <a:srgbClr val="000000">
                      <a:alpha val="43137"/>
                    </a:srgbClr>
                  </a:outerShdw>
                </a:effectLst>
              </a:rPr>
              <a:t>Research – Kenya’s Modes of Transmission study: where are the women?</a:t>
            </a:r>
          </a:p>
        </p:txBody>
      </p:sp>
      <p:sp>
        <p:nvSpPr>
          <p:cNvPr id="4" name="Content Placeholder 2"/>
          <p:cNvSpPr>
            <a:spLocks noGrp="1"/>
          </p:cNvSpPr>
          <p:nvPr>
            <p:ph idx="1"/>
          </p:nvPr>
        </p:nvSpPr>
        <p:spPr>
          <a:xfrm>
            <a:off x="5530850" y="949325"/>
            <a:ext cx="3613150" cy="5622925"/>
          </a:xfrm>
        </p:spPr>
        <p:txBody>
          <a:bodyPr>
            <a:normAutofit/>
          </a:bodyPr>
          <a:lstStyle/>
          <a:p>
            <a:pPr>
              <a:defRPr/>
            </a:pPr>
            <a:r>
              <a:rPr lang="en-US" sz="2400" b="1" dirty="0" smtClean="0">
                <a:effectLst>
                  <a:outerShdw blurRad="38100" dist="38100" dir="2700000" algn="tl">
                    <a:srgbClr val="000000">
                      <a:alpha val="43137"/>
                    </a:srgbClr>
                  </a:outerShdw>
                </a:effectLst>
              </a:rPr>
              <a:t>Know your epidemic?</a:t>
            </a:r>
          </a:p>
          <a:p>
            <a:pPr>
              <a:defRPr/>
            </a:pPr>
            <a:r>
              <a:rPr lang="en-US" sz="2400" b="1" dirty="0">
                <a:solidFill>
                  <a:schemeClr val="accent2">
                    <a:lumMod val="75000"/>
                  </a:schemeClr>
                </a:solidFill>
                <a:effectLst>
                  <a:outerShdw blurRad="38100" dist="38100" dir="2700000" algn="tl">
                    <a:srgbClr val="000000">
                      <a:alpha val="43137"/>
                    </a:srgbClr>
                  </a:outerShdw>
                </a:effectLst>
              </a:rPr>
              <a:t>generalized epidemic – 44% new infections – couples, MCP</a:t>
            </a:r>
          </a:p>
          <a:p>
            <a:pPr>
              <a:defRPr/>
            </a:pPr>
            <a:r>
              <a:rPr lang="en-US" sz="2400" b="1" dirty="0">
                <a:solidFill>
                  <a:schemeClr val="accent2">
                    <a:lumMod val="75000"/>
                  </a:schemeClr>
                </a:solidFill>
                <a:effectLst>
                  <a:outerShdw blurRad="38100" dist="38100" dir="2700000" algn="tl">
                    <a:srgbClr val="000000">
                      <a:alpha val="43137"/>
                    </a:srgbClr>
                  </a:outerShdw>
                </a:effectLst>
              </a:rPr>
              <a:t>concentrated  - key </a:t>
            </a:r>
            <a:r>
              <a:rPr lang="en-US" sz="2400" b="1" dirty="0" smtClean="0">
                <a:solidFill>
                  <a:schemeClr val="accent2">
                    <a:lumMod val="75000"/>
                  </a:schemeClr>
                </a:solidFill>
                <a:effectLst>
                  <a:outerShdw blurRad="38100" dist="38100" dir="2700000" algn="tl">
                    <a:srgbClr val="000000">
                      <a:alpha val="43137"/>
                    </a:srgbClr>
                  </a:outerShdw>
                </a:effectLst>
              </a:rPr>
              <a:t>populations</a:t>
            </a:r>
          </a:p>
          <a:p>
            <a:pPr marL="0" indent="0">
              <a:buFont typeface="Wingdings" pitchFamily="2" charset="2"/>
              <a:buNone/>
              <a:defRPr/>
            </a:pPr>
            <a:endParaRPr lang="en-US" sz="2400" b="1" dirty="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r>
              <a:rPr lang="en-US" sz="2400" b="1" dirty="0" smtClean="0">
                <a:effectLst>
                  <a:outerShdw blurRad="38100" dist="38100" dir="2700000" algn="tl">
                    <a:srgbClr val="000000">
                      <a:alpha val="43137"/>
                    </a:srgbClr>
                  </a:outerShdw>
                </a:effectLst>
              </a:rPr>
              <a:t>No gender disaggregation </a:t>
            </a:r>
          </a:p>
          <a:p>
            <a:pPr>
              <a:defRPr/>
            </a:pPr>
            <a:r>
              <a:rPr lang="en-US" sz="2400" b="1" dirty="0" smtClean="0">
                <a:effectLst>
                  <a:outerShdw blurRad="38100" dist="38100" dir="2700000" algn="tl">
                    <a:srgbClr val="000000">
                      <a:alpha val="43137"/>
                    </a:srgbClr>
                  </a:outerShdw>
                </a:effectLst>
              </a:rPr>
              <a:t>No vulnerability framework</a:t>
            </a:r>
            <a:endParaRPr lang="en-US" sz="2400" b="1" dirty="0">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a:solidFill>
                <a:srgbClr val="FFFF00"/>
              </a:solidFill>
              <a:effectLst>
                <a:outerShdw blurRad="38100" dist="38100" dir="2700000" algn="tl">
                  <a:srgbClr val="000000">
                    <a:alpha val="43137"/>
                  </a:srgbClr>
                </a:outerShdw>
              </a:effectLst>
            </a:endParaRPr>
          </a:p>
          <a:p>
            <a:pPr lvl="1">
              <a:buFontTx/>
              <a:buNone/>
              <a:defRPr/>
            </a:pPr>
            <a:endParaRPr lang="en-US" b="1" dirty="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a:solidFill>
                <a:srgbClr val="FFFF00"/>
              </a:solidFill>
              <a:effectLst>
                <a:outerShdw blurRad="38100" dist="38100" dir="2700000" algn="tl">
                  <a:srgbClr val="000000">
                    <a:alpha val="43137"/>
                  </a:srgbClr>
                </a:outerShdw>
              </a:effectLst>
            </a:endParaRPr>
          </a:p>
          <a:p>
            <a:pPr>
              <a:buFont typeface="Wingdings" pitchFamily="2" charset="2"/>
              <a:buNone/>
              <a:defRPr/>
            </a:pPr>
            <a:endParaRPr lang="en-US" sz="2400" b="1" dirty="0" smtClean="0">
              <a:solidFill>
                <a:srgbClr val="FFFF00"/>
              </a:solidFill>
              <a:effectLst>
                <a:outerShdw blurRad="38100" dist="38100" dir="2700000" algn="tl">
                  <a:srgbClr val="000000">
                    <a:alpha val="43137"/>
                  </a:srgbClr>
                </a:outerShdw>
              </a:effectLst>
            </a:endParaRPr>
          </a:p>
          <a:p>
            <a:pPr>
              <a:buFont typeface="Wingdings" pitchFamily="2" charset="2"/>
              <a:buNone/>
              <a:defRPr/>
            </a:pPr>
            <a:endParaRPr lang="en-US" sz="2400" b="1" dirty="0" smtClean="0">
              <a:solidFill>
                <a:srgbClr val="FFFF00"/>
              </a:solidFill>
              <a:effectLst>
                <a:outerShdw blurRad="38100" dist="38100" dir="2700000" algn="tl">
                  <a:srgbClr val="000000">
                    <a:alpha val="43137"/>
                  </a:srgbClr>
                </a:outerShdw>
              </a:effectLst>
            </a:endParaRPr>
          </a:p>
          <a:p>
            <a:pPr>
              <a:buFont typeface="Wingdings" pitchFamily="2" charset="2"/>
              <a:buNone/>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b="1" dirty="0" smtClean="0">
              <a:solidFill>
                <a:srgbClr val="FFFF00"/>
              </a:solidFill>
              <a:effectLst>
                <a:outerShdw blurRad="38100" dist="38100" dir="2700000" algn="tl">
                  <a:srgbClr val="000000">
                    <a:alpha val="43137"/>
                  </a:srgbClr>
                </a:outerShdw>
              </a:effectLst>
            </a:endParaRPr>
          </a:p>
          <a:p>
            <a:pPr>
              <a:defRPr/>
            </a:pPr>
            <a:endParaRPr lang="en-US" sz="2400" dirty="0"/>
          </a:p>
        </p:txBody>
      </p:sp>
      <p:grpSp>
        <p:nvGrpSpPr>
          <p:cNvPr id="22532" name="Group 85"/>
          <p:cNvGrpSpPr>
            <a:grpSpLocks noChangeAspect="1"/>
          </p:cNvGrpSpPr>
          <p:nvPr/>
        </p:nvGrpSpPr>
        <p:grpSpPr bwMode="auto">
          <a:xfrm>
            <a:off x="-107950" y="900113"/>
            <a:ext cx="5829300" cy="5697537"/>
            <a:chOff x="-68" y="480"/>
            <a:chExt cx="3534" cy="3676"/>
          </a:xfrm>
        </p:grpSpPr>
        <p:sp>
          <p:nvSpPr>
            <p:cNvPr id="22535" name="AutoShape 84"/>
            <p:cNvSpPr>
              <a:spLocks noChangeAspect="1" noChangeArrowheads="1" noTextEdit="1"/>
            </p:cNvSpPr>
            <p:nvPr/>
          </p:nvSpPr>
          <p:spPr bwMode="auto">
            <a:xfrm>
              <a:off x="-68" y="480"/>
              <a:ext cx="3492" cy="36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
          <p:nvSpPr>
            <p:cNvPr id="22536" name="Rectangle 86"/>
            <p:cNvSpPr>
              <a:spLocks noChangeArrowheads="1"/>
            </p:cNvSpPr>
            <p:nvPr/>
          </p:nvSpPr>
          <p:spPr bwMode="auto">
            <a:xfrm>
              <a:off x="-45" y="512"/>
              <a:ext cx="3441" cy="3612"/>
            </a:xfrm>
            <a:prstGeom prst="rect">
              <a:avLst/>
            </a:prstGeom>
            <a:solidFill>
              <a:srgbClr val="FFFFFF"/>
            </a:solidFill>
            <a:ln w="0">
              <a:solidFill>
                <a:srgbClr val="000000"/>
              </a:solidFill>
              <a:miter lim="800000"/>
              <a:headEnd/>
              <a:tailEnd/>
            </a:ln>
          </p:spPr>
          <p:txBody>
            <a:bodyPr/>
            <a:lstStyle/>
            <a:p>
              <a:endParaRPr lang="en-US" sz="1400"/>
            </a:p>
          </p:txBody>
        </p:sp>
        <p:sp>
          <p:nvSpPr>
            <p:cNvPr id="22537" name="Rectangle 87"/>
            <p:cNvSpPr>
              <a:spLocks noChangeArrowheads="1"/>
            </p:cNvSpPr>
            <p:nvPr/>
          </p:nvSpPr>
          <p:spPr bwMode="auto">
            <a:xfrm>
              <a:off x="1556" y="3752"/>
              <a:ext cx="424" cy="120"/>
            </a:xfrm>
            <a:prstGeom prst="rect">
              <a:avLst/>
            </a:prstGeom>
            <a:solidFill>
              <a:srgbClr val="9999FF"/>
            </a:solidFill>
            <a:ln w="5">
              <a:solidFill>
                <a:srgbClr val="000000"/>
              </a:solidFill>
              <a:miter lim="800000"/>
              <a:headEnd/>
              <a:tailEnd/>
            </a:ln>
          </p:spPr>
          <p:txBody>
            <a:bodyPr/>
            <a:lstStyle/>
            <a:p>
              <a:endParaRPr lang="en-US" sz="1400"/>
            </a:p>
          </p:txBody>
        </p:sp>
        <p:sp>
          <p:nvSpPr>
            <p:cNvPr id="22538" name="Rectangle 88"/>
            <p:cNvSpPr>
              <a:spLocks noChangeArrowheads="1"/>
            </p:cNvSpPr>
            <p:nvPr/>
          </p:nvSpPr>
          <p:spPr bwMode="auto">
            <a:xfrm>
              <a:off x="1556" y="3607"/>
              <a:ext cx="74" cy="120"/>
            </a:xfrm>
            <a:prstGeom prst="rect">
              <a:avLst/>
            </a:prstGeom>
            <a:solidFill>
              <a:srgbClr val="993366"/>
            </a:solidFill>
            <a:ln w="5">
              <a:solidFill>
                <a:srgbClr val="000000"/>
              </a:solidFill>
              <a:miter lim="800000"/>
              <a:headEnd/>
              <a:tailEnd/>
            </a:ln>
          </p:spPr>
          <p:txBody>
            <a:bodyPr/>
            <a:lstStyle/>
            <a:p>
              <a:endParaRPr lang="en-US" sz="1400"/>
            </a:p>
          </p:txBody>
        </p:sp>
        <p:sp>
          <p:nvSpPr>
            <p:cNvPr id="22539" name="Rectangle 89"/>
            <p:cNvSpPr>
              <a:spLocks noChangeArrowheads="1"/>
            </p:cNvSpPr>
            <p:nvPr/>
          </p:nvSpPr>
          <p:spPr bwMode="auto">
            <a:xfrm>
              <a:off x="1556" y="3462"/>
              <a:ext cx="147" cy="120"/>
            </a:xfrm>
            <a:prstGeom prst="rect">
              <a:avLst/>
            </a:prstGeom>
            <a:solidFill>
              <a:srgbClr val="FFFFCC"/>
            </a:solidFill>
            <a:ln w="5">
              <a:solidFill>
                <a:srgbClr val="000000"/>
              </a:solidFill>
              <a:miter lim="800000"/>
              <a:headEnd/>
              <a:tailEnd/>
            </a:ln>
          </p:spPr>
          <p:txBody>
            <a:bodyPr/>
            <a:lstStyle/>
            <a:p>
              <a:endParaRPr lang="en-US" sz="1400"/>
            </a:p>
          </p:txBody>
        </p:sp>
        <p:sp>
          <p:nvSpPr>
            <p:cNvPr id="22540" name="Rectangle 90"/>
            <p:cNvSpPr>
              <a:spLocks noChangeArrowheads="1"/>
            </p:cNvSpPr>
            <p:nvPr/>
          </p:nvSpPr>
          <p:spPr bwMode="auto">
            <a:xfrm>
              <a:off x="1556" y="3317"/>
              <a:ext cx="55" cy="120"/>
            </a:xfrm>
            <a:prstGeom prst="rect">
              <a:avLst/>
            </a:prstGeom>
            <a:solidFill>
              <a:srgbClr val="CCFFFF"/>
            </a:solidFill>
            <a:ln w="5">
              <a:solidFill>
                <a:srgbClr val="000000"/>
              </a:solidFill>
              <a:miter lim="800000"/>
              <a:headEnd/>
              <a:tailEnd/>
            </a:ln>
          </p:spPr>
          <p:txBody>
            <a:bodyPr/>
            <a:lstStyle/>
            <a:p>
              <a:endParaRPr lang="en-US" sz="1400"/>
            </a:p>
          </p:txBody>
        </p:sp>
        <p:sp>
          <p:nvSpPr>
            <p:cNvPr id="22541" name="Rectangle 91"/>
            <p:cNvSpPr>
              <a:spLocks noChangeArrowheads="1"/>
            </p:cNvSpPr>
            <p:nvPr/>
          </p:nvSpPr>
          <p:spPr bwMode="auto">
            <a:xfrm>
              <a:off x="1556" y="3172"/>
              <a:ext cx="203" cy="120"/>
            </a:xfrm>
            <a:prstGeom prst="rect">
              <a:avLst/>
            </a:prstGeom>
            <a:solidFill>
              <a:srgbClr val="660066"/>
            </a:solidFill>
            <a:ln w="5">
              <a:solidFill>
                <a:srgbClr val="000000"/>
              </a:solidFill>
              <a:miter lim="800000"/>
              <a:headEnd/>
              <a:tailEnd/>
            </a:ln>
          </p:spPr>
          <p:txBody>
            <a:bodyPr/>
            <a:lstStyle/>
            <a:p>
              <a:endParaRPr lang="en-US" sz="1400"/>
            </a:p>
          </p:txBody>
        </p:sp>
        <p:sp>
          <p:nvSpPr>
            <p:cNvPr id="22542" name="Rectangle 92"/>
            <p:cNvSpPr>
              <a:spLocks noChangeArrowheads="1"/>
            </p:cNvSpPr>
            <p:nvPr/>
          </p:nvSpPr>
          <p:spPr bwMode="auto">
            <a:xfrm>
              <a:off x="1556" y="3027"/>
              <a:ext cx="78" cy="120"/>
            </a:xfrm>
            <a:prstGeom prst="rect">
              <a:avLst/>
            </a:prstGeom>
            <a:solidFill>
              <a:srgbClr val="FF8080"/>
            </a:solidFill>
            <a:ln w="5">
              <a:solidFill>
                <a:srgbClr val="000000"/>
              </a:solidFill>
              <a:miter lim="800000"/>
              <a:headEnd/>
              <a:tailEnd/>
            </a:ln>
          </p:spPr>
          <p:txBody>
            <a:bodyPr/>
            <a:lstStyle/>
            <a:p>
              <a:endParaRPr lang="en-US" sz="1400"/>
            </a:p>
          </p:txBody>
        </p:sp>
        <p:sp>
          <p:nvSpPr>
            <p:cNvPr id="22543" name="Rectangle 93"/>
            <p:cNvSpPr>
              <a:spLocks noChangeArrowheads="1"/>
            </p:cNvSpPr>
            <p:nvPr/>
          </p:nvSpPr>
          <p:spPr bwMode="auto">
            <a:xfrm>
              <a:off x="1556" y="2882"/>
              <a:ext cx="23" cy="120"/>
            </a:xfrm>
            <a:prstGeom prst="rect">
              <a:avLst/>
            </a:prstGeom>
            <a:solidFill>
              <a:srgbClr val="0066CC"/>
            </a:solidFill>
            <a:ln w="5">
              <a:solidFill>
                <a:srgbClr val="000000"/>
              </a:solidFill>
              <a:miter lim="800000"/>
              <a:headEnd/>
              <a:tailEnd/>
            </a:ln>
          </p:spPr>
          <p:txBody>
            <a:bodyPr/>
            <a:lstStyle/>
            <a:p>
              <a:endParaRPr lang="en-US" sz="1400"/>
            </a:p>
          </p:txBody>
        </p:sp>
        <p:sp>
          <p:nvSpPr>
            <p:cNvPr id="22544" name="Rectangle 94"/>
            <p:cNvSpPr>
              <a:spLocks noChangeArrowheads="1"/>
            </p:cNvSpPr>
            <p:nvPr/>
          </p:nvSpPr>
          <p:spPr bwMode="auto">
            <a:xfrm>
              <a:off x="1556" y="2737"/>
              <a:ext cx="41" cy="120"/>
            </a:xfrm>
            <a:prstGeom prst="rect">
              <a:avLst/>
            </a:prstGeom>
            <a:solidFill>
              <a:srgbClr val="CCCCFF"/>
            </a:solidFill>
            <a:ln w="5">
              <a:solidFill>
                <a:srgbClr val="000000"/>
              </a:solidFill>
              <a:miter lim="800000"/>
              <a:headEnd/>
              <a:tailEnd/>
            </a:ln>
          </p:spPr>
          <p:txBody>
            <a:bodyPr/>
            <a:lstStyle/>
            <a:p>
              <a:endParaRPr lang="en-US" sz="1400"/>
            </a:p>
          </p:txBody>
        </p:sp>
        <p:sp>
          <p:nvSpPr>
            <p:cNvPr id="22545" name="Rectangle 95"/>
            <p:cNvSpPr>
              <a:spLocks noChangeArrowheads="1"/>
            </p:cNvSpPr>
            <p:nvPr/>
          </p:nvSpPr>
          <p:spPr bwMode="auto">
            <a:xfrm>
              <a:off x="1556" y="2592"/>
              <a:ext cx="27" cy="120"/>
            </a:xfrm>
            <a:prstGeom prst="rect">
              <a:avLst/>
            </a:prstGeom>
            <a:solidFill>
              <a:srgbClr val="000080"/>
            </a:solidFill>
            <a:ln w="5">
              <a:solidFill>
                <a:srgbClr val="000000"/>
              </a:solidFill>
              <a:miter lim="800000"/>
              <a:headEnd/>
              <a:tailEnd/>
            </a:ln>
          </p:spPr>
          <p:txBody>
            <a:bodyPr/>
            <a:lstStyle/>
            <a:p>
              <a:endParaRPr lang="en-US" sz="1400"/>
            </a:p>
          </p:txBody>
        </p:sp>
        <p:sp>
          <p:nvSpPr>
            <p:cNvPr id="22546" name="Rectangle 96"/>
            <p:cNvSpPr>
              <a:spLocks noChangeArrowheads="1"/>
            </p:cNvSpPr>
            <p:nvPr/>
          </p:nvSpPr>
          <p:spPr bwMode="auto">
            <a:xfrm>
              <a:off x="1556" y="2447"/>
              <a:ext cx="618" cy="120"/>
            </a:xfrm>
            <a:prstGeom prst="rect">
              <a:avLst/>
            </a:prstGeom>
            <a:solidFill>
              <a:srgbClr val="FF00FF"/>
            </a:solidFill>
            <a:ln w="5">
              <a:solidFill>
                <a:srgbClr val="000000"/>
              </a:solidFill>
              <a:miter lim="800000"/>
              <a:headEnd/>
              <a:tailEnd/>
            </a:ln>
          </p:spPr>
          <p:txBody>
            <a:bodyPr/>
            <a:lstStyle/>
            <a:p>
              <a:endParaRPr lang="en-US" sz="1400"/>
            </a:p>
          </p:txBody>
        </p:sp>
        <p:sp>
          <p:nvSpPr>
            <p:cNvPr id="22547" name="Rectangle 97"/>
            <p:cNvSpPr>
              <a:spLocks noChangeArrowheads="1"/>
            </p:cNvSpPr>
            <p:nvPr/>
          </p:nvSpPr>
          <p:spPr bwMode="auto">
            <a:xfrm>
              <a:off x="1556" y="2309"/>
              <a:ext cx="101" cy="113"/>
            </a:xfrm>
            <a:prstGeom prst="rect">
              <a:avLst/>
            </a:prstGeom>
            <a:solidFill>
              <a:srgbClr val="FFFF00"/>
            </a:solidFill>
            <a:ln w="5">
              <a:solidFill>
                <a:srgbClr val="000000"/>
              </a:solidFill>
              <a:miter lim="800000"/>
              <a:headEnd/>
              <a:tailEnd/>
            </a:ln>
          </p:spPr>
          <p:txBody>
            <a:bodyPr/>
            <a:lstStyle/>
            <a:p>
              <a:endParaRPr lang="en-US" sz="1400"/>
            </a:p>
          </p:txBody>
        </p:sp>
        <p:sp>
          <p:nvSpPr>
            <p:cNvPr id="22548" name="Rectangle 98"/>
            <p:cNvSpPr>
              <a:spLocks noChangeArrowheads="1"/>
            </p:cNvSpPr>
            <p:nvPr/>
          </p:nvSpPr>
          <p:spPr bwMode="auto">
            <a:xfrm>
              <a:off x="1556" y="2163"/>
              <a:ext cx="230" cy="120"/>
            </a:xfrm>
            <a:prstGeom prst="rect">
              <a:avLst/>
            </a:prstGeom>
            <a:solidFill>
              <a:srgbClr val="00FFFF"/>
            </a:solidFill>
            <a:ln w="5">
              <a:solidFill>
                <a:srgbClr val="000000"/>
              </a:solidFill>
              <a:miter lim="800000"/>
              <a:headEnd/>
              <a:tailEnd/>
            </a:ln>
          </p:spPr>
          <p:txBody>
            <a:bodyPr/>
            <a:lstStyle/>
            <a:p>
              <a:endParaRPr lang="en-US" sz="1400"/>
            </a:p>
          </p:txBody>
        </p:sp>
        <p:sp>
          <p:nvSpPr>
            <p:cNvPr id="22549" name="Rectangle 99"/>
            <p:cNvSpPr>
              <a:spLocks noChangeArrowheads="1"/>
            </p:cNvSpPr>
            <p:nvPr/>
          </p:nvSpPr>
          <p:spPr bwMode="auto">
            <a:xfrm>
              <a:off x="1556" y="1873"/>
              <a:ext cx="1135" cy="120"/>
            </a:xfrm>
            <a:prstGeom prst="rect">
              <a:avLst/>
            </a:prstGeom>
            <a:solidFill>
              <a:srgbClr val="800000"/>
            </a:solidFill>
            <a:ln w="5">
              <a:solidFill>
                <a:srgbClr val="000000"/>
              </a:solidFill>
              <a:miter lim="800000"/>
              <a:headEnd/>
              <a:tailEnd/>
            </a:ln>
          </p:spPr>
          <p:txBody>
            <a:bodyPr/>
            <a:lstStyle/>
            <a:p>
              <a:endParaRPr lang="en-US" sz="1400"/>
            </a:p>
          </p:txBody>
        </p:sp>
        <p:sp>
          <p:nvSpPr>
            <p:cNvPr id="22550" name="Rectangle 100"/>
            <p:cNvSpPr>
              <a:spLocks noChangeArrowheads="1"/>
            </p:cNvSpPr>
            <p:nvPr/>
          </p:nvSpPr>
          <p:spPr bwMode="auto">
            <a:xfrm>
              <a:off x="1556" y="1728"/>
              <a:ext cx="1610" cy="120"/>
            </a:xfrm>
            <a:prstGeom prst="rect">
              <a:avLst/>
            </a:prstGeom>
            <a:solidFill>
              <a:srgbClr val="FF0000"/>
            </a:solidFill>
            <a:ln w="5">
              <a:solidFill>
                <a:srgbClr val="000000"/>
              </a:solidFill>
              <a:miter lim="800000"/>
              <a:headEnd/>
              <a:tailEnd/>
            </a:ln>
          </p:spPr>
          <p:txBody>
            <a:bodyPr/>
            <a:lstStyle/>
            <a:p>
              <a:endParaRPr lang="en-US" sz="1400"/>
            </a:p>
          </p:txBody>
        </p:sp>
        <p:sp>
          <p:nvSpPr>
            <p:cNvPr id="22551" name="Rectangle 101"/>
            <p:cNvSpPr>
              <a:spLocks noChangeArrowheads="1"/>
            </p:cNvSpPr>
            <p:nvPr/>
          </p:nvSpPr>
          <p:spPr bwMode="auto">
            <a:xfrm>
              <a:off x="1556" y="1583"/>
              <a:ext cx="1199" cy="120"/>
            </a:xfrm>
            <a:prstGeom prst="rect">
              <a:avLst/>
            </a:prstGeom>
            <a:solidFill>
              <a:srgbClr val="0000FF"/>
            </a:solidFill>
            <a:ln w="5">
              <a:solidFill>
                <a:srgbClr val="000000"/>
              </a:solidFill>
              <a:miter lim="800000"/>
              <a:headEnd/>
              <a:tailEnd/>
            </a:ln>
          </p:spPr>
          <p:txBody>
            <a:bodyPr/>
            <a:lstStyle/>
            <a:p>
              <a:endParaRPr lang="en-US" sz="1400"/>
            </a:p>
          </p:txBody>
        </p:sp>
        <p:sp>
          <p:nvSpPr>
            <p:cNvPr id="22552" name="Rectangle 102"/>
            <p:cNvSpPr>
              <a:spLocks noChangeArrowheads="1"/>
            </p:cNvSpPr>
            <p:nvPr/>
          </p:nvSpPr>
          <p:spPr bwMode="auto">
            <a:xfrm>
              <a:off x="1556" y="1438"/>
              <a:ext cx="706" cy="120"/>
            </a:xfrm>
            <a:prstGeom prst="rect">
              <a:avLst/>
            </a:prstGeom>
            <a:solidFill>
              <a:srgbClr val="00CCFF"/>
            </a:solidFill>
            <a:ln w="5">
              <a:solidFill>
                <a:srgbClr val="000000"/>
              </a:solidFill>
              <a:miter lim="800000"/>
              <a:headEnd/>
              <a:tailEnd/>
            </a:ln>
          </p:spPr>
          <p:txBody>
            <a:bodyPr/>
            <a:lstStyle/>
            <a:p>
              <a:endParaRPr lang="en-US" sz="1400"/>
            </a:p>
          </p:txBody>
        </p:sp>
        <p:sp>
          <p:nvSpPr>
            <p:cNvPr id="22553" name="Rectangle 103"/>
            <p:cNvSpPr>
              <a:spLocks noChangeArrowheads="1"/>
            </p:cNvSpPr>
            <p:nvPr/>
          </p:nvSpPr>
          <p:spPr bwMode="auto">
            <a:xfrm>
              <a:off x="1556" y="1148"/>
              <a:ext cx="129" cy="120"/>
            </a:xfrm>
            <a:prstGeom prst="rect">
              <a:avLst/>
            </a:prstGeom>
            <a:solidFill>
              <a:srgbClr val="CCFFCC"/>
            </a:solidFill>
            <a:ln w="5">
              <a:solidFill>
                <a:srgbClr val="000000"/>
              </a:solidFill>
              <a:miter lim="800000"/>
              <a:headEnd/>
              <a:tailEnd/>
            </a:ln>
          </p:spPr>
          <p:txBody>
            <a:bodyPr/>
            <a:lstStyle/>
            <a:p>
              <a:endParaRPr lang="en-US" sz="1400"/>
            </a:p>
          </p:txBody>
        </p:sp>
        <p:sp>
          <p:nvSpPr>
            <p:cNvPr id="22554" name="Rectangle 104"/>
            <p:cNvSpPr>
              <a:spLocks noChangeArrowheads="1"/>
            </p:cNvSpPr>
            <p:nvPr/>
          </p:nvSpPr>
          <p:spPr bwMode="auto">
            <a:xfrm>
              <a:off x="1556" y="1003"/>
              <a:ext cx="18" cy="120"/>
            </a:xfrm>
            <a:prstGeom prst="rect">
              <a:avLst/>
            </a:prstGeom>
            <a:solidFill>
              <a:srgbClr val="FFFF99"/>
            </a:solidFill>
            <a:ln w="5">
              <a:solidFill>
                <a:srgbClr val="000000"/>
              </a:solidFill>
              <a:miter lim="800000"/>
              <a:headEnd/>
              <a:tailEnd/>
            </a:ln>
          </p:spPr>
          <p:txBody>
            <a:bodyPr/>
            <a:lstStyle/>
            <a:p>
              <a:endParaRPr lang="en-US" sz="1400"/>
            </a:p>
          </p:txBody>
        </p:sp>
        <p:sp>
          <p:nvSpPr>
            <p:cNvPr id="22555" name="Line 105"/>
            <p:cNvSpPr>
              <a:spLocks noChangeShapeType="1"/>
            </p:cNvSpPr>
            <p:nvPr/>
          </p:nvSpPr>
          <p:spPr bwMode="auto">
            <a:xfrm>
              <a:off x="1556" y="3885"/>
              <a:ext cx="1707"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56" name="Line 106"/>
            <p:cNvSpPr>
              <a:spLocks noChangeShapeType="1"/>
            </p:cNvSpPr>
            <p:nvPr/>
          </p:nvSpPr>
          <p:spPr bwMode="auto">
            <a:xfrm flipV="1">
              <a:off x="1556"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57" name="Line 107"/>
            <p:cNvSpPr>
              <a:spLocks noChangeShapeType="1"/>
            </p:cNvSpPr>
            <p:nvPr/>
          </p:nvSpPr>
          <p:spPr bwMode="auto">
            <a:xfrm flipV="1">
              <a:off x="1897"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58" name="Line 108"/>
            <p:cNvSpPr>
              <a:spLocks noChangeShapeType="1"/>
            </p:cNvSpPr>
            <p:nvPr/>
          </p:nvSpPr>
          <p:spPr bwMode="auto">
            <a:xfrm flipV="1">
              <a:off x="2238"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59" name="Line 109"/>
            <p:cNvSpPr>
              <a:spLocks noChangeShapeType="1"/>
            </p:cNvSpPr>
            <p:nvPr/>
          </p:nvSpPr>
          <p:spPr bwMode="auto">
            <a:xfrm flipV="1">
              <a:off x="2580"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0" name="Line 110"/>
            <p:cNvSpPr>
              <a:spLocks noChangeShapeType="1"/>
            </p:cNvSpPr>
            <p:nvPr/>
          </p:nvSpPr>
          <p:spPr bwMode="auto">
            <a:xfrm flipV="1">
              <a:off x="2921"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1" name="Line 111"/>
            <p:cNvSpPr>
              <a:spLocks noChangeShapeType="1"/>
            </p:cNvSpPr>
            <p:nvPr/>
          </p:nvSpPr>
          <p:spPr bwMode="auto">
            <a:xfrm flipV="1">
              <a:off x="3263" y="3885"/>
              <a:ext cx="0" cy="25"/>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2" name="Line 112"/>
            <p:cNvSpPr>
              <a:spLocks noChangeShapeType="1"/>
            </p:cNvSpPr>
            <p:nvPr/>
          </p:nvSpPr>
          <p:spPr bwMode="auto">
            <a:xfrm>
              <a:off x="1556" y="991"/>
              <a:ext cx="0" cy="2894"/>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3" name="Line 113"/>
            <p:cNvSpPr>
              <a:spLocks noChangeShapeType="1"/>
            </p:cNvSpPr>
            <p:nvPr/>
          </p:nvSpPr>
          <p:spPr bwMode="auto">
            <a:xfrm>
              <a:off x="1528" y="388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4" name="Line 114"/>
            <p:cNvSpPr>
              <a:spLocks noChangeShapeType="1"/>
            </p:cNvSpPr>
            <p:nvPr/>
          </p:nvSpPr>
          <p:spPr bwMode="auto">
            <a:xfrm>
              <a:off x="1528" y="3740"/>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5" name="Line 115"/>
            <p:cNvSpPr>
              <a:spLocks noChangeShapeType="1"/>
            </p:cNvSpPr>
            <p:nvPr/>
          </p:nvSpPr>
          <p:spPr bwMode="auto">
            <a:xfrm>
              <a:off x="1528" y="359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6" name="Line 116"/>
            <p:cNvSpPr>
              <a:spLocks noChangeShapeType="1"/>
            </p:cNvSpPr>
            <p:nvPr/>
          </p:nvSpPr>
          <p:spPr bwMode="auto">
            <a:xfrm>
              <a:off x="1528" y="3450"/>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7" name="Line 117"/>
            <p:cNvSpPr>
              <a:spLocks noChangeShapeType="1"/>
            </p:cNvSpPr>
            <p:nvPr/>
          </p:nvSpPr>
          <p:spPr bwMode="auto">
            <a:xfrm>
              <a:off x="1528" y="330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8" name="Line 118"/>
            <p:cNvSpPr>
              <a:spLocks noChangeShapeType="1"/>
            </p:cNvSpPr>
            <p:nvPr/>
          </p:nvSpPr>
          <p:spPr bwMode="auto">
            <a:xfrm>
              <a:off x="1528" y="3160"/>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69" name="Line 119"/>
            <p:cNvSpPr>
              <a:spLocks noChangeShapeType="1"/>
            </p:cNvSpPr>
            <p:nvPr/>
          </p:nvSpPr>
          <p:spPr bwMode="auto">
            <a:xfrm>
              <a:off x="1528" y="301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0" name="Line 120"/>
            <p:cNvSpPr>
              <a:spLocks noChangeShapeType="1"/>
            </p:cNvSpPr>
            <p:nvPr/>
          </p:nvSpPr>
          <p:spPr bwMode="auto">
            <a:xfrm>
              <a:off x="1528" y="2870"/>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1" name="Line 121"/>
            <p:cNvSpPr>
              <a:spLocks noChangeShapeType="1"/>
            </p:cNvSpPr>
            <p:nvPr/>
          </p:nvSpPr>
          <p:spPr bwMode="auto">
            <a:xfrm>
              <a:off x="1528" y="272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2" name="Line 122"/>
            <p:cNvSpPr>
              <a:spLocks noChangeShapeType="1"/>
            </p:cNvSpPr>
            <p:nvPr/>
          </p:nvSpPr>
          <p:spPr bwMode="auto">
            <a:xfrm>
              <a:off x="1528" y="2580"/>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3" name="Line 123"/>
            <p:cNvSpPr>
              <a:spLocks noChangeShapeType="1"/>
            </p:cNvSpPr>
            <p:nvPr/>
          </p:nvSpPr>
          <p:spPr bwMode="auto">
            <a:xfrm>
              <a:off x="1528" y="2435"/>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4" name="Line 124"/>
            <p:cNvSpPr>
              <a:spLocks noChangeShapeType="1"/>
            </p:cNvSpPr>
            <p:nvPr/>
          </p:nvSpPr>
          <p:spPr bwMode="auto">
            <a:xfrm>
              <a:off x="1528" y="2296"/>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5" name="Line 125"/>
            <p:cNvSpPr>
              <a:spLocks noChangeShapeType="1"/>
            </p:cNvSpPr>
            <p:nvPr/>
          </p:nvSpPr>
          <p:spPr bwMode="auto">
            <a:xfrm>
              <a:off x="1528" y="2151"/>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6" name="Line 126"/>
            <p:cNvSpPr>
              <a:spLocks noChangeShapeType="1"/>
            </p:cNvSpPr>
            <p:nvPr/>
          </p:nvSpPr>
          <p:spPr bwMode="auto">
            <a:xfrm>
              <a:off x="1528" y="2006"/>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7" name="Line 127"/>
            <p:cNvSpPr>
              <a:spLocks noChangeShapeType="1"/>
            </p:cNvSpPr>
            <p:nvPr/>
          </p:nvSpPr>
          <p:spPr bwMode="auto">
            <a:xfrm>
              <a:off x="1528" y="1861"/>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8" name="Line 128"/>
            <p:cNvSpPr>
              <a:spLocks noChangeShapeType="1"/>
            </p:cNvSpPr>
            <p:nvPr/>
          </p:nvSpPr>
          <p:spPr bwMode="auto">
            <a:xfrm>
              <a:off x="1528" y="1716"/>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79" name="Line 129"/>
            <p:cNvSpPr>
              <a:spLocks noChangeShapeType="1"/>
            </p:cNvSpPr>
            <p:nvPr/>
          </p:nvSpPr>
          <p:spPr bwMode="auto">
            <a:xfrm>
              <a:off x="1528" y="1571"/>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80" name="Line 130"/>
            <p:cNvSpPr>
              <a:spLocks noChangeShapeType="1"/>
            </p:cNvSpPr>
            <p:nvPr/>
          </p:nvSpPr>
          <p:spPr bwMode="auto">
            <a:xfrm>
              <a:off x="1528" y="1426"/>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81" name="Line 131"/>
            <p:cNvSpPr>
              <a:spLocks noChangeShapeType="1"/>
            </p:cNvSpPr>
            <p:nvPr/>
          </p:nvSpPr>
          <p:spPr bwMode="auto">
            <a:xfrm>
              <a:off x="1528" y="1281"/>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82" name="Line 132"/>
            <p:cNvSpPr>
              <a:spLocks noChangeShapeType="1"/>
            </p:cNvSpPr>
            <p:nvPr/>
          </p:nvSpPr>
          <p:spPr bwMode="auto">
            <a:xfrm>
              <a:off x="1528" y="1136"/>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83" name="Line 133"/>
            <p:cNvSpPr>
              <a:spLocks noChangeShapeType="1"/>
            </p:cNvSpPr>
            <p:nvPr/>
          </p:nvSpPr>
          <p:spPr bwMode="auto">
            <a:xfrm>
              <a:off x="1528" y="991"/>
              <a:ext cx="28" cy="0"/>
            </a:xfrm>
            <a:prstGeom prst="line">
              <a:avLst/>
            </a:prstGeom>
            <a:noFill/>
            <a:ln w="5">
              <a:solidFill>
                <a:srgbClr val="00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584" name="Rectangle 134"/>
            <p:cNvSpPr>
              <a:spLocks noChangeArrowheads="1"/>
            </p:cNvSpPr>
            <p:nvPr/>
          </p:nvSpPr>
          <p:spPr bwMode="auto">
            <a:xfrm>
              <a:off x="762" y="612"/>
              <a:ext cx="2704"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b="1">
                  <a:solidFill>
                    <a:srgbClr val="000000"/>
                  </a:solidFill>
                  <a:cs typeface="Arial" pitchFamily="34" charset="0"/>
                </a:rPr>
                <a:t>Distribution of new infections by mode of exposures</a:t>
              </a:r>
              <a:endParaRPr lang="en-US" sz="1400">
                <a:cs typeface="Arial" pitchFamily="34" charset="0"/>
              </a:endParaRPr>
            </a:p>
          </p:txBody>
        </p:sp>
        <p:sp>
          <p:nvSpPr>
            <p:cNvPr id="22585" name="Rectangle 135"/>
            <p:cNvSpPr>
              <a:spLocks noChangeArrowheads="1"/>
            </p:cNvSpPr>
            <p:nvPr/>
          </p:nvSpPr>
          <p:spPr bwMode="auto">
            <a:xfrm>
              <a:off x="1542" y="3954"/>
              <a:ext cx="60"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0</a:t>
              </a:r>
              <a:endParaRPr lang="en-US" sz="1400">
                <a:cs typeface="Arial" pitchFamily="34" charset="0"/>
              </a:endParaRPr>
            </a:p>
          </p:txBody>
        </p:sp>
        <p:sp>
          <p:nvSpPr>
            <p:cNvPr id="22586" name="Rectangle 136"/>
            <p:cNvSpPr>
              <a:spLocks noChangeArrowheads="1"/>
            </p:cNvSpPr>
            <p:nvPr/>
          </p:nvSpPr>
          <p:spPr bwMode="auto">
            <a:xfrm>
              <a:off x="1883" y="3954"/>
              <a:ext cx="60"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5</a:t>
              </a:r>
              <a:endParaRPr lang="en-US" sz="1400">
                <a:cs typeface="Arial" pitchFamily="34" charset="0"/>
              </a:endParaRPr>
            </a:p>
          </p:txBody>
        </p:sp>
        <p:sp>
          <p:nvSpPr>
            <p:cNvPr id="22587" name="Rectangle 137"/>
            <p:cNvSpPr>
              <a:spLocks noChangeArrowheads="1"/>
            </p:cNvSpPr>
            <p:nvPr/>
          </p:nvSpPr>
          <p:spPr bwMode="auto">
            <a:xfrm>
              <a:off x="2206" y="3954"/>
              <a:ext cx="121"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10</a:t>
              </a:r>
              <a:endParaRPr lang="en-US" sz="1400">
                <a:cs typeface="Arial" pitchFamily="34" charset="0"/>
              </a:endParaRPr>
            </a:p>
          </p:txBody>
        </p:sp>
        <p:sp>
          <p:nvSpPr>
            <p:cNvPr id="22588" name="Rectangle 138"/>
            <p:cNvSpPr>
              <a:spLocks noChangeArrowheads="1"/>
            </p:cNvSpPr>
            <p:nvPr/>
          </p:nvSpPr>
          <p:spPr bwMode="auto">
            <a:xfrm>
              <a:off x="2548" y="3954"/>
              <a:ext cx="121"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15</a:t>
              </a:r>
              <a:endParaRPr lang="en-US" sz="1400">
                <a:cs typeface="Arial" pitchFamily="34" charset="0"/>
              </a:endParaRPr>
            </a:p>
          </p:txBody>
        </p:sp>
        <p:sp>
          <p:nvSpPr>
            <p:cNvPr id="22589" name="Rectangle 139"/>
            <p:cNvSpPr>
              <a:spLocks noChangeArrowheads="1"/>
            </p:cNvSpPr>
            <p:nvPr/>
          </p:nvSpPr>
          <p:spPr bwMode="auto">
            <a:xfrm>
              <a:off x="2889" y="3954"/>
              <a:ext cx="121"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20</a:t>
              </a:r>
              <a:endParaRPr lang="en-US" sz="1400">
                <a:cs typeface="Arial" pitchFamily="34" charset="0"/>
              </a:endParaRPr>
            </a:p>
          </p:txBody>
        </p:sp>
        <p:sp>
          <p:nvSpPr>
            <p:cNvPr id="22590" name="Rectangle 140"/>
            <p:cNvSpPr>
              <a:spLocks noChangeArrowheads="1"/>
            </p:cNvSpPr>
            <p:nvPr/>
          </p:nvSpPr>
          <p:spPr bwMode="auto">
            <a:xfrm>
              <a:off x="3230" y="3954"/>
              <a:ext cx="121"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25</a:t>
              </a:r>
              <a:endParaRPr lang="en-US" sz="1400">
                <a:cs typeface="Arial" pitchFamily="34" charset="0"/>
              </a:endParaRPr>
            </a:p>
          </p:txBody>
        </p:sp>
        <p:sp>
          <p:nvSpPr>
            <p:cNvPr id="22591" name="Rectangle 141"/>
            <p:cNvSpPr>
              <a:spLocks noChangeArrowheads="1"/>
            </p:cNvSpPr>
            <p:nvPr/>
          </p:nvSpPr>
          <p:spPr bwMode="auto">
            <a:xfrm>
              <a:off x="301" y="3752"/>
              <a:ext cx="1183"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Injecting Drug Use (IDU)</a:t>
              </a:r>
              <a:endParaRPr lang="en-US" sz="1400">
                <a:cs typeface="Arial" pitchFamily="34" charset="0"/>
              </a:endParaRPr>
            </a:p>
          </p:txBody>
        </p:sp>
        <p:sp>
          <p:nvSpPr>
            <p:cNvPr id="22592" name="Rectangle 142"/>
            <p:cNvSpPr>
              <a:spLocks noChangeArrowheads="1"/>
            </p:cNvSpPr>
            <p:nvPr/>
          </p:nvSpPr>
          <p:spPr bwMode="auto">
            <a:xfrm>
              <a:off x="651" y="3607"/>
              <a:ext cx="718"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IDU</a:t>
              </a:r>
              <a:endParaRPr lang="en-US" sz="1400">
                <a:cs typeface="Arial" pitchFamily="34" charset="0"/>
              </a:endParaRPr>
            </a:p>
          </p:txBody>
        </p:sp>
        <p:sp>
          <p:nvSpPr>
            <p:cNvPr id="22593" name="Rectangle 143"/>
            <p:cNvSpPr>
              <a:spLocks noChangeArrowheads="1"/>
            </p:cNvSpPr>
            <p:nvPr/>
          </p:nvSpPr>
          <p:spPr bwMode="auto">
            <a:xfrm>
              <a:off x="744" y="3462"/>
              <a:ext cx="598"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Sex workers</a:t>
              </a:r>
              <a:endParaRPr lang="en-US" sz="1400">
                <a:cs typeface="Arial" pitchFamily="34" charset="0"/>
              </a:endParaRPr>
            </a:p>
          </p:txBody>
        </p:sp>
        <p:sp>
          <p:nvSpPr>
            <p:cNvPr id="22594" name="Rectangle 144"/>
            <p:cNvSpPr>
              <a:spLocks noChangeArrowheads="1"/>
            </p:cNvSpPr>
            <p:nvPr/>
          </p:nvSpPr>
          <p:spPr bwMode="auto">
            <a:xfrm>
              <a:off x="605" y="3317"/>
              <a:ext cx="778"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"Other" clients</a:t>
              </a:r>
              <a:endParaRPr lang="en-US" sz="1400">
                <a:cs typeface="Arial" pitchFamily="34" charset="0"/>
              </a:endParaRPr>
            </a:p>
          </p:txBody>
        </p:sp>
        <p:sp>
          <p:nvSpPr>
            <p:cNvPr id="22595" name="Rectangle 145"/>
            <p:cNvSpPr>
              <a:spLocks noChangeArrowheads="1"/>
            </p:cNvSpPr>
            <p:nvPr/>
          </p:nvSpPr>
          <p:spPr bwMode="auto">
            <a:xfrm>
              <a:off x="135" y="3172"/>
              <a:ext cx="1387"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Long distance truck drivers</a:t>
              </a:r>
              <a:endParaRPr lang="en-US" sz="1400">
                <a:cs typeface="Arial" pitchFamily="34" charset="0"/>
              </a:endParaRPr>
            </a:p>
          </p:txBody>
        </p:sp>
        <p:sp>
          <p:nvSpPr>
            <p:cNvPr id="22596" name="Rectangle 146"/>
            <p:cNvSpPr>
              <a:spLocks noChangeArrowheads="1"/>
            </p:cNvSpPr>
            <p:nvPr/>
          </p:nvSpPr>
          <p:spPr bwMode="auto">
            <a:xfrm>
              <a:off x="351" y="3027"/>
              <a:ext cx="1109"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Migrant farm workers</a:t>
              </a:r>
              <a:endParaRPr lang="en-US" sz="1400">
                <a:cs typeface="Arial" pitchFamily="34" charset="0"/>
              </a:endParaRPr>
            </a:p>
          </p:txBody>
        </p:sp>
        <p:sp>
          <p:nvSpPr>
            <p:cNvPr id="22597" name="Rectangle 147"/>
            <p:cNvSpPr>
              <a:spLocks noChangeArrowheads="1"/>
            </p:cNvSpPr>
            <p:nvPr/>
          </p:nvSpPr>
          <p:spPr bwMode="auto">
            <a:xfrm>
              <a:off x="176" y="2882"/>
              <a:ext cx="1338"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of "Other" clients</a:t>
              </a:r>
              <a:endParaRPr lang="en-US" sz="1400">
                <a:cs typeface="Arial" pitchFamily="34" charset="0"/>
              </a:endParaRPr>
            </a:p>
          </p:txBody>
        </p:sp>
        <p:sp>
          <p:nvSpPr>
            <p:cNvPr id="22598" name="Rectangle 148"/>
            <p:cNvSpPr>
              <a:spLocks noChangeArrowheads="1"/>
            </p:cNvSpPr>
            <p:nvPr/>
          </p:nvSpPr>
          <p:spPr bwMode="auto">
            <a:xfrm>
              <a:off x="268" y="2737"/>
              <a:ext cx="1212"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of truck drivers</a:t>
              </a:r>
              <a:endParaRPr lang="en-US" sz="1400">
                <a:cs typeface="Arial" pitchFamily="34" charset="0"/>
              </a:endParaRPr>
            </a:p>
          </p:txBody>
        </p:sp>
        <p:sp>
          <p:nvSpPr>
            <p:cNvPr id="22599" name="Rectangle 149"/>
            <p:cNvSpPr>
              <a:spLocks noChangeArrowheads="1"/>
            </p:cNvSpPr>
            <p:nvPr/>
          </p:nvSpPr>
          <p:spPr bwMode="auto">
            <a:xfrm>
              <a:off x="-50" y="2592"/>
              <a:ext cx="1640"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of migrant farm workers</a:t>
              </a:r>
              <a:endParaRPr lang="en-US" sz="1400">
                <a:cs typeface="Arial" pitchFamily="34" charset="0"/>
              </a:endParaRPr>
            </a:p>
          </p:txBody>
        </p:sp>
        <p:sp>
          <p:nvSpPr>
            <p:cNvPr id="22600" name="Rectangle 150"/>
            <p:cNvSpPr>
              <a:spLocks noChangeArrowheads="1"/>
            </p:cNvSpPr>
            <p:nvPr/>
          </p:nvSpPr>
          <p:spPr bwMode="auto">
            <a:xfrm>
              <a:off x="1002" y="2447"/>
              <a:ext cx="254"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MSM</a:t>
              </a:r>
              <a:endParaRPr lang="en-US" sz="1400">
                <a:cs typeface="Arial" pitchFamily="34" charset="0"/>
              </a:endParaRPr>
            </a:p>
          </p:txBody>
        </p:sp>
        <p:sp>
          <p:nvSpPr>
            <p:cNvPr id="22601" name="Rectangle 151"/>
            <p:cNvSpPr>
              <a:spLocks noChangeArrowheads="1"/>
            </p:cNvSpPr>
            <p:nvPr/>
          </p:nvSpPr>
          <p:spPr bwMode="auto">
            <a:xfrm>
              <a:off x="218" y="2302"/>
              <a:ext cx="1284"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Female partners of MSM</a:t>
              </a:r>
              <a:endParaRPr lang="en-US" sz="1400">
                <a:cs typeface="Arial" pitchFamily="34" charset="0"/>
              </a:endParaRPr>
            </a:p>
          </p:txBody>
        </p:sp>
        <p:sp>
          <p:nvSpPr>
            <p:cNvPr id="22602" name="Rectangle 152"/>
            <p:cNvSpPr>
              <a:spLocks noChangeArrowheads="1"/>
            </p:cNvSpPr>
            <p:nvPr/>
          </p:nvSpPr>
          <p:spPr bwMode="auto">
            <a:xfrm>
              <a:off x="301" y="2157"/>
              <a:ext cx="1176"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Prison population (male)</a:t>
              </a:r>
              <a:endParaRPr lang="en-US" sz="1400">
                <a:cs typeface="Arial" pitchFamily="34" charset="0"/>
              </a:endParaRPr>
            </a:p>
          </p:txBody>
        </p:sp>
        <p:sp>
          <p:nvSpPr>
            <p:cNvPr id="22603" name="Rectangle 153"/>
            <p:cNvSpPr>
              <a:spLocks noChangeArrowheads="1"/>
            </p:cNvSpPr>
            <p:nvPr/>
          </p:nvSpPr>
          <p:spPr bwMode="auto">
            <a:xfrm>
              <a:off x="65" y="2012"/>
              <a:ext cx="1477"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of prison population</a:t>
              </a:r>
              <a:endParaRPr lang="en-US" sz="1400">
                <a:cs typeface="Arial" pitchFamily="34" charset="0"/>
              </a:endParaRPr>
            </a:p>
          </p:txBody>
        </p:sp>
        <p:sp>
          <p:nvSpPr>
            <p:cNvPr id="22604" name="Rectangle 154"/>
            <p:cNvSpPr>
              <a:spLocks noChangeArrowheads="1"/>
            </p:cNvSpPr>
            <p:nvPr/>
          </p:nvSpPr>
          <p:spPr bwMode="auto">
            <a:xfrm>
              <a:off x="296" y="1867"/>
              <a:ext cx="1189"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Casual heterosexual sex</a:t>
              </a:r>
              <a:endParaRPr lang="en-US" sz="1400">
                <a:cs typeface="Arial" pitchFamily="34" charset="0"/>
              </a:endParaRPr>
            </a:p>
          </p:txBody>
        </p:sp>
        <p:sp>
          <p:nvSpPr>
            <p:cNvPr id="22605" name="Rectangle 155"/>
            <p:cNvSpPr>
              <a:spLocks noChangeArrowheads="1"/>
            </p:cNvSpPr>
            <p:nvPr/>
          </p:nvSpPr>
          <p:spPr bwMode="auto">
            <a:xfrm>
              <a:off x="614" y="1722"/>
              <a:ext cx="761"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   Partners CHS</a:t>
              </a:r>
              <a:endParaRPr lang="en-US" sz="1400">
                <a:cs typeface="Arial" pitchFamily="34" charset="0"/>
              </a:endParaRPr>
            </a:p>
          </p:txBody>
        </p:sp>
        <p:sp>
          <p:nvSpPr>
            <p:cNvPr id="22606" name="Rectangle 156"/>
            <p:cNvSpPr>
              <a:spLocks noChangeArrowheads="1"/>
            </p:cNvSpPr>
            <p:nvPr/>
          </p:nvSpPr>
          <p:spPr bwMode="auto">
            <a:xfrm>
              <a:off x="513" y="1577"/>
              <a:ext cx="905"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Fishing community</a:t>
              </a:r>
              <a:endParaRPr lang="en-US" sz="1400">
                <a:cs typeface="Arial" pitchFamily="34" charset="0"/>
              </a:endParaRPr>
            </a:p>
          </p:txBody>
        </p:sp>
        <p:sp>
          <p:nvSpPr>
            <p:cNvPr id="22607" name="Rectangle 157"/>
            <p:cNvSpPr>
              <a:spLocks noChangeArrowheads="1"/>
            </p:cNvSpPr>
            <p:nvPr/>
          </p:nvSpPr>
          <p:spPr bwMode="auto">
            <a:xfrm>
              <a:off x="135" y="1432"/>
              <a:ext cx="1394"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Steady Partner Heterosexual</a:t>
              </a:r>
              <a:endParaRPr lang="en-US" sz="1400">
                <a:cs typeface="Arial" pitchFamily="34" charset="0"/>
              </a:endParaRPr>
            </a:p>
          </p:txBody>
        </p:sp>
        <p:sp>
          <p:nvSpPr>
            <p:cNvPr id="22608" name="Rectangle 158"/>
            <p:cNvSpPr>
              <a:spLocks noChangeArrowheads="1"/>
            </p:cNvSpPr>
            <p:nvPr/>
          </p:nvSpPr>
          <p:spPr bwMode="auto">
            <a:xfrm>
              <a:off x="914" y="1287"/>
              <a:ext cx="368"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No risk </a:t>
              </a:r>
              <a:endParaRPr lang="en-US" sz="1400">
                <a:cs typeface="Arial" pitchFamily="34" charset="0"/>
              </a:endParaRPr>
            </a:p>
          </p:txBody>
        </p:sp>
        <p:sp>
          <p:nvSpPr>
            <p:cNvPr id="22609" name="Rectangle 159"/>
            <p:cNvSpPr>
              <a:spLocks noChangeArrowheads="1"/>
            </p:cNvSpPr>
            <p:nvPr/>
          </p:nvSpPr>
          <p:spPr bwMode="auto">
            <a:xfrm>
              <a:off x="541" y="1142"/>
              <a:ext cx="857"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Medical injections</a:t>
              </a:r>
              <a:endParaRPr lang="en-US" sz="1400">
                <a:cs typeface="Arial" pitchFamily="34" charset="0"/>
              </a:endParaRPr>
            </a:p>
          </p:txBody>
        </p:sp>
        <p:sp>
          <p:nvSpPr>
            <p:cNvPr id="22610" name="Rectangle 160"/>
            <p:cNvSpPr>
              <a:spLocks noChangeArrowheads="1"/>
            </p:cNvSpPr>
            <p:nvPr/>
          </p:nvSpPr>
          <p:spPr bwMode="auto">
            <a:xfrm>
              <a:off x="513" y="997"/>
              <a:ext cx="893"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Blood transfusions</a:t>
              </a:r>
              <a:endParaRPr lang="en-US" sz="1400">
                <a:cs typeface="Arial" pitchFamily="34" charset="0"/>
              </a:endParaRPr>
            </a:p>
          </p:txBody>
        </p:sp>
        <p:sp>
          <p:nvSpPr>
            <p:cNvPr id="22611" name="Rectangle 162"/>
            <p:cNvSpPr>
              <a:spLocks noChangeArrowheads="1"/>
            </p:cNvSpPr>
            <p:nvPr/>
          </p:nvSpPr>
          <p:spPr bwMode="auto">
            <a:xfrm>
              <a:off x="2285" y="3986"/>
              <a:ext cx="374" cy="1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r>
                <a:rPr lang="en-US" sz="1400">
                  <a:solidFill>
                    <a:srgbClr val="000000"/>
                  </a:solidFill>
                  <a:cs typeface="Arial" pitchFamily="34" charset="0"/>
                </a:rPr>
                <a:t>Percent</a:t>
              </a:r>
              <a:endParaRPr lang="en-US" sz="1400">
                <a:cs typeface="Arial" pitchFamily="34" charset="0"/>
              </a:endParaRPr>
            </a:p>
          </p:txBody>
        </p:sp>
        <p:sp>
          <p:nvSpPr>
            <p:cNvPr id="22612" name="Rectangle 163"/>
            <p:cNvSpPr>
              <a:spLocks noChangeArrowheads="1"/>
            </p:cNvSpPr>
            <p:nvPr/>
          </p:nvSpPr>
          <p:spPr bwMode="auto">
            <a:xfrm>
              <a:off x="-45" y="512"/>
              <a:ext cx="3441" cy="3612"/>
            </a:xfrm>
            <a:prstGeom prst="rect">
              <a:avLst/>
            </a:prstGeom>
            <a:noFill/>
            <a:ln w="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a:lstStyle/>
            <a:p>
              <a:endParaRPr lang="en-US" sz="1400"/>
            </a:p>
          </p:txBody>
        </p:sp>
      </p:grpSp>
      <p:pic>
        <p:nvPicPr>
          <p:cNvPr id="22533" name="Picture 5"/>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243888" y="5980113"/>
            <a:ext cx="900112" cy="900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534" name="AutoShape 2"/>
          <p:cNvSpPr>
            <a:spLocks noChangeAspect="1" noChangeArrowheads="1"/>
          </p:cNvSpPr>
          <p:nvPr/>
        </p:nvSpPr>
        <p:spPr bwMode="auto">
          <a:xfrm>
            <a:off x="0" y="765175"/>
            <a:ext cx="5543550" cy="5835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p>
        </p:txBody>
      </p:sp>
    </p:spTree>
    <p:extLst>
      <p:ext uri="{BB962C8B-B14F-4D97-AF65-F5344CB8AC3E}">
        <p14:creationId xmlns:p14="http://schemas.microsoft.com/office/powerpoint/2010/main" xmlns="" val="1312778926"/>
      </p:ext>
    </p:extLst>
  </p:cSld>
  <p:clrMapOvr>
    <a:masterClrMapping/>
  </p:clrMapOvr>
  <p:transition spd="slow" advTm="45000">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800" decel="100000"/>
                                        <p:tgtEl>
                                          <p:spTgt spid="13314"/>
                                        </p:tgtEl>
                                      </p:cBhvr>
                                    </p:animEffect>
                                    <p:anim calcmode="lin" valueType="num">
                                      <p:cBhvr>
                                        <p:cTn id="8" dur="800" decel="100000" fill="hold"/>
                                        <p:tgtEl>
                                          <p:spTgt spid="13314"/>
                                        </p:tgtEl>
                                        <p:attrNameLst>
                                          <p:attrName>style.rotation</p:attrName>
                                        </p:attrNameLst>
                                      </p:cBhvr>
                                      <p:tavLst>
                                        <p:tav tm="0">
                                          <p:val>
                                            <p:fltVal val="-90"/>
                                          </p:val>
                                        </p:tav>
                                        <p:tav tm="100000">
                                          <p:val>
                                            <p:fltVal val="0"/>
                                          </p:val>
                                        </p:tav>
                                      </p:tavLst>
                                    </p:anim>
                                    <p:anim calcmode="lin" valueType="num">
                                      <p:cBhvr>
                                        <p:cTn id="9" dur="800" decel="100000" fill="hold"/>
                                        <p:tgtEl>
                                          <p:spTgt spid="13314"/>
                                        </p:tgtEl>
                                        <p:attrNameLst>
                                          <p:attrName>ppt_x</p:attrName>
                                        </p:attrNameLst>
                                      </p:cBhvr>
                                      <p:tavLst>
                                        <p:tav tm="0">
                                          <p:val>
                                            <p:strVal val="#ppt_x+0.4"/>
                                          </p:val>
                                        </p:tav>
                                        <p:tav tm="100000">
                                          <p:val>
                                            <p:strVal val="#ppt_x-0.05"/>
                                          </p:val>
                                        </p:tav>
                                      </p:tavLst>
                                    </p:anim>
                                    <p:anim calcmode="lin" valueType="num">
                                      <p:cBhvr>
                                        <p:cTn id="10" dur="800" decel="100000" fill="hold"/>
                                        <p:tgtEl>
                                          <p:spTgt spid="1331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331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331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82" y="1351771"/>
            <a:ext cx="9144000" cy="5572164"/>
          </a:xfrm>
        </p:spPr>
        <p:txBody>
          <a:bodyPr>
            <a:normAutofit fontScale="92500" lnSpcReduction="10000"/>
          </a:bodyPr>
          <a:lstStyle/>
          <a:p>
            <a:pPr>
              <a:defRPr/>
            </a:pPr>
            <a:r>
              <a:rPr lang="en-US" dirty="0" smtClean="0"/>
              <a:t>National </a:t>
            </a:r>
            <a:r>
              <a:rPr lang="en-US" dirty="0"/>
              <a:t>response systems and structures</a:t>
            </a:r>
          </a:p>
          <a:p>
            <a:pPr lvl="1">
              <a:defRPr/>
            </a:pPr>
            <a:r>
              <a:rPr lang="en-US" dirty="0"/>
              <a:t>No deliberate gender expertise in sub/national key committees e.g. ICC advisory, HIV prevention taskforce;; </a:t>
            </a:r>
          </a:p>
          <a:p>
            <a:pPr lvl="1">
              <a:defRPr/>
            </a:pPr>
            <a:r>
              <a:rPr lang="en-US" dirty="0"/>
              <a:t>Weak health sector coordination e.g. RH, HIV separate</a:t>
            </a:r>
          </a:p>
          <a:p>
            <a:pPr>
              <a:defRPr/>
            </a:pPr>
            <a:r>
              <a:rPr lang="en-US" dirty="0"/>
              <a:t>National planning and prioritization</a:t>
            </a:r>
          </a:p>
          <a:p>
            <a:pPr lvl="1">
              <a:defRPr/>
            </a:pPr>
            <a:r>
              <a:rPr lang="en-US" dirty="0"/>
              <a:t>No accountability for gender analysis in JAPR,  in review of scale up of </a:t>
            </a:r>
            <a:r>
              <a:rPr lang="en-US" dirty="0" err="1"/>
              <a:t>progs</a:t>
            </a:r>
            <a:r>
              <a:rPr lang="en-US" dirty="0"/>
              <a:t> </a:t>
            </a:r>
            <a:r>
              <a:rPr lang="en-US" dirty="0" err="1"/>
              <a:t>e.g</a:t>
            </a:r>
            <a:r>
              <a:rPr lang="en-US" dirty="0"/>
              <a:t> couples HTC, PMTCT</a:t>
            </a:r>
          </a:p>
          <a:p>
            <a:pPr>
              <a:defRPr/>
            </a:pPr>
            <a:r>
              <a:rPr lang="en-US" dirty="0" smtClean="0"/>
              <a:t>Implementing </a:t>
            </a:r>
            <a:r>
              <a:rPr lang="en-US" dirty="0"/>
              <a:t>partners</a:t>
            </a:r>
          </a:p>
          <a:p>
            <a:pPr lvl="1">
              <a:defRPr/>
            </a:pPr>
            <a:r>
              <a:rPr lang="en-US" dirty="0"/>
              <a:t>No capacity for gender integration in planning, prioritization, programming and </a:t>
            </a:r>
            <a:r>
              <a:rPr lang="en-US" dirty="0" smtClean="0"/>
              <a:t>reporting</a:t>
            </a:r>
          </a:p>
          <a:p>
            <a:pPr>
              <a:defRPr/>
            </a:pPr>
            <a:r>
              <a:rPr lang="en-US" dirty="0"/>
              <a:t>Sustained funding for social transformation interventions</a:t>
            </a:r>
          </a:p>
          <a:p>
            <a:pPr lvl="1">
              <a:defRPr/>
            </a:pPr>
            <a:endParaRPr lang="en-US" dirty="0"/>
          </a:p>
          <a:p>
            <a:pPr lvl="1">
              <a:buFontTx/>
              <a:buNone/>
              <a:defRPr/>
            </a:pPr>
            <a:endParaRPr lang="en-US" dirty="0"/>
          </a:p>
          <a:p>
            <a:pPr>
              <a:buFont typeface="Wingdings" pitchFamily="2" charset="2"/>
              <a:buNone/>
              <a:defRPr/>
            </a:pPr>
            <a:endParaRPr lang="en-US" sz="2400" dirty="0" smtClean="0"/>
          </a:p>
          <a:p>
            <a:pPr>
              <a:defRPr/>
            </a:pPr>
            <a:endParaRPr lang="en-US" sz="2400" dirty="0" smtClean="0"/>
          </a:p>
          <a:p>
            <a:pPr>
              <a:defRPr/>
            </a:pPr>
            <a:endParaRPr lang="en-US" sz="2400" dirty="0"/>
          </a:p>
        </p:txBody>
      </p:sp>
      <p:sp>
        <p:nvSpPr>
          <p:cNvPr id="22532" name="Slide Number Placeholder 3"/>
          <p:cNvSpPr>
            <a:spLocks noGrp="1"/>
          </p:cNvSpPr>
          <p:nvPr>
            <p:ph type="sldNum" sz="quarter" idx="12"/>
          </p:nvPr>
        </p:nvSpPr>
        <p:spPr>
          <a:noFill/>
        </p:spPr>
        <p:txBody>
          <a:bodyPr/>
          <a:lstStyle/>
          <a:p>
            <a:fld id="{D9AC9AAB-5CD7-4BEA-9EC1-647871058856}" type="slidenum">
              <a:rPr lang="en-US" smtClean="0">
                <a:latin typeface="Arial" pitchFamily="34" charset="0"/>
              </a:rPr>
              <a:pPr/>
              <a:t>9</a:t>
            </a:fld>
            <a:endParaRPr lang="en-US" dirty="0" smtClean="0">
              <a:latin typeface="Arial" pitchFamily="34" charset="0"/>
            </a:endParaRPr>
          </a:p>
        </p:txBody>
      </p:sp>
      <p:grpSp>
        <p:nvGrpSpPr>
          <p:cNvPr id="5" name="Group 3"/>
          <p:cNvGrpSpPr/>
          <p:nvPr/>
        </p:nvGrpSpPr>
        <p:grpSpPr>
          <a:xfrm>
            <a:off x="142844" y="0"/>
            <a:ext cx="9001156" cy="1351771"/>
            <a:chOff x="0" y="-1"/>
            <a:chExt cx="9144000" cy="1351771"/>
          </a:xfrm>
        </p:grpSpPr>
        <p:pic>
          <p:nvPicPr>
            <p:cNvPr id="6" name="Picture 2"/>
            <p:cNvPicPr>
              <a:picLocks noChangeAspect="1" noChangeArrowheads="1"/>
            </p:cNvPicPr>
            <p:nvPr/>
          </p:nvPicPr>
          <p:blipFill>
            <a:blip r:embed="rId3"/>
            <a:srcRect/>
            <a:stretch>
              <a:fillRect/>
            </a:stretch>
          </p:blipFill>
          <p:spPr bwMode="auto">
            <a:xfrm>
              <a:off x="0" y="-1"/>
              <a:ext cx="1142976" cy="1351771"/>
            </a:xfrm>
            <a:prstGeom prst="rect">
              <a:avLst/>
            </a:prstGeom>
            <a:noFill/>
          </p:spPr>
        </p:pic>
        <p:sp>
          <p:nvSpPr>
            <p:cNvPr id="7" name="Rectangle 6"/>
            <p:cNvSpPr/>
            <p:nvPr/>
          </p:nvSpPr>
          <p:spPr>
            <a:xfrm>
              <a:off x="1071538" y="0"/>
              <a:ext cx="8072462" cy="1285860"/>
            </a:xfrm>
            <a:prstGeom prst="rect">
              <a:avLst/>
            </a:prstGeom>
            <a:solidFill>
              <a:srgbClr val="7030A0"/>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3600" b="1" dirty="0">
                  <a:solidFill>
                    <a:srgbClr val="FFFF00"/>
                  </a:solidFill>
                  <a:effectLst>
                    <a:outerShdw blurRad="38100" dist="38100" dir="2700000" algn="tl">
                      <a:srgbClr val="000000">
                        <a:alpha val="43137"/>
                      </a:srgbClr>
                    </a:outerShdw>
                  </a:effectLst>
                </a:rPr>
                <a:t>National process responses: Gender integration issues/gaps</a:t>
              </a:r>
              <a:endParaRPr lang="en-GB" sz="3600" b="1"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xmlns="" val="47912845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2406</TotalTime>
  <Words>1685</Words>
  <Application>Microsoft Office PowerPoint</Application>
  <PresentationFormat>On-screen Show (4:3)</PresentationFormat>
  <Paragraphs>268</Paragraphs>
  <Slides>21</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1_Office Theme</vt:lpstr>
      <vt:lpstr>Chart</vt:lpstr>
      <vt:lpstr>Integrating gender &amp; GBV into HIV programmes ın Kenya – progress made</vt:lpstr>
      <vt:lpstr>Key issues – why the drive towards integration </vt:lpstr>
      <vt:lpstr>Slide 3</vt:lpstr>
      <vt:lpstr>LVCT  service integration model</vt:lpstr>
      <vt:lpstr>Key issues – why the drive towards integration </vt:lpstr>
      <vt:lpstr>Key issues – why the drive towards integration </vt:lpstr>
      <vt:lpstr>Key issues – why the drive towards integration </vt:lpstr>
      <vt:lpstr>Research – Kenya’s Modes of Transmission study: where are the women?</vt:lpstr>
      <vt:lpstr>Slide 9</vt:lpstr>
      <vt:lpstr>‘.. the needs of the married, particularly women have been neglected… despite the fact that more than half of HIV infections in the severe epidemics of ESA are occuring in this group… (Dlevaux 2007)</vt:lpstr>
      <vt:lpstr>Slide 11</vt:lpstr>
      <vt:lpstr>Slide 12</vt:lpstr>
      <vt:lpstr>Slide 13</vt:lpstr>
      <vt:lpstr>Key issues – why the drive towards integration </vt:lpstr>
      <vt:lpstr>Slide 15</vt:lpstr>
      <vt:lpstr>Key issues – why the drive towards integration </vt:lpstr>
      <vt:lpstr>Combination prevention? Integrated services</vt:lpstr>
      <vt:lpstr>Slide 18</vt:lpstr>
      <vt:lpstr>Slide 19</vt:lpstr>
      <vt:lpstr>Slide 20</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 – what does it mean to LVCT?</dc:title>
  <dc:creator>lotiso</dc:creator>
  <cp:lastModifiedBy>ntgrp</cp:lastModifiedBy>
  <cp:revision>43</cp:revision>
  <dcterms:created xsi:type="dcterms:W3CDTF">2011-03-23T16:43:14Z</dcterms:created>
  <dcterms:modified xsi:type="dcterms:W3CDTF">2011-11-14T07:42:30Z</dcterms:modified>
</cp:coreProperties>
</file>