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64" r:id="rId2"/>
    <p:sldId id="298" r:id="rId3"/>
    <p:sldId id="299" r:id="rId4"/>
    <p:sldId id="302" r:id="rId5"/>
    <p:sldId id="303" r:id="rId6"/>
    <p:sldId id="294" r:id="rId7"/>
    <p:sldId id="293" r:id="rId8"/>
    <p:sldId id="295" r:id="rId9"/>
    <p:sldId id="304" r:id="rId10"/>
    <p:sldId id="291" r:id="rId11"/>
    <p:sldId id="300" r:id="rId12"/>
    <p:sldId id="301" r:id="rId13"/>
    <p:sldId id="292" r:id="rId14"/>
    <p:sldId id="275" r:id="rId15"/>
    <p:sldId id="296" r:id="rId16"/>
    <p:sldId id="297" r:id="rId17"/>
  </p:sldIdLst>
  <p:sldSz cx="9144000" cy="6858000" type="screen4x3"/>
  <p:notesSz cx="6858000"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5000" autoAdjust="0"/>
  </p:normalViewPr>
  <p:slideViewPr>
    <p:cSldViewPr>
      <p:cViewPr>
        <p:scale>
          <a:sx n="60" d="100"/>
          <a:sy n="60" d="100"/>
        </p:scale>
        <p:origin x="-222" y="288"/>
      </p:cViewPr>
      <p:guideLst>
        <p:guide orient="horz" pos="2160"/>
        <p:guide pos="2880"/>
      </p:guideLst>
    </p:cSldViewPr>
  </p:slideViewPr>
  <p:outlineViewPr>
    <p:cViewPr>
      <p:scale>
        <a:sx n="33" d="100"/>
        <a:sy n="33" d="100"/>
      </p:scale>
      <p:origin x="48" y="4092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026"/>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idx="1"/>
          </p:nvPr>
        </p:nvSpPr>
        <p:spPr>
          <a:xfrm>
            <a:off x="3884613" y="0"/>
            <a:ext cx="2971800" cy="459026"/>
          </a:xfrm>
          <a:prstGeom prst="rect">
            <a:avLst/>
          </a:prstGeom>
        </p:spPr>
        <p:txBody>
          <a:bodyPr vert="horz" lIns="91640" tIns="45820" rIns="91640" bIns="45820" rtlCol="0"/>
          <a:lstStyle>
            <a:lvl1pPr algn="r">
              <a:defRPr sz="1200"/>
            </a:lvl1pPr>
          </a:lstStyle>
          <a:p>
            <a:fld id="{BB2E078C-6B91-4C67-8322-1A5E05CC600B}" type="datetimeFigureOut">
              <a:rPr lang="en-US" smtClean="0"/>
              <a:pPr/>
              <a:t>11/14/2011</a:t>
            </a:fld>
            <a:endParaRPr lang="en-US"/>
          </a:p>
        </p:txBody>
      </p:sp>
      <p:sp>
        <p:nvSpPr>
          <p:cNvPr id="4" name="Slide Image Placeholder 3"/>
          <p:cNvSpPr>
            <a:spLocks noGrp="1" noRot="1" noChangeAspect="1"/>
          </p:cNvSpPr>
          <p:nvPr>
            <p:ph type="sldImg" idx="2"/>
          </p:nvPr>
        </p:nvSpPr>
        <p:spPr>
          <a:xfrm>
            <a:off x="1135063" y="688975"/>
            <a:ext cx="4587875" cy="3441700"/>
          </a:xfrm>
          <a:prstGeom prst="rect">
            <a:avLst/>
          </a:prstGeom>
          <a:noFill/>
          <a:ln w="12700">
            <a:solidFill>
              <a:prstClr val="black"/>
            </a:solidFill>
          </a:ln>
        </p:spPr>
        <p:txBody>
          <a:bodyPr vert="horz" lIns="91640" tIns="45820" rIns="91640" bIns="45820" rtlCol="0" anchor="ctr"/>
          <a:lstStyle/>
          <a:p>
            <a:endParaRPr lang="en-US"/>
          </a:p>
        </p:txBody>
      </p:sp>
      <p:sp>
        <p:nvSpPr>
          <p:cNvPr id="5" name="Notes Placeholder 4"/>
          <p:cNvSpPr>
            <a:spLocks noGrp="1"/>
          </p:cNvSpPr>
          <p:nvPr>
            <p:ph type="body" sz="quarter" idx="3"/>
          </p:nvPr>
        </p:nvSpPr>
        <p:spPr>
          <a:xfrm>
            <a:off x="685800" y="4360744"/>
            <a:ext cx="5486400" cy="4131231"/>
          </a:xfrm>
          <a:prstGeom prst="rect">
            <a:avLst/>
          </a:prstGeom>
        </p:spPr>
        <p:txBody>
          <a:bodyPr vert="horz" lIns="91640" tIns="45820" rIns="91640" bIns="458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71800" cy="459026"/>
          </a:xfrm>
          <a:prstGeom prst="rect">
            <a:avLst/>
          </a:prstGeom>
        </p:spPr>
        <p:txBody>
          <a:bodyPr vert="horz" lIns="91640" tIns="45820" rIns="91640" bIns="458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19894"/>
            <a:ext cx="2971800" cy="459026"/>
          </a:xfrm>
          <a:prstGeom prst="rect">
            <a:avLst/>
          </a:prstGeom>
        </p:spPr>
        <p:txBody>
          <a:bodyPr vert="horz" lIns="91640" tIns="45820" rIns="91640" bIns="45820" rtlCol="0" anchor="b"/>
          <a:lstStyle>
            <a:lvl1pPr algn="r">
              <a:defRPr sz="1200"/>
            </a:lvl1pPr>
          </a:lstStyle>
          <a:p>
            <a:fld id="{EB8B959E-3277-4637-938D-C94E83FF84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8B959E-3277-4637-938D-C94E83FF84E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dirty="0" smtClean="0"/>
              <a:t>Identify specific policy and programmatic responses to the intersections between HIV and gender-based violence at different points along the HIV prevention, treatment, care and support continuum, and recognize gender-based violence as both a cause and consequence of HIV transmission. </a:t>
            </a:r>
            <a:endParaRPr lang="en-US" dirty="0" smtClean="0"/>
          </a:p>
          <a:p>
            <a:r>
              <a:rPr lang="en-GB" dirty="0" smtClean="0"/>
              <a:t> </a:t>
            </a:r>
            <a:endParaRPr lang="en-US" dirty="0" smtClean="0"/>
          </a:p>
          <a:p>
            <a:pPr lvl="0"/>
            <a:r>
              <a:rPr lang="en-GB" dirty="0" smtClean="0"/>
              <a:t>Advance the strategy of engaging men and boys as partners as a means of advancing gender equality and as a key intervention to interrupt and halt the gender-based violence-leads-to-HIV-leads-to-gender-based violence cycle.</a:t>
            </a:r>
            <a:endParaRPr lang="en-US" dirty="0" smtClean="0"/>
          </a:p>
          <a:p>
            <a:r>
              <a:rPr lang="en-GB" dirty="0" smtClean="0"/>
              <a:t> </a:t>
            </a:r>
            <a:endParaRPr lang="en-US" dirty="0" smtClean="0"/>
          </a:p>
          <a:p>
            <a:pPr lvl="0"/>
            <a:r>
              <a:rPr lang="en-GB" dirty="0" smtClean="0"/>
              <a:t>Review existing National Strategic Plans on HIV and AIDS to assess strengths, weaknesses, and gaps in addressing gender-based violence as a cause and consequence of HIV, and the engagement of men and boys as a core strategy for transforming gender norms which underpin unequal gender relations, including gender-based violence. </a:t>
            </a:r>
            <a:endParaRPr lang="en-US" dirty="0" smtClean="0"/>
          </a:p>
          <a:p>
            <a:r>
              <a:rPr lang="en-GB" dirty="0" smtClean="0"/>
              <a:t> </a:t>
            </a:r>
            <a:endParaRPr lang="en-US" dirty="0" smtClean="0"/>
          </a:p>
          <a:p>
            <a:pPr lvl="0"/>
            <a:r>
              <a:rPr lang="en-GB" dirty="0" smtClean="0"/>
              <a:t>Define country-level actions plans to strengthen the integration of strategies to address gender-based violence and to engage men and boys for gender equality into National Strategic Plans on HIV and AIDS, and other national policies, plans and processes, as appropriate.</a:t>
            </a:r>
            <a:endParaRPr lang="en-US" dirty="0" smtClean="0"/>
          </a:p>
          <a:p>
            <a:r>
              <a:rPr lang="en-GB" dirty="0" smtClean="0"/>
              <a:t> </a:t>
            </a:r>
            <a:endParaRPr lang="en-US" dirty="0" smtClean="0"/>
          </a:p>
          <a:p>
            <a:r>
              <a:rPr lang="en-GB" b="1" dirty="0" smtClean="0"/>
              <a:t>Anticipated Outputs</a:t>
            </a:r>
            <a:endParaRPr lang="en-US" dirty="0" smtClean="0"/>
          </a:p>
          <a:p>
            <a:pPr lvl="0"/>
            <a:r>
              <a:rPr lang="en-GB" dirty="0" smtClean="0"/>
              <a:t>Consensus and understanding regarding the mutually reinforcing cycle of gender-based-violence and HIV, and the potential role of engaging men and boys for gender equality to interrupt and halt this cycle and strengthen the national AIDS response.</a:t>
            </a:r>
            <a:endParaRPr lang="en-US" dirty="0" smtClean="0"/>
          </a:p>
          <a:p>
            <a:r>
              <a:rPr lang="en-GB" b="1" dirty="0" smtClean="0"/>
              <a:t> </a:t>
            </a:r>
            <a:endParaRPr lang="en-US" dirty="0" smtClean="0"/>
          </a:p>
          <a:p>
            <a:pPr lvl="0"/>
            <a:r>
              <a:rPr lang="en-GB" dirty="0" smtClean="0"/>
              <a:t>Analysis of existing country plans.</a:t>
            </a:r>
            <a:endParaRPr lang="en-US" dirty="0" smtClean="0"/>
          </a:p>
          <a:p>
            <a:r>
              <a:rPr lang="en-GB" b="1" dirty="0" smtClean="0"/>
              <a:t> </a:t>
            </a:r>
            <a:endParaRPr lang="en-US" dirty="0" smtClean="0"/>
          </a:p>
          <a:p>
            <a:pPr lvl="0"/>
            <a:r>
              <a:rPr lang="en-GB" dirty="0" smtClean="0"/>
              <a:t>Country level action plans to support the integration attention to gender-based violence, and the engagement of men and boys for gender equality, in National Strategic Plans on HIV and AIDS and other national policies and plans, as appropriate.</a:t>
            </a:r>
            <a:endParaRPr lang="en-US" dirty="0" smtClean="0"/>
          </a:p>
          <a:p>
            <a:endParaRPr lang="en-US" dirty="0"/>
          </a:p>
        </p:txBody>
      </p:sp>
      <p:sp>
        <p:nvSpPr>
          <p:cNvPr id="4" name="Slide Number Placeholder 3"/>
          <p:cNvSpPr>
            <a:spLocks noGrp="1"/>
          </p:cNvSpPr>
          <p:nvPr>
            <p:ph type="sldNum" sz="quarter" idx="10"/>
          </p:nvPr>
        </p:nvSpPr>
        <p:spPr/>
        <p:txBody>
          <a:bodyPr/>
          <a:lstStyle/>
          <a:p>
            <a:fld id="{EB8B959E-3277-4637-938D-C94E83FF84E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Emphasizing the importance of building linkages between HIV, sexual and reproductive health and rights policies, </a:t>
            </a:r>
            <a:r>
              <a:rPr lang="en-US" dirty="0" err="1" smtClean="0"/>
              <a:t>programmes</a:t>
            </a:r>
            <a:r>
              <a:rPr lang="en-US" dirty="0" smtClean="0"/>
              <a:t> and services and efforts to end violence and discrimination against women and girls.</a:t>
            </a:r>
            <a:endParaRPr lang="en-US" dirty="0"/>
          </a:p>
        </p:txBody>
      </p:sp>
      <p:sp>
        <p:nvSpPr>
          <p:cNvPr id="4" name="Slide Number Placeholder 3"/>
          <p:cNvSpPr>
            <a:spLocks noGrp="1"/>
          </p:cNvSpPr>
          <p:nvPr>
            <p:ph type="sldNum" sz="quarter" idx="10"/>
          </p:nvPr>
        </p:nvSpPr>
        <p:spPr/>
        <p:txBody>
          <a:bodyPr/>
          <a:lstStyle/>
          <a:p>
            <a:fld id="{EB8B959E-3277-4637-938D-C94E83FF84E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30 years since the first reporting of HIV in 1981</a:t>
            </a:r>
            <a:r>
              <a:rPr lang="en-US" sz="2400" baseline="0" dirty="0" smtClean="0"/>
              <a:t> - </a:t>
            </a:r>
            <a:r>
              <a:rPr lang="en-US" sz="2400" dirty="0" smtClean="0"/>
              <a:t>Created significant expectation among governments, civil society and UN to take stock of progress &amp; agree future course</a:t>
            </a:r>
          </a:p>
          <a:p>
            <a:pPr lvl="1"/>
            <a:r>
              <a:rPr lang="en-US" sz="2300" dirty="0" smtClean="0"/>
              <a:t>50% reduction of sexual transmission </a:t>
            </a:r>
          </a:p>
          <a:p>
            <a:pPr lvl="1"/>
            <a:r>
              <a:rPr lang="en-US" sz="2300" dirty="0" smtClean="0"/>
              <a:t>	50% reduction of transmission through injecting drug use</a:t>
            </a:r>
          </a:p>
          <a:p>
            <a:pPr lvl="1"/>
            <a:r>
              <a:rPr lang="en-US" sz="2300" dirty="0" smtClean="0"/>
              <a:t>Pledge to eliminate gender inequalities and gender-based abuse and violence, increase </a:t>
            </a:r>
          </a:p>
          <a:p>
            <a:pPr lvl="1"/>
            <a:r>
              <a:rPr lang="en-US" sz="2300" dirty="0" smtClean="0"/>
              <a:t>the capacity of women and adolescent girls to protect themselves from the risk of HIV </a:t>
            </a:r>
          </a:p>
          <a:p>
            <a:pPr lvl="1"/>
            <a:r>
              <a:rPr lang="en-US" sz="2300" dirty="0" smtClean="0"/>
              <a:t>infection, principally through the provision of health care and services, including, </a:t>
            </a:r>
          </a:p>
          <a:p>
            <a:pPr lvl="1"/>
            <a:r>
              <a:rPr lang="en-US" sz="2300" dirty="0" smtClean="0"/>
              <a:t>inter alia, sexual and reproductive health, as well as full access to comprehensive </a:t>
            </a:r>
          </a:p>
          <a:p>
            <a:pPr lvl="1"/>
            <a:r>
              <a:rPr lang="en-US" sz="2300" dirty="0" smtClean="0"/>
              <a:t>information and education, ensure that women can exercise their right to have control </a:t>
            </a:r>
          </a:p>
          <a:p>
            <a:pPr lvl="1"/>
            <a:r>
              <a:rPr lang="en-US" sz="2300" dirty="0" smtClean="0"/>
              <a:t>over, and decide freely and responsibly on, matters related to their sexuality in order </a:t>
            </a:r>
          </a:p>
          <a:p>
            <a:pPr lvl="1"/>
            <a:r>
              <a:rPr lang="en-US" sz="2300" dirty="0" smtClean="0"/>
              <a:t>to increase their ability to protect themselves from HIV infection, including their </a:t>
            </a:r>
          </a:p>
          <a:p>
            <a:pPr lvl="1"/>
            <a:r>
              <a:rPr lang="en-US" sz="2300" dirty="0" smtClean="0"/>
              <a:t>sexual and reproductive health, free of coercion, discrimination and violence, and </a:t>
            </a:r>
          </a:p>
          <a:p>
            <a:pPr lvl="1"/>
            <a:r>
              <a:rPr lang="en-US" sz="2300" dirty="0" smtClean="0"/>
              <a:t>take all necessary measures to create an enabling environment for the empowerment </a:t>
            </a:r>
          </a:p>
          <a:p>
            <a:pPr lvl="1"/>
            <a:r>
              <a:rPr lang="en-US" sz="2300" dirty="0" smtClean="0"/>
              <a:t>of women and strengthen their economic independence, and, in this context, reiterate </a:t>
            </a:r>
          </a:p>
          <a:p>
            <a:pPr lvl="1"/>
            <a:r>
              <a:rPr lang="en-US" sz="2300" dirty="0" smtClean="0"/>
              <a:t>the importance of the role of men and boys in achieving gender equality;</a:t>
            </a:r>
          </a:p>
          <a:p>
            <a:pPr lvl="1"/>
            <a:r>
              <a:rPr lang="en-US" sz="2300" dirty="0" smtClean="0"/>
              <a:t>	Elimination of mother to child transmission and substantial reduction of AIDS-related maternal deaths</a:t>
            </a:r>
          </a:p>
          <a:p>
            <a:pPr lvl="1"/>
            <a:r>
              <a:rPr lang="en-US" sz="2300" dirty="0" smtClean="0"/>
              <a:t>	15 million PLWHIV on treatment</a:t>
            </a:r>
          </a:p>
          <a:p>
            <a:pPr lvl="1"/>
            <a:r>
              <a:rPr lang="en-US" sz="2300" dirty="0" smtClean="0"/>
              <a:t>	50% reduction of TB deaths among PLHIV</a:t>
            </a:r>
          </a:p>
          <a:p>
            <a:endParaRPr lang="en-US" dirty="0"/>
          </a:p>
        </p:txBody>
      </p:sp>
      <p:sp>
        <p:nvSpPr>
          <p:cNvPr id="4" name="Slide Number Placeholder 3"/>
          <p:cNvSpPr>
            <a:spLocks noGrp="1"/>
          </p:cNvSpPr>
          <p:nvPr>
            <p:ph type="sldNum" sz="quarter" idx="10"/>
          </p:nvPr>
        </p:nvSpPr>
        <p:spPr/>
        <p:txBody>
          <a:bodyPr/>
          <a:lstStyle/>
          <a:p>
            <a:fld id="{EB8B959E-3277-4637-938D-C94E83FF84E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The African Union’s Declaration on HIV/AIDS, Tuberculosis, Malaria and other Related Infectious Diseases (2003) notes that “the majority of those infected with and affected by HIV/AIDS in our continent are women, children and young people” and the disproportionate burden of care that falls on women and it commits to taking action “in conformity with the principles of equal access and gender equity.” The groundbreaking Protocol of the African Charter on Human and Peoples’ Rights on the Rights of Women in Africa (the African Women’s Protocol) (2005) recalls commitments to the principle of non-discrimination and it heralds equality and non-discrimination as central priorities for HIV prevention and mitigation.  There have been several international meetings of heads of state and other leaders who have reaffirmed their commitment to stopping the spread and mitigating the impacts of HIV. Both the Fourth World Conference on Women, also known as the “Beijing” Declaration and the five year review “Beijing+5” brought together government representatives who agreed on the importance of integrating a gender perspective into the HIV/AIDS response. Though not directly speaking on HIV/AIDS, the Convention on the Elimination of all Forms of Discrimination against Women (CEDAW) is another source, in which UN Member States have affirmed the need to “…take appropriate measures to eliminate discrimination against women in the field of health care…” The CEDAW Committee has also released a General Recommendation on HIV/AIDS to guide implementation of appropriate measures.</a:t>
            </a:r>
          </a:p>
          <a:p>
            <a:endParaRPr lang="en-US" dirty="0"/>
          </a:p>
        </p:txBody>
      </p:sp>
      <p:sp>
        <p:nvSpPr>
          <p:cNvPr id="4" name="Slide Number Placeholder 3"/>
          <p:cNvSpPr>
            <a:spLocks noGrp="1"/>
          </p:cNvSpPr>
          <p:nvPr>
            <p:ph type="sldNum" sz="quarter" idx="10"/>
          </p:nvPr>
        </p:nvSpPr>
        <p:spPr/>
        <p:txBody>
          <a:bodyPr/>
          <a:lstStyle/>
          <a:p>
            <a:fld id="{EB8B959E-3277-4637-938D-C94E83FF84E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D8FE905-9B75-42B1-A354-452527751C2E}" type="slidenum">
              <a:rPr lang="en-US" smtClean="0"/>
              <a:pPr/>
              <a:t>10</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GB" sz="1200" kern="1200" dirty="0" smtClean="0">
                <a:solidFill>
                  <a:schemeClr val="tx1"/>
                </a:solidFill>
                <a:latin typeface="+mn-lt"/>
                <a:ea typeface="+mn-ea"/>
                <a:cs typeface="+mn-cs"/>
              </a:rPr>
              <a:t>Social and legal environments that fail to protect against stigma and discrimination or to facilitate access to HIV programmes continue to block universal access. Countries must make greater efforts: to realize and protect HIV-related human rights, including the rights of women and girls; to implement protective legal environments for people living with HIV and vulnerable populations; and to ensure HIV coverage for the most underserved and vulnerable communities. People living with and vulnerable to HIV should know their HIV-related rights and be supported to mobilize around them. Much greater investment should be made to address the intersections between susceptibility to HIV transmission gender inequality and gender-based violence.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UNAIDS seeks to advance progress towards the vision of</a:t>
            </a:r>
            <a:r>
              <a:rPr lang="en-GB" sz="1200" i="1" kern="1200" dirty="0" smtClean="0">
                <a:solidFill>
                  <a:schemeClr val="tx1"/>
                </a:solidFill>
                <a:latin typeface="+mn-lt"/>
                <a:ea typeface="+mn-ea"/>
                <a:cs typeface="+mn-cs"/>
              </a:rPr>
              <a:t> zero discrimination </a:t>
            </a:r>
            <a:r>
              <a:rPr lang="en-GB" sz="1200" kern="1200" dirty="0" smtClean="0">
                <a:solidFill>
                  <a:schemeClr val="tx1"/>
                </a:solidFill>
                <a:latin typeface="+mn-lt"/>
                <a:ea typeface="+mn-ea"/>
                <a:cs typeface="+mn-cs"/>
              </a:rPr>
              <a:t>by focusing four strategic goals.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Countries with punitive laws and practices around HIV transmission, sex work, drug use or homosexuality that block effective responses reduced by half</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Outcomes:</a:t>
            </a:r>
            <a:r>
              <a:rPr lang="en-US" sz="1200" b="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what the Joint Programme aims to achieve</a:t>
            </a:r>
            <a:endParaRPr lang="en-US" sz="120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Outputs:</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results of the Joint Programme</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which contribute to the outcome</a:t>
            </a:r>
            <a:endParaRPr lang="en-US" sz="1200" b="0" kern="1200" dirty="0" smtClean="0">
              <a:solidFill>
                <a:schemeClr val="tx1"/>
              </a:solidFill>
              <a:latin typeface="+mn-lt"/>
              <a:ea typeface="+mn-ea"/>
              <a:cs typeface="+mn-cs"/>
            </a:endParaRPr>
          </a:p>
          <a:p>
            <a:pPr lvl="0"/>
            <a:r>
              <a:rPr lang="en-GB" sz="1200" b="0" kern="1200" dirty="0" smtClean="0">
                <a:solidFill>
                  <a:schemeClr val="tx1"/>
                </a:solidFill>
                <a:latin typeface="+mn-lt"/>
                <a:ea typeface="+mn-ea"/>
                <a:cs typeface="+mn-cs"/>
              </a:rPr>
              <a:t>I</a:t>
            </a:r>
            <a:r>
              <a:rPr lang="en-GB" sz="1200" b="1" kern="1200" dirty="0" smtClean="0">
                <a:solidFill>
                  <a:schemeClr val="tx1"/>
                </a:solidFill>
                <a:latin typeface="+mn-lt"/>
                <a:ea typeface="+mn-ea"/>
                <a:cs typeface="+mn-cs"/>
              </a:rPr>
              <a:t>nappropriate criminalization of HIV transmission and legal barriers to HIV service utilization reversed, including attention to specific needs of young people and women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Movements for HIV related law reform are catalyzed and/or supported.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Proposals for law reform or removal of legal/regulatory barriers are approved.</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Stigma and discrimination reduced and access to justice increased for people living with HIV and other key populations in all countries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Key populations act as change agents in all countries and in relevant global forums and processes.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Evidence on stigma and discrimination and its impact is developed, updated and used to inform programmes and policies in countries.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Access to legal services and legal literacy increased, especially for key populations, especially on laws and practices which impede universal access to HIV and health services for key populations including women.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HIV-related restrictions on entry, stay and residence eliminated in half of all national HIV responses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Outcomes:</a:t>
            </a:r>
            <a:r>
              <a:rPr lang="en-US" sz="1200" b="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what the Joint Programme aims to achieve</a:t>
            </a:r>
            <a:endParaRPr lang="en-US" sz="120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Outputs:</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results of the Joint Programme</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which contribute to the outcome</a:t>
            </a:r>
            <a:endParaRPr lang="en-US" sz="1200" b="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Parliamentarians and governments in an increasing number of countries with inappropriate HIV-related travel restrictions are actively considering proposals for reform</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National coalitions for relevant law and regulation reform are created including attention to HIV related services for migrants.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HIV-specific needs of women and girls are addressed in at least half of all national HIV responses</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Outcomes:</a:t>
            </a:r>
            <a:r>
              <a:rPr lang="en-US" sz="1200" b="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what the Joint Programme aims to achieve</a:t>
            </a:r>
            <a:endParaRPr lang="en-US" sz="120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Outputs:</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results of the Joint Programme</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which contribute to the outcome</a:t>
            </a:r>
            <a:endParaRPr lang="en-US" sz="1200" b="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HIV strategies and programmes are gender-transformative and appropriately linked with broader country action on gender equality, sexual and reproductive &amp; maternal &amp; child health, and human rights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Strategic actions for women and girls are incorporated into national AIDS strategic plans, with appropriate budgets for implementation, monitoring and evaluation.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Strategic actions on HIV are incorporated into national gender plans, sexual and reproductive &amp; maternal and child health plans, and women’s human rights action frameworks, with appropriate budgets for implementation, monitoring and evaluation.</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Social movements that address HIV-specific needs of women and girls catalyzed and strengthened.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Zero tolerance for gender-based violence</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Outcomes:</a:t>
            </a:r>
            <a:r>
              <a:rPr lang="en-US" sz="1200" b="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what the Joint Programme aims to achieve</a:t>
            </a:r>
            <a:endParaRPr lang="en-US" sz="120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Outputs:</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results of the Joint Programme</a:t>
            </a:r>
            <a:r>
              <a:rPr lang="en-US"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which contribute to the outcome</a:t>
            </a:r>
            <a:endParaRPr lang="en-US" sz="1200" b="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National responses integrate GBV and HIV at the policy, programme and services level, including actions and resources that address and prevent both pandemics in an integrated manner</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Evidence on GBV/HIV linkages is collected and shared with all countries reviewing or developing national HIV strategies and the range of actors linking GBV and HIV is increased.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Range of actors linking GBV and HIV is increased Evidence on GBV/HIV linkages is collected and shared to all countries reviewing or developing national HIV strategies or GBV strategies.</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Countries are implementing a comprehensive set of actions to address and prevent violence against women and girls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Strategies, policies, services, and resource allocation programming within hyper-endemic countries account for HIV prevention, treatment, care and support, gender equality and gender-based violence.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Crisis/post-crisis countries significantly affected by HIV integrate GBV and HIV into conflict prevention, resolution and recovery efforts.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 the lead UNAIDS agency on gender and human rights, UNDP has played a key role in the development of the Action Framework and the Agenda for Accelerated Country Action. UNDP has already started work towards delivering on a number of its key commitments, including: (1) supporting leadership development for HIV positive women and girls in 30 countries, (2) supporting positive women’s networks to increase their participation in MDG reporting, (3) helping countries pay increased attention to HIV in their CEDAW reporting,  (4) and initiating “know your rights” campaigns focusing on the rights of women and girls in a number of countries. </a:t>
            </a:r>
            <a:endParaRPr lang="en-US" dirty="0"/>
          </a:p>
        </p:txBody>
      </p:sp>
      <p:sp>
        <p:nvSpPr>
          <p:cNvPr id="4" name="Slide Number Placeholder 3"/>
          <p:cNvSpPr>
            <a:spLocks noGrp="1"/>
          </p:cNvSpPr>
          <p:nvPr>
            <p:ph type="sldNum" sz="quarter" idx="10"/>
          </p:nvPr>
        </p:nvSpPr>
        <p:spPr/>
        <p:txBody>
          <a:bodyPr/>
          <a:lstStyle/>
          <a:p>
            <a:fld id="{8A8545DE-5D41-4326-BE66-84404F29ED39}"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ACED25ED-AF1C-4C0F-9071-7ECDED514A8F}" type="slidenum">
              <a:rPr lang="en-US" smtClean="0"/>
              <a:pPr/>
              <a:t>12</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sz="1050" b="0" dirty="0" smtClean="0"/>
              <a:t>Determines</a:t>
            </a:r>
            <a:r>
              <a:rPr lang="en-US" sz="1050" b="0" baseline="0" dirty="0" smtClean="0"/>
              <a:t> results and assigns responsibilities based on comparative advantage of various actors (UN, donors, governments, civil society)</a:t>
            </a:r>
            <a:endParaRPr lang="en-US" sz="1050" b="0" dirty="0" smtClean="0"/>
          </a:p>
          <a:p>
            <a:pPr eaLnBrk="1" hangingPunct="1">
              <a:buFontTx/>
              <a:buChar char="-"/>
            </a:pPr>
            <a:r>
              <a:rPr lang="en-US" sz="1050" b="1" dirty="0" smtClean="0"/>
              <a:t>Assigns 4</a:t>
            </a:r>
            <a:r>
              <a:rPr lang="en-US" sz="1050" b="1" baseline="0" dirty="0" smtClean="0"/>
              <a:t> tasks to UNDP</a:t>
            </a:r>
          </a:p>
          <a:p>
            <a:r>
              <a:rPr lang="en-GB" sz="1050" b="1" kern="1200" dirty="0" smtClean="0">
                <a:solidFill>
                  <a:schemeClr val="tx1"/>
                </a:solidFill>
                <a:latin typeface="+mn-lt"/>
                <a:ea typeface="+mn-ea"/>
                <a:cs typeface="+mn-cs"/>
              </a:rPr>
              <a:t>First action assigned to UNDP:</a:t>
            </a:r>
            <a:r>
              <a:rPr lang="en-GB" sz="1050" kern="1200" dirty="0" smtClean="0">
                <a:solidFill>
                  <a:schemeClr val="tx1"/>
                </a:solidFill>
                <a:latin typeface="+mn-lt"/>
                <a:ea typeface="+mn-ea"/>
                <a:cs typeface="+mn-cs"/>
              </a:rPr>
              <a:t> “UNDP and UNIFEM to advocate and support at least 50% of countries each year, that are due to report to CEDAW according to the four-year reporting cycle, to include in the report quality age and sex disaggregated data on how the HIV epidemic affects women and girls in the report. UN Joint Teams on AIDS to utilize the UNDAF reviews as per country roll-out scheme, to</a:t>
            </a:r>
            <a:endParaRPr lang="en-US" sz="1050" kern="1200" dirty="0" smtClean="0">
              <a:solidFill>
                <a:schemeClr val="tx1"/>
              </a:solidFill>
              <a:latin typeface="+mn-lt"/>
              <a:ea typeface="+mn-ea"/>
              <a:cs typeface="+mn-cs"/>
            </a:endParaRPr>
          </a:p>
          <a:p>
            <a:r>
              <a:rPr lang="en-GB" sz="1050" kern="1200" dirty="0" smtClean="0">
                <a:solidFill>
                  <a:schemeClr val="tx1"/>
                </a:solidFill>
                <a:latin typeface="+mn-lt"/>
                <a:ea typeface="+mn-ea"/>
                <a:cs typeface="+mn-cs"/>
              </a:rPr>
              <a:t>assess how the epidemic affects women and girls for gender-sensitive UN development assistance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latin typeface="+mn-lt"/>
                <a:ea typeface="+mn-ea"/>
                <a:cs typeface="+mn-cs"/>
              </a:rPr>
              <a:t>Second action assigned to UNDP:</a:t>
            </a:r>
            <a:r>
              <a:rPr lang="en-GB" sz="1050" kern="1200" dirty="0" smtClean="0">
                <a:solidFill>
                  <a:schemeClr val="tx1"/>
                </a:solidFill>
                <a:latin typeface="+mn-lt"/>
                <a:ea typeface="+mn-ea"/>
                <a:cs typeface="+mn-cs"/>
              </a:rPr>
              <a:t> “UNDP to support at least two national networks of women living with HIV per region to map and assess progress on international gender equality and women’s and girls’ human rights commitments, as input to the 2010 UN Millennium Development Goals Summit.”</a:t>
            </a:r>
            <a:endParaRPr lang="en-US" sz="105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latin typeface="+mn-lt"/>
                <a:ea typeface="+mn-ea"/>
                <a:cs typeface="+mn-cs"/>
              </a:rPr>
              <a:t>Third action assigned to UNDP:</a:t>
            </a:r>
            <a:r>
              <a:rPr lang="en-GB" sz="1050" kern="1200" dirty="0" smtClean="0">
                <a:solidFill>
                  <a:schemeClr val="tx1"/>
                </a:solidFill>
                <a:latin typeface="+mn-lt"/>
                <a:ea typeface="+mn-ea"/>
                <a:cs typeface="+mn-cs"/>
              </a:rPr>
              <a:t> “UNDP to support the eight “Delivering as One” countries to launch “know your rights” campaigns, and support the provision of free and accessible legal aid services, and the establishment or strengthening of existing </a:t>
            </a:r>
            <a:r>
              <a:rPr lang="en-GB" sz="1050" kern="1200" dirty="0" err="1" smtClean="0">
                <a:solidFill>
                  <a:schemeClr val="tx1"/>
                </a:solidFill>
                <a:latin typeface="+mn-lt"/>
                <a:ea typeface="+mn-ea"/>
                <a:cs typeface="+mn-cs"/>
              </a:rPr>
              <a:t>fora</a:t>
            </a:r>
            <a:r>
              <a:rPr lang="en-GB" sz="1050" kern="1200" dirty="0" smtClean="0">
                <a:solidFill>
                  <a:schemeClr val="tx1"/>
                </a:solidFill>
                <a:latin typeface="+mn-lt"/>
                <a:ea typeface="+mn-ea"/>
                <a:cs typeface="+mn-cs"/>
              </a:rPr>
              <a:t> for the enforcement of rights, by end 2010, with subsequent annual roll-out of at least two countries per region.”  (Albania, Cape Verde, Mozambique, Pakistan, Rwanda, Tanzania, Uruguay, and Viet Nam)</a:t>
            </a:r>
            <a:endParaRPr lang="en-US" sz="105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latin typeface="+mn-lt"/>
                <a:ea typeface="+mn-ea"/>
                <a:cs typeface="+mn-cs"/>
              </a:rPr>
              <a:t>Fourth action assigned to UNDP:</a:t>
            </a:r>
            <a:r>
              <a:rPr lang="en-GB" sz="1050" kern="1200" dirty="0" smtClean="0">
                <a:solidFill>
                  <a:schemeClr val="tx1"/>
                </a:solidFill>
                <a:latin typeface="+mn-lt"/>
                <a:ea typeface="+mn-ea"/>
                <a:cs typeface="+mn-cs"/>
              </a:rPr>
              <a:t> “UNDP to take the lead in the UN Joint Teams on AIDS to support leadership development programmes for women, young women and girls living with HIV in 30 countries by end-2010 and 20 countries by the end of 2011, due to develop new national AIDS strategies.”</a:t>
            </a:r>
            <a:endParaRPr lang="en-US" sz="105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D8FE905-9B75-42B1-A354-452527751C2E}" type="slidenum">
              <a:rPr lang="en-US" smtClean="0"/>
              <a:pPr/>
              <a:t>13</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z="1200" dirty="0" smtClean="0"/>
              <a:t>UNDP and the UNAIDS family are supporting a </a:t>
            </a:r>
            <a:r>
              <a:rPr lang="en-US" sz="1200" b="1" dirty="0" smtClean="0"/>
              <a:t>Global Commission on HIV and the Law </a:t>
            </a:r>
            <a:r>
              <a:rPr lang="en-US" sz="1200" dirty="0" smtClean="0"/>
              <a:t>to address some of the most challenging legal issues in the context of HIV, including how legal frameworks affect discrimination and violence against women and girls in the context of HIV</a:t>
            </a:r>
          </a:p>
          <a:p>
            <a:pPr eaLnBrk="1" hangingPunct="1"/>
            <a:endParaRPr lang="en-US" sz="1200" dirty="0" smtClean="0"/>
          </a:p>
          <a:p>
            <a:r>
              <a:rPr lang="en-US" sz="1200" b="1" dirty="0" smtClean="0"/>
              <a:t>Develop actionable, evidence-informed, human rights-based recommendations for effective HIV responses that promote and protect human rights of people living with and most vulnerable to HIV.</a:t>
            </a:r>
          </a:p>
          <a:p>
            <a:r>
              <a:rPr lang="en-US" sz="1200" b="1" dirty="0" smtClean="0"/>
              <a:t>Regional Dialogues with affected communities and law and policy-makers to ensure broadest possible representation of communities and issues.  </a:t>
            </a:r>
          </a:p>
          <a:p>
            <a:pPr eaLnBrk="1" hangingPunct="1"/>
            <a:endParaRPr lang="en-US" sz="1200" dirty="0" smtClean="0"/>
          </a:p>
          <a:p>
            <a:pPr eaLnBrk="1" hangingPunct="1"/>
            <a:endParaRPr lang="en-US" sz="1200" dirty="0" smtClean="0"/>
          </a:p>
          <a:p>
            <a:r>
              <a:rPr lang="en-US" sz="1200" kern="1200" dirty="0" smtClean="0">
                <a:solidFill>
                  <a:schemeClr val="tx1"/>
                </a:solidFill>
                <a:latin typeface="+mn-lt"/>
                <a:ea typeface="+mn-ea"/>
                <a:cs typeface="+mn-cs"/>
              </a:rPr>
              <a:t>The UNDP-led Global Commission on HIV and the Law is an 18-month initiative supported by UNAIDS with the goal of developing actionable, evidence-informed, human rights-based recommendations for effective HIV responses that promote and protect the human rights of people living with and most vulnerable to HIV. The Commission comprises three mutually reinforcing axes: a high level commission that will add insight and weight to  findings and recommendations, a Technical Advisory Group and associated research activities to generate and build consensus around the evidence base, and Regional Dialogues with affected communities and law and policy-makers to ensure appropriate regionalization and the broadest possible representation of vulnerable communities and urgent issues.. Dialogues have already been held in Asia Pacific, the Caribbean and Eastern Europe and Central Asia.  In the next few months, </a:t>
            </a:r>
            <a:r>
              <a:rPr lang="en-US" sz="1200" kern="1200" dirty="0" err="1" smtClean="0">
                <a:solidFill>
                  <a:schemeClr val="tx1"/>
                </a:solidFill>
                <a:latin typeface="+mn-lt"/>
                <a:ea typeface="+mn-ea"/>
                <a:cs typeface="+mn-cs"/>
              </a:rPr>
              <a:t>additionaldialogues</a:t>
            </a:r>
            <a:r>
              <a:rPr lang="en-US" sz="1200" kern="1200" dirty="0" smtClean="0">
                <a:solidFill>
                  <a:schemeClr val="tx1"/>
                </a:solidFill>
                <a:latin typeface="+mn-lt"/>
                <a:ea typeface="+mn-ea"/>
                <a:cs typeface="+mn-cs"/>
              </a:rPr>
              <a:t> will be convened in Latin America, Africa, Middle East and North Africa and High Income Countries.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Commission is focusing on four areas, one of which is </a:t>
            </a:r>
            <a:r>
              <a:rPr lang="en-US" sz="1200" kern="1200" dirty="0" err="1" smtClean="0">
                <a:solidFill>
                  <a:schemeClr val="tx1"/>
                </a:solidFill>
                <a:latin typeface="+mn-lt"/>
                <a:ea typeface="+mn-ea"/>
                <a:cs typeface="+mn-cs"/>
              </a:rPr>
              <a:t>is</a:t>
            </a:r>
            <a:r>
              <a:rPr lang="en-US" sz="1200" kern="1200" dirty="0" smtClean="0">
                <a:solidFill>
                  <a:schemeClr val="tx1"/>
                </a:solidFill>
                <a:latin typeface="+mn-lt"/>
                <a:ea typeface="+mn-ea"/>
                <a:cs typeface="+mn-cs"/>
              </a:rPr>
              <a:t> laws and practices that mitigate or sustain violence and discrimination as lived by women.   The other three are:  </a:t>
            </a:r>
          </a:p>
          <a:p>
            <a:r>
              <a:rPr lang="en-US" sz="1200" kern="1200" dirty="0" smtClean="0">
                <a:solidFill>
                  <a:schemeClr val="tx1"/>
                </a:solidFill>
                <a:latin typeface="+mn-lt"/>
                <a:ea typeface="+mn-ea"/>
                <a:cs typeface="+mn-cs"/>
              </a:rPr>
              <a:t>(1) Laws and practices that effectively </a:t>
            </a:r>
            <a:r>
              <a:rPr lang="en-US" sz="1200" kern="1200" dirty="0" err="1" smtClean="0">
                <a:solidFill>
                  <a:schemeClr val="tx1"/>
                </a:solidFill>
                <a:latin typeface="+mn-lt"/>
                <a:ea typeface="+mn-ea"/>
                <a:cs typeface="+mn-cs"/>
              </a:rPr>
              <a:t>criminalise</a:t>
            </a:r>
            <a:r>
              <a:rPr lang="en-US" sz="1200" kern="1200" dirty="0" smtClean="0">
                <a:solidFill>
                  <a:schemeClr val="tx1"/>
                </a:solidFill>
                <a:latin typeface="+mn-lt"/>
                <a:ea typeface="+mn-ea"/>
                <a:cs typeface="+mn-cs"/>
              </a:rPr>
              <a:t> people living with HIV and vulnerable to HIV (</a:t>
            </a:r>
            <a:r>
              <a:rPr lang="en-US" sz="1200" i="1" kern="1200" dirty="0" smtClean="0">
                <a:solidFill>
                  <a:schemeClr val="tx1"/>
                </a:solidFill>
                <a:latin typeface="+mn-lt"/>
                <a:ea typeface="+mn-ea"/>
                <a:cs typeface="+mn-cs"/>
              </a:rPr>
              <a:t>including women living with HIV and female sex workers)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Laws and practices that facilitate or impede HIV-related treatment access (including attention to gender-specific issues); and</a:t>
            </a:r>
          </a:p>
          <a:p>
            <a:r>
              <a:rPr lang="en-US" sz="1200" kern="1200" dirty="0" smtClean="0">
                <a:solidFill>
                  <a:schemeClr val="tx1"/>
                </a:solidFill>
                <a:latin typeface="+mn-lt"/>
                <a:ea typeface="+mn-ea"/>
                <a:cs typeface="+mn-cs"/>
              </a:rPr>
              <a:t>(4) Issues of law and HIV pertaining to children (including attention to both girls and boys – are we doing anything specific with intersex/trans kids?).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fifteen-member Global Commission on HIV and the Law is chaired by Fernando Henrique Cardoso, the former President of Brazil, and it is currently holding regional dialogues around the world to better understand and prioritize relevant issues. The Commission’s findings and recommendations are expected in the first quarter of 2012.  When these are released, UNDP will share them with the Working Group and would welcome the opportunity to engage in further dialogue with this group on how the work of the Commission can be used to support the Working Group’s execution of its mandate.   This seems to me to take away from the prominence of the Commissioners – is there a reason it has to be said this way?  Couldn’t we say “will consider the evidence and present findings.”</a:t>
            </a:r>
          </a:p>
          <a:p>
            <a:r>
              <a:rPr lang="en-US" sz="1200" kern="1200" dirty="0" smtClean="0">
                <a:solidFill>
                  <a:schemeClr val="tx1"/>
                </a:solidFill>
                <a:latin typeface="+mn-lt"/>
                <a:ea typeface="+mn-ea"/>
                <a:cs typeface="+mn-cs"/>
              </a:rPr>
              <a:t> You need a bit more here laying out some of the issues or the range of issues that this will encompass – especially since most of the folks are women’s rights/human rights folks without much HIV knowledge)</a:t>
            </a:r>
          </a:p>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To strengthen attention to gender-based violence in national strategic plans on HIV and AIDS, bringing together multi-</a:t>
            </a:r>
            <a:r>
              <a:rPr lang="en-US" dirty="0" err="1" smtClean="0"/>
              <a:t>sectoral</a:t>
            </a:r>
            <a:r>
              <a:rPr lang="en-US" dirty="0" smtClean="0"/>
              <a:t> teams from seven priority countries.</a:t>
            </a:r>
          </a:p>
          <a:p>
            <a:pPr lvl="0"/>
            <a:r>
              <a:rPr lang="en-US" dirty="0" smtClean="0"/>
              <a:t>To develop and </a:t>
            </a:r>
            <a:r>
              <a:rPr lang="en-US" dirty="0" err="1" smtClean="0"/>
              <a:t>operationalize</a:t>
            </a:r>
            <a:r>
              <a:rPr lang="en-US" dirty="0" smtClean="0"/>
              <a:t> strategies that engage men and boys in transforming social norms related to gender and sexual relationships, including representatives of an additional three countries per region from five regions.  </a:t>
            </a:r>
          </a:p>
          <a:p>
            <a:r>
              <a:rPr lang="en-US" dirty="0" smtClean="0"/>
              <a:t>Emphasis will be placed on:</a:t>
            </a:r>
          </a:p>
          <a:p>
            <a:pPr lvl="1"/>
            <a:r>
              <a:rPr lang="en-US" dirty="0" smtClean="0"/>
              <a:t>Aligning and linking the efforts of the UN, bilateral donors, national governments and civil society; and </a:t>
            </a:r>
          </a:p>
          <a:p>
            <a:pPr lvl="1"/>
            <a:r>
              <a:rPr lang="en-US" dirty="0" smtClean="0"/>
              <a:t>Building effective partnerships at the national level with both existing and new partners in order to integrate a comprehensive response to violence against women and girls into national AIDS strategies and plans and to strengthen capacity to engage men and boys for gender equality.</a:t>
            </a:r>
            <a:endParaRPr lang="en-US" dirty="0"/>
          </a:p>
        </p:txBody>
      </p:sp>
      <p:sp>
        <p:nvSpPr>
          <p:cNvPr id="4" name="Slide Number Placeholder 3"/>
          <p:cNvSpPr>
            <a:spLocks noGrp="1"/>
          </p:cNvSpPr>
          <p:nvPr>
            <p:ph type="sldNum" sz="quarter" idx="10"/>
          </p:nvPr>
        </p:nvSpPr>
        <p:spPr/>
        <p:txBody>
          <a:bodyPr/>
          <a:lstStyle/>
          <a:p>
            <a:fld id="{EB8B959E-3277-4637-938D-C94E83FF84E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pic>
        <p:nvPicPr>
          <p:cNvPr id="7" name="Picture 7" descr="test2 copy"/>
          <p:cNvPicPr>
            <a:picLocks noChangeAspect="1" noChangeArrowheads="1"/>
          </p:cNvPicPr>
          <p:nvPr userDrawn="1"/>
        </p:nvPicPr>
        <p:blipFill>
          <a:blip r:embed="rId2" cstate="print"/>
          <a:srcRect/>
          <a:stretch>
            <a:fillRect/>
          </a:stretch>
        </p:blipFill>
        <p:spPr bwMode="auto">
          <a:xfrm>
            <a:off x="8458200" y="304800"/>
            <a:ext cx="430213" cy="762000"/>
          </a:xfrm>
          <a:prstGeom prst="rect">
            <a:avLst/>
          </a:prstGeom>
          <a:noFill/>
        </p:spPr>
      </p:pic>
      <p:pic>
        <p:nvPicPr>
          <p:cNvPr id="8" name="Picture 12" descr="red_ribbon"/>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763000" y="152400"/>
            <a:ext cx="201613" cy="304800"/>
          </a:xfrm>
          <a:prstGeom prst="rect">
            <a:avLst/>
          </a:prstGeom>
          <a:noFill/>
          <a:ln w="9525">
            <a:noFill/>
            <a:miter lim="800000"/>
            <a:headEnd/>
            <a:tailEnd/>
          </a:ln>
        </p:spPr>
      </p:pic>
      <p:pic>
        <p:nvPicPr>
          <p:cNvPr id="9" name="Picture 9" descr="cabeza2 copy"/>
          <p:cNvPicPr>
            <a:picLocks noChangeAspect="1" noChangeArrowheads="1"/>
          </p:cNvPicPr>
          <p:nvPr userDrawn="1"/>
        </p:nvPicPr>
        <p:blipFill>
          <a:blip r:embed="rId4" cstate="print"/>
          <a:srcRect l="943" t="5437" r="270" b="2719"/>
          <a:stretch>
            <a:fillRect/>
          </a:stretch>
        </p:blipFill>
        <p:spPr bwMode="auto">
          <a:xfrm>
            <a:off x="1752600" y="6172200"/>
            <a:ext cx="5943600" cy="457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58415D-C46C-4265-9FBE-DC10038B4B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380EB-E005-4396-9B06-BBF259B4EFA4}" type="datetimeFigureOut">
              <a:rPr lang="en-US" smtClean="0"/>
              <a:pPr/>
              <a:t>11/14/2011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642A7-8830-46E8-AB05-89163043D8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380EB-E005-4396-9B06-BBF259B4EFA4}" type="datetimeFigureOut">
              <a:rPr lang="en-US" smtClean="0"/>
              <a:pPr/>
              <a:t>11/14/2011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642A7-8830-46E8-AB05-89163043D89C}" type="slidenum">
              <a:rPr lang="en-US" smtClean="0"/>
              <a:pPr/>
              <a:t>‹#›</a:t>
            </a:fld>
            <a:endParaRPr lang="en-US"/>
          </a:p>
        </p:txBody>
      </p:sp>
      <p:pic>
        <p:nvPicPr>
          <p:cNvPr id="7" name="Picture 9" descr="cabeza2 copy"/>
          <p:cNvPicPr>
            <a:picLocks noChangeAspect="1" noChangeArrowheads="1"/>
          </p:cNvPicPr>
          <p:nvPr/>
        </p:nvPicPr>
        <p:blipFill>
          <a:blip r:embed="rId14" cstate="print"/>
          <a:srcRect l="943" t="5437" r="270" b="2719"/>
          <a:stretch>
            <a:fillRect/>
          </a:stretch>
        </p:blipFill>
        <p:spPr bwMode="auto">
          <a:xfrm>
            <a:off x="1752600" y="6172200"/>
            <a:ext cx="5943600" cy="457200"/>
          </a:xfrm>
          <a:prstGeom prst="rect">
            <a:avLst/>
          </a:prstGeom>
          <a:noFill/>
          <a:ln w="9525">
            <a:noFill/>
            <a:miter lim="800000"/>
            <a:headEnd/>
            <a:tailEnd/>
          </a:ln>
        </p:spPr>
      </p:pic>
      <p:pic>
        <p:nvPicPr>
          <p:cNvPr id="8" name="Picture 7" descr="test2 copy"/>
          <p:cNvPicPr>
            <a:picLocks noChangeAspect="1" noChangeArrowheads="1"/>
          </p:cNvPicPr>
          <p:nvPr/>
        </p:nvPicPr>
        <p:blipFill>
          <a:blip r:embed="rId15" cstate="print"/>
          <a:srcRect/>
          <a:stretch>
            <a:fillRect/>
          </a:stretch>
        </p:blipFill>
        <p:spPr bwMode="auto">
          <a:xfrm>
            <a:off x="8458200" y="304800"/>
            <a:ext cx="430213" cy="762000"/>
          </a:xfrm>
          <a:prstGeom prst="rect">
            <a:avLst/>
          </a:prstGeom>
          <a:noFill/>
        </p:spPr>
      </p:pic>
      <p:pic>
        <p:nvPicPr>
          <p:cNvPr id="9" name="Picture 12" descr="red_ribbon"/>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763000" y="152400"/>
            <a:ext cx="201613"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667000"/>
          </a:xfrm>
        </p:spPr>
        <p:txBody>
          <a:bodyPr>
            <a:normAutofit fontScale="90000"/>
          </a:bodyPr>
          <a:lstStyle/>
          <a:p>
            <a:r>
              <a:rPr lang="en-US" sz="3600" dirty="0" smtClean="0"/>
              <a:t>INTEGRATING PROGRAMMING TO ADDRESS GENDER-BASED VIOLENCE AND ENGAGE MEN AND BOYS TO CHALLENGE GENDER INEQUALITY IN  NATIONAL AIDS STRATEGIES AND </a:t>
            </a:r>
            <a:r>
              <a:rPr lang="en-US" sz="3600" dirty="0" smtClean="0"/>
              <a:t>PLANS</a:t>
            </a:r>
            <a:r>
              <a:rPr lang="tr-TR" sz="3600" dirty="0" smtClean="0"/>
              <a:t/>
            </a:r>
            <a:br>
              <a:rPr lang="tr-TR" sz="3600" dirty="0" smtClean="0"/>
            </a:br>
            <a:r>
              <a:rPr lang="tr-TR" sz="2700" dirty="0" smtClean="0"/>
              <a:t>14-16 November</a:t>
            </a:r>
            <a:r>
              <a:rPr lang="en-US" sz="2200" dirty="0" smtClean="0"/>
              <a:t/>
            </a:r>
            <a:br>
              <a:rPr lang="en-US" sz="2200" dirty="0" smtClean="0"/>
            </a:br>
            <a:r>
              <a:rPr lang="tr-TR" sz="2200" dirty="0" smtClean="0"/>
              <a:t>Istanbul, Turkey</a:t>
            </a:r>
            <a:endParaRPr lang="en-US" sz="2200" dirty="0"/>
          </a:p>
        </p:txBody>
      </p:sp>
      <p:sp>
        <p:nvSpPr>
          <p:cNvPr id="3" name="Subtitle 2"/>
          <p:cNvSpPr>
            <a:spLocks noGrp="1"/>
          </p:cNvSpPr>
          <p:nvPr>
            <p:ph type="subTitle" idx="1"/>
          </p:nvPr>
        </p:nvSpPr>
        <p:spPr>
          <a:xfrm>
            <a:off x="228600" y="4648200"/>
            <a:ext cx="8610600" cy="1371600"/>
          </a:xfrm>
        </p:spPr>
        <p:txBody>
          <a:bodyPr>
            <a:normAutofit/>
          </a:bodyPr>
          <a:lstStyle/>
          <a:p>
            <a:pPr>
              <a:lnSpc>
                <a:spcPct val="80000"/>
              </a:lnSpc>
            </a:pPr>
            <a:r>
              <a:rPr lang="en-US" sz="2400" dirty="0" smtClean="0"/>
              <a:t>Convened by UNAIDS, UNDP, UNFPA, UNICEF, UNIFEM, WHO and the </a:t>
            </a:r>
            <a:r>
              <a:rPr lang="en-US" sz="2400" dirty="0" err="1" smtClean="0"/>
              <a:t>MenEngage</a:t>
            </a:r>
            <a:r>
              <a:rPr lang="en-US" sz="2400" dirty="0" smtClean="0"/>
              <a:t> Alliance (</a:t>
            </a:r>
            <a:r>
              <a:rPr lang="en-US" sz="2400" dirty="0" err="1" smtClean="0"/>
              <a:t>Sonke</a:t>
            </a:r>
            <a:r>
              <a:rPr lang="en-US" sz="2400" dirty="0" smtClean="0"/>
              <a:t>  Gender Justice Network and Athena Network ) in close collaboration with the Interagency Working Group on Women, Girls, Gender Equality and HIV</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2400" y="304800"/>
            <a:ext cx="2362200" cy="2971800"/>
          </a:xfrm>
          <a:solidFill>
            <a:schemeClr val="accent1">
              <a:lumMod val="75000"/>
            </a:schemeClr>
          </a:solidFill>
        </p:spPr>
        <p:txBody>
          <a:bodyPr>
            <a:normAutofit/>
          </a:bodyPr>
          <a:lstStyle/>
          <a:p>
            <a:pPr eaLnBrk="1" hangingPunct="1">
              <a:lnSpc>
                <a:spcPct val="80000"/>
              </a:lnSpc>
              <a:defRPr/>
            </a:pPr>
            <a:r>
              <a:rPr lang="en-GB" sz="2600" b="1" dirty="0" smtClean="0">
                <a:solidFill>
                  <a:schemeClr val="tx1"/>
                </a:solidFill>
              </a:rPr>
              <a:t>2012-2015: addressing the HIV needs of women and girls and addressing gender-based violence</a:t>
            </a:r>
            <a:br>
              <a:rPr lang="en-GB" sz="2600" b="1" dirty="0" smtClean="0">
                <a:solidFill>
                  <a:schemeClr val="tx1"/>
                </a:solidFill>
              </a:rPr>
            </a:br>
            <a:endParaRPr lang="en-US" sz="2800" b="1" i="1" dirty="0" smtClean="0"/>
          </a:p>
        </p:txBody>
      </p:sp>
      <p:sp>
        <p:nvSpPr>
          <p:cNvPr id="14339" name="Rectangle 3"/>
          <p:cNvSpPr>
            <a:spLocks noGrp="1" noChangeArrowheads="1"/>
          </p:cNvSpPr>
          <p:nvPr>
            <p:ph type="body" idx="4294967295"/>
          </p:nvPr>
        </p:nvSpPr>
        <p:spPr>
          <a:xfrm>
            <a:off x="2590800" y="304800"/>
            <a:ext cx="5562600" cy="5715000"/>
          </a:xfrm>
          <a:solidFill>
            <a:schemeClr val="accent5">
              <a:lumMod val="90000"/>
            </a:schemeClr>
          </a:solidFill>
        </p:spPr>
        <p:txBody>
          <a:bodyPr>
            <a:normAutofit fontScale="77500" lnSpcReduction="20000"/>
          </a:bodyPr>
          <a:lstStyle/>
          <a:p>
            <a:pPr marL="0" indent="0">
              <a:buNone/>
              <a:defRPr/>
            </a:pPr>
            <a:r>
              <a:rPr lang="en-GB" sz="2800" b="1" dirty="0" smtClean="0"/>
              <a:t>In line with UNAIDS Strategy, Getting to Zero, Strategic direction 3 (Advance human rights and gender equality), two strategic goals/ functions focusing on gender and HIV:</a:t>
            </a:r>
          </a:p>
          <a:p>
            <a:pPr marL="0" indent="0">
              <a:lnSpc>
                <a:spcPct val="120000"/>
              </a:lnSpc>
              <a:buNone/>
              <a:defRPr/>
            </a:pPr>
            <a:r>
              <a:rPr lang="en-GB" sz="2800" b="1" dirty="0" smtClean="0"/>
              <a:t>C3. HIV-specific needs of women and girls are addressed in at least half of all national HIV responses</a:t>
            </a:r>
          </a:p>
          <a:p>
            <a:pPr marL="400050" lvl="1" indent="0">
              <a:lnSpc>
                <a:spcPct val="120000"/>
              </a:lnSpc>
              <a:defRPr/>
            </a:pPr>
            <a:r>
              <a:rPr lang="en-GB" sz="2400" b="1" dirty="0" smtClean="0"/>
              <a:t>HIV strategies and programmes are gender-transformative and appropriately linked with broader country action on gender equality, sexual and reproductive &amp; maternal &amp; child health, and human rights</a:t>
            </a:r>
            <a:endParaRPr lang="en-GB" sz="2800" b="1" dirty="0" smtClean="0"/>
          </a:p>
          <a:p>
            <a:pPr marL="0" indent="0">
              <a:lnSpc>
                <a:spcPct val="120000"/>
              </a:lnSpc>
              <a:buNone/>
              <a:defRPr/>
            </a:pPr>
            <a:r>
              <a:rPr lang="en-GB" sz="2800" b="1" dirty="0" smtClean="0"/>
              <a:t>C4. Zero tolerance for gender-based violence</a:t>
            </a:r>
          </a:p>
          <a:p>
            <a:pPr marL="400050" lvl="1" indent="0">
              <a:lnSpc>
                <a:spcPct val="120000"/>
              </a:lnSpc>
              <a:defRPr/>
            </a:pPr>
            <a:r>
              <a:rPr lang="en-GB" sz="2400" b="1" dirty="0" smtClean="0"/>
              <a:t>National responses integrate GBV and HIV at the policy, programme and services level, including actions and resources that address and prevent both pandemics in an integrated manner</a:t>
            </a:r>
            <a:endParaRPr lang="en-US" sz="2400" dirty="0" smtClean="0"/>
          </a:p>
          <a:p>
            <a:pPr marL="0" indent="0">
              <a:lnSpc>
                <a:spcPct val="120000"/>
              </a:lnSpc>
              <a:buNone/>
              <a:defRPr/>
            </a:pPr>
            <a:endParaRPr lang="en-GB" sz="2800" b="1" dirty="0" smtClean="0"/>
          </a:p>
          <a:p>
            <a:pPr marL="0" indent="0">
              <a:lnSpc>
                <a:spcPct val="120000"/>
              </a:lnSpc>
              <a:buNone/>
              <a:defRPr/>
            </a:pPr>
            <a:endParaRPr lang="en-ZA" sz="2800" dirty="0" smtClean="0">
              <a:solidFill>
                <a:schemeClr val="accent2"/>
              </a:solidFill>
            </a:endParaRPr>
          </a:p>
        </p:txBody>
      </p:sp>
      <p:pic>
        <p:nvPicPr>
          <p:cNvPr id="5" name="Picture 4"/>
          <p:cNvPicPr/>
          <p:nvPr/>
        </p:nvPicPr>
        <p:blipFill>
          <a:blip r:embed="rId3" cstate="print"/>
          <a:srcRect/>
          <a:stretch>
            <a:fillRect/>
          </a:stretch>
        </p:blipFill>
        <p:spPr bwMode="auto">
          <a:xfrm>
            <a:off x="152400" y="3429000"/>
            <a:ext cx="24384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Addressing Women, Girls, Gender Equality and HIV</a:t>
            </a:r>
            <a:endParaRPr lang="en-US" b="1" dirty="0"/>
          </a:p>
        </p:txBody>
      </p:sp>
      <p:sp>
        <p:nvSpPr>
          <p:cNvPr id="4" name="Content Placeholder 3"/>
          <p:cNvSpPr>
            <a:spLocks noGrp="1"/>
          </p:cNvSpPr>
          <p:nvPr>
            <p:ph sz="half" idx="2"/>
          </p:nvPr>
        </p:nvSpPr>
        <p:spPr/>
        <p:txBody>
          <a:bodyPr>
            <a:normAutofit/>
          </a:bodyPr>
          <a:lstStyle/>
          <a:p>
            <a:endParaRPr lang="en-US" dirty="0" smtClean="0"/>
          </a:p>
          <a:p>
            <a:endParaRPr 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1981200" y="1600200"/>
            <a:ext cx="5105400" cy="4495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A2642A7-8830-46E8-AB05-89163043D89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685800"/>
            <a:ext cx="2362200" cy="2667000"/>
          </a:xfrm>
          <a:solidFill>
            <a:schemeClr val="accent1">
              <a:lumMod val="75000"/>
            </a:schemeClr>
          </a:solidFill>
        </p:spPr>
        <p:txBody>
          <a:bodyPr/>
          <a:lstStyle/>
          <a:p>
            <a:pPr eaLnBrk="1" hangingPunct="1">
              <a:defRPr/>
            </a:pPr>
            <a:r>
              <a:rPr lang="en-US" sz="2600" b="1" dirty="0" smtClean="0">
                <a:solidFill>
                  <a:schemeClr val="tx1"/>
                </a:solidFill>
              </a:rPr>
              <a:t>UNAIDS</a:t>
            </a:r>
            <a:br>
              <a:rPr lang="en-US" sz="2600" b="1" dirty="0" smtClean="0">
                <a:solidFill>
                  <a:schemeClr val="tx1"/>
                </a:solidFill>
              </a:rPr>
            </a:br>
            <a:r>
              <a:rPr lang="en-US" sz="2600" b="1" dirty="0" smtClean="0">
                <a:solidFill>
                  <a:schemeClr val="tx1"/>
                </a:solidFill>
              </a:rPr>
              <a:t>Action Framework</a:t>
            </a:r>
          </a:p>
        </p:txBody>
      </p:sp>
      <p:pic>
        <p:nvPicPr>
          <p:cNvPr id="4099" name="Picture 3" descr="Copy of page 21 11_142x-tchad2004[1]"/>
          <p:cNvPicPr>
            <a:picLocks noChangeAspect="1" noChangeArrowheads="1"/>
          </p:cNvPicPr>
          <p:nvPr/>
        </p:nvPicPr>
        <p:blipFill>
          <a:blip r:embed="rId3" cstate="print"/>
          <a:srcRect/>
          <a:stretch>
            <a:fillRect/>
          </a:stretch>
        </p:blipFill>
        <p:spPr bwMode="auto">
          <a:xfrm>
            <a:off x="152400" y="3429000"/>
            <a:ext cx="2362200" cy="2590800"/>
          </a:xfrm>
          <a:prstGeom prst="rect">
            <a:avLst/>
          </a:prstGeom>
          <a:noFill/>
          <a:ln w="9525">
            <a:noFill/>
            <a:miter lim="800000"/>
            <a:headEnd/>
            <a:tailEnd/>
          </a:ln>
        </p:spPr>
      </p:pic>
      <p:sp>
        <p:nvSpPr>
          <p:cNvPr id="4100" name="TextBox 14"/>
          <p:cNvSpPr txBox="1">
            <a:spLocks noChangeArrowheads="1"/>
          </p:cNvSpPr>
          <p:nvPr/>
        </p:nvSpPr>
        <p:spPr bwMode="auto">
          <a:xfrm>
            <a:off x="6629400" y="1295400"/>
            <a:ext cx="2209800" cy="4708525"/>
          </a:xfrm>
          <a:prstGeom prst="rect">
            <a:avLst/>
          </a:prstGeom>
          <a:noFill/>
          <a:ln w="9525">
            <a:noFill/>
            <a:miter lim="800000"/>
            <a:headEnd/>
            <a:tailEnd/>
          </a:ln>
        </p:spPr>
        <p:txBody>
          <a:bodyPr>
            <a:spAutoFit/>
          </a:bodyPr>
          <a:lstStyle/>
          <a:p>
            <a:pPr algn="ctr"/>
            <a:r>
              <a:rPr lang="en-GB" sz="1500" b="1">
                <a:solidFill>
                  <a:srgbClr val="642722"/>
                </a:solidFill>
                <a:cs typeface="Arial" charset="0"/>
              </a:rPr>
              <a:t>Implementation partners</a:t>
            </a:r>
            <a:r>
              <a:rPr lang="en-GB" sz="1500">
                <a:solidFill>
                  <a:srgbClr val="642722"/>
                </a:solidFill>
                <a:cs typeface="Arial" charset="0"/>
              </a:rPr>
              <a:t/>
            </a:r>
            <a:br>
              <a:rPr lang="en-GB" sz="1500">
                <a:solidFill>
                  <a:srgbClr val="642722"/>
                </a:solidFill>
                <a:cs typeface="Arial" charset="0"/>
              </a:rPr>
            </a:br>
            <a:endParaRPr lang="en-GB" sz="1500">
              <a:solidFill>
                <a:srgbClr val="642722"/>
              </a:solidFill>
              <a:cs typeface="Arial" charset="0"/>
            </a:endParaRPr>
          </a:p>
          <a:p>
            <a:pPr algn="ctr"/>
            <a:r>
              <a:rPr lang="en-GB" sz="1500">
                <a:solidFill>
                  <a:srgbClr val="642722"/>
                </a:solidFill>
                <a:cs typeface="Arial" charset="0"/>
              </a:rPr>
              <a:t>Global Task Force</a:t>
            </a:r>
          </a:p>
          <a:p>
            <a:pPr algn="ctr"/>
            <a:endParaRPr lang="en-GB" sz="1500">
              <a:solidFill>
                <a:srgbClr val="642722"/>
              </a:solidFill>
              <a:cs typeface="Arial" charset="0"/>
            </a:endParaRPr>
          </a:p>
          <a:p>
            <a:pPr algn="ctr"/>
            <a:r>
              <a:rPr lang="en-GB" sz="1500">
                <a:solidFill>
                  <a:srgbClr val="642722"/>
                </a:solidFill>
                <a:cs typeface="Arial" charset="0"/>
              </a:rPr>
              <a:t>UNAIDS family and UNIFEM at all levels</a:t>
            </a:r>
          </a:p>
          <a:p>
            <a:pPr algn="ctr"/>
            <a:r>
              <a:rPr lang="en-GB" sz="1500">
                <a:solidFill>
                  <a:srgbClr val="642722"/>
                </a:solidFill>
                <a:cs typeface="Arial" charset="0"/>
              </a:rPr>
              <a:t>Joint UN Teams on AIDS</a:t>
            </a:r>
          </a:p>
          <a:p>
            <a:pPr algn="ctr"/>
            <a:endParaRPr lang="en-GB" sz="1500">
              <a:solidFill>
                <a:srgbClr val="642722"/>
              </a:solidFill>
              <a:cs typeface="Arial" charset="0"/>
            </a:endParaRPr>
          </a:p>
          <a:p>
            <a:pPr algn="ctr"/>
            <a:r>
              <a:rPr lang="en-GB" sz="1500">
                <a:solidFill>
                  <a:srgbClr val="642722"/>
                </a:solidFill>
                <a:cs typeface="Arial" charset="0"/>
              </a:rPr>
              <a:t>Governments</a:t>
            </a:r>
          </a:p>
          <a:p>
            <a:pPr algn="ctr"/>
            <a:endParaRPr lang="en-GB" sz="1500">
              <a:solidFill>
                <a:srgbClr val="642722"/>
              </a:solidFill>
              <a:cs typeface="Arial" charset="0"/>
            </a:endParaRPr>
          </a:p>
          <a:p>
            <a:pPr algn="ctr"/>
            <a:r>
              <a:rPr lang="en-GB" sz="1500">
                <a:solidFill>
                  <a:srgbClr val="642722"/>
                </a:solidFill>
                <a:cs typeface="Arial" charset="0"/>
              </a:rPr>
              <a:t>Civil society:</a:t>
            </a:r>
          </a:p>
          <a:p>
            <a:pPr algn="ctr"/>
            <a:r>
              <a:rPr lang="en-GB" sz="1500">
                <a:solidFill>
                  <a:srgbClr val="642722"/>
                </a:solidFill>
                <a:cs typeface="Arial" charset="0"/>
              </a:rPr>
              <a:t>HIV + women’s groups</a:t>
            </a:r>
          </a:p>
          <a:p>
            <a:pPr algn="ctr"/>
            <a:r>
              <a:rPr lang="en-GB" sz="1500">
                <a:solidFill>
                  <a:srgbClr val="642722"/>
                </a:solidFill>
                <a:cs typeface="Arial" charset="0"/>
              </a:rPr>
              <a:t>Other AIDS service organizations</a:t>
            </a:r>
          </a:p>
          <a:p>
            <a:pPr algn="ctr"/>
            <a:r>
              <a:rPr lang="en-GB" sz="1500">
                <a:solidFill>
                  <a:srgbClr val="642722"/>
                </a:solidFill>
                <a:cs typeface="Arial" charset="0"/>
              </a:rPr>
              <a:t>Organizations addressing key populations</a:t>
            </a:r>
          </a:p>
          <a:p>
            <a:pPr algn="ctr"/>
            <a:r>
              <a:rPr lang="en-GB" sz="1500">
                <a:solidFill>
                  <a:srgbClr val="642722"/>
                </a:solidFill>
                <a:cs typeface="Arial" charset="0"/>
              </a:rPr>
              <a:t>ETC.</a:t>
            </a:r>
          </a:p>
        </p:txBody>
      </p:sp>
      <p:sp>
        <p:nvSpPr>
          <p:cNvPr id="7" name="Text Placeholder 6"/>
          <p:cNvSpPr>
            <a:spLocks noGrp="1"/>
          </p:cNvSpPr>
          <p:nvPr>
            <p:ph type="body" sz="half" idx="1"/>
          </p:nvPr>
        </p:nvSpPr>
        <p:spPr>
          <a:xfrm>
            <a:off x="2667000" y="685800"/>
            <a:ext cx="3962400" cy="5257800"/>
          </a:xfrm>
          <a:solidFill>
            <a:schemeClr val="accent5">
              <a:lumMod val="90000"/>
            </a:schemeClr>
          </a:solidFill>
        </p:spPr>
        <p:txBody>
          <a:bodyPr>
            <a:normAutofit/>
          </a:bodyPr>
          <a:lstStyle/>
          <a:p>
            <a:pPr eaLnBrk="1" hangingPunct="1">
              <a:buFontTx/>
              <a:buNone/>
              <a:defRPr/>
            </a:pPr>
            <a:r>
              <a:rPr lang="en-US" dirty="0" smtClean="0"/>
              <a:t>Issues</a:t>
            </a:r>
          </a:p>
          <a:p>
            <a:pPr eaLnBrk="1" hangingPunct="1">
              <a:defRPr/>
            </a:pPr>
            <a:r>
              <a:rPr lang="en-US" sz="2100" dirty="0" smtClean="0"/>
              <a:t>Knowing, understanding and responding to the particular and various effects of the HIV epidemic on women and girls</a:t>
            </a:r>
          </a:p>
          <a:p>
            <a:pPr eaLnBrk="1" hangingPunct="1">
              <a:defRPr/>
            </a:pPr>
            <a:r>
              <a:rPr lang="en-US" sz="2100" dirty="0" smtClean="0"/>
              <a:t>Translating political commitments into scaled-up action to address the rights and needs of women and girls in the context of HIV.</a:t>
            </a:r>
          </a:p>
          <a:p>
            <a:pPr eaLnBrk="1" hangingPunct="1">
              <a:defRPr/>
            </a:pPr>
            <a:r>
              <a:rPr lang="en-US" sz="2100" dirty="0" smtClean="0"/>
              <a:t>An enabling environment for the fulfillment of the women’s and girls’ human rights and their empowerment, in the context of HIV</a:t>
            </a:r>
            <a:r>
              <a:rPr lang="en-US" sz="2000" dirty="0" smtClean="0"/>
              <a:t>.</a:t>
            </a:r>
          </a:p>
          <a:p>
            <a:pPr eaLnBrk="1" hangingPunct="1">
              <a:defRPr/>
            </a:pPr>
            <a:endParaRPr lang="en-US" sz="2000" dirty="0" smtClean="0"/>
          </a:p>
          <a:p>
            <a:pPr eaLnBrk="1" hangingPunct="1">
              <a:defRPr/>
            </a:pPr>
            <a:endParaRPr lang="en-US" sz="2000" dirty="0" smtClean="0"/>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2400" y="304800"/>
            <a:ext cx="2362200" cy="2971800"/>
          </a:xfrm>
          <a:solidFill>
            <a:schemeClr val="accent1">
              <a:lumMod val="75000"/>
            </a:schemeClr>
          </a:solidFill>
        </p:spPr>
        <p:txBody>
          <a:bodyPr/>
          <a:lstStyle/>
          <a:p>
            <a:pPr eaLnBrk="1" hangingPunct="1">
              <a:lnSpc>
                <a:spcPct val="80000"/>
              </a:lnSpc>
              <a:defRPr/>
            </a:pPr>
            <a:r>
              <a:rPr lang="en-GB" sz="2600" b="1" dirty="0" smtClean="0"/>
              <a:t>UNDP/UNAIDS: Global Commission on HIV and the Law</a:t>
            </a:r>
            <a:r>
              <a:rPr lang="en-GB" sz="2600" b="1" dirty="0" smtClean="0">
                <a:solidFill>
                  <a:schemeClr val="tx1"/>
                </a:solidFill>
              </a:rPr>
              <a:t/>
            </a:r>
            <a:br>
              <a:rPr lang="en-GB" sz="2600" b="1" dirty="0" smtClean="0">
                <a:solidFill>
                  <a:schemeClr val="tx1"/>
                </a:solidFill>
              </a:rPr>
            </a:br>
            <a:endParaRPr lang="en-US" sz="2800" b="1" i="1" dirty="0" smtClean="0"/>
          </a:p>
        </p:txBody>
      </p:sp>
      <p:sp>
        <p:nvSpPr>
          <p:cNvPr id="14339" name="Rectangle 3"/>
          <p:cNvSpPr>
            <a:spLocks noGrp="1" noChangeArrowheads="1"/>
          </p:cNvSpPr>
          <p:nvPr>
            <p:ph type="body" idx="4294967295"/>
          </p:nvPr>
        </p:nvSpPr>
        <p:spPr>
          <a:xfrm>
            <a:off x="2514600" y="304800"/>
            <a:ext cx="5791200" cy="5791200"/>
          </a:xfrm>
          <a:solidFill>
            <a:schemeClr val="accent5">
              <a:lumMod val="90000"/>
            </a:schemeClr>
          </a:solidFill>
        </p:spPr>
        <p:txBody>
          <a:bodyPr>
            <a:noAutofit/>
          </a:bodyPr>
          <a:lstStyle/>
          <a:p>
            <a:pPr>
              <a:buNone/>
            </a:pPr>
            <a:r>
              <a:rPr lang="en-US" sz="2400" b="1" dirty="0" smtClean="0"/>
              <a:t>Four focus areas</a:t>
            </a:r>
          </a:p>
          <a:p>
            <a:pPr>
              <a:buNone/>
            </a:pPr>
            <a:r>
              <a:rPr lang="en-US" sz="2200" b="1" dirty="0" smtClean="0"/>
              <a:t>* Laws and practices that mitigate or sustain violence and discrimination as lived by women. </a:t>
            </a:r>
          </a:p>
          <a:p>
            <a:pPr>
              <a:buNone/>
            </a:pPr>
            <a:r>
              <a:rPr lang="en-US" sz="2200" b="1" dirty="0" smtClean="0"/>
              <a:t>*Laws and practices that effectively </a:t>
            </a:r>
            <a:r>
              <a:rPr lang="en-US" sz="2200" b="1" dirty="0" err="1" smtClean="0"/>
              <a:t>criminalise</a:t>
            </a:r>
            <a:r>
              <a:rPr lang="en-US" sz="2200" b="1" dirty="0" smtClean="0"/>
              <a:t> people living with HIV and vulnerable to HIV (</a:t>
            </a:r>
            <a:r>
              <a:rPr lang="en-US" sz="2200" b="1" i="1" dirty="0" smtClean="0"/>
              <a:t>including women living with HIV and female sex workers)</a:t>
            </a:r>
            <a:r>
              <a:rPr lang="en-US" sz="2200" b="1" dirty="0" smtClean="0"/>
              <a:t> </a:t>
            </a:r>
          </a:p>
          <a:p>
            <a:pPr>
              <a:buNone/>
            </a:pPr>
            <a:r>
              <a:rPr lang="en-US" sz="2200" b="1" dirty="0" smtClean="0"/>
              <a:t>*Laws and practices that facilitate or impede HIV-related treatment access (</a:t>
            </a:r>
            <a:r>
              <a:rPr lang="en-US" sz="2200" b="1" i="1" dirty="0" smtClean="0"/>
              <a:t>including attention to gender-specific issues</a:t>
            </a:r>
            <a:r>
              <a:rPr lang="en-US" sz="2200" b="1" dirty="0" smtClean="0"/>
              <a:t>)</a:t>
            </a:r>
          </a:p>
          <a:p>
            <a:pPr>
              <a:buNone/>
            </a:pPr>
            <a:r>
              <a:rPr lang="en-US" sz="2200" b="1" dirty="0" smtClean="0"/>
              <a:t>*Issues of law and HIV pertaining to children </a:t>
            </a:r>
            <a:r>
              <a:rPr lang="en-US" sz="2200" b="1" i="1" dirty="0" smtClean="0"/>
              <a:t>(including attention to both girls and boys</a:t>
            </a:r>
            <a:r>
              <a:rPr lang="en-US" sz="2200" b="1" dirty="0" smtClean="0"/>
              <a:t>).</a:t>
            </a:r>
          </a:p>
          <a:p>
            <a:r>
              <a:rPr lang="en-US" sz="2200" b="1" dirty="0" smtClean="0"/>
              <a:t>findings and recommendations are expected in the first quarter of 2012.  </a:t>
            </a:r>
          </a:p>
          <a:p>
            <a:pPr eaLnBrk="1" hangingPunct="1">
              <a:buFont typeface="Wingdings" pitchFamily="2" charset="2"/>
              <a:buNone/>
              <a:defRPr/>
            </a:pPr>
            <a:endParaRPr lang="en-ZA" sz="1800" dirty="0" smtClean="0">
              <a:solidFill>
                <a:schemeClr val="bg1"/>
              </a:solidFill>
            </a:endParaRPr>
          </a:p>
        </p:txBody>
      </p:sp>
      <p:pic>
        <p:nvPicPr>
          <p:cNvPr id="5" name="Picture 5" descr="normal_photo_no_1837"/>
          <p:cNvPicPr>
            <a:picLocks noChangeAspect="1" noChangeArrowheads="1"/>
          </p:cNvPicPr>
          <p:nvPr/>
        </p:nvPicPr>
        <p:blipFill>
          <a:blip r:embed="rId3" cstate="print"/>
          <a:srcRect/>
          <a:stretch>
            <a:fillRect/>
          </a:stretch>
        </p:blipFill>
        <p:spPr bwMode="auto">
          <a:xfrm>
            <a:off x="152400" y="3352800"/>
            <a:ext cx="23622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3600" dirty="0" smtClean="0"/>
              <a:t>Goals of workshop</a:t>
            </a:r>
            <a:endParaRPr lang="en-US" sz="3600" dirty="0"/>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pPr lvl="0"/>
            <a:r>
              <a:rPr lang="en-US" sz="3300" dirty="0" smtClean="0"/>
              <a:t>Strengthen attention to gender-based violence in NSPs for a more effective national response.</a:t>
            </a:r>
          </a:p>
          <a:p>
            <a:pPr lvl="0"/>
            <a:r>
              <a:rPr lang="en-US" sz="3300" dirty="0" smtClean="0"/>
              <a:t>Develop and </a:t>
            </a:r>
            <a:r>
              <a:rPr lang="en-US" sz="3300" dirty="0" err="1" smtClean="0"/>
              <a:t>operationalize</a:t>
            </a:r>
            <a:r>
              <a:rPr lang="en-US" sz="3300" dirty="0" smtClean="0"/>
              <a:t> strategies that engage men and boys in transforming gender norms</a:t>
            </a:r>
          </a:p>
          <a:p>
            <a:r>
              <a:rPr lang="en-US" sz="3300" dirty="0" smtClean="0"/>
              <a:t>By:</a:t>
            </a:r>
          </a:p>
          <a:p>
            <a:pPr lvl="1"/>
            <a:r>
              <a:rPr lang="en-US" sz="2900" dirty="0" smtClean="0"/>
              <a:t>Expanding linkages among key partners:  the UN, bilateral donors, national governments and civil society</a:t>
            </a:r>
          </a:p>
          <a:p>
            <a:pPr lvl="1"/>
            <a:r>
              <a:rPr lang="en-US" sz="2900" dirty="0" smtClean="0"/>
              <a:t>Building effective partnerships at the national level develop and implement a comprehensive response to gender –based violence and strengthen capacity to engage men and boys for gender equality</a:t>
            </a:r>
            <a:r>
              <a:rPr lang="en-US" dirty="0" smtClean="0"/>
              <a: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sz="3200" dirty="0" smtClean="0"/>
              <a:t>Objectives</a:t>
            </a:r>
            <a:endParaRPr lang="en-US" dirty="0"/>
          </a:p>
        </p:txBody>
      </p:sp>
      <p:sp>
        <p:nvSpPr>
          <p:cNvPr id="3" name="Content Placeholder 2"/>
          <p:cNvSpPr>
            <a:spLocks noGrp="1"/>
          </p:cNvSpPr>
          <p:nvPr>
            <p:ph idx="1"/>
          </p:nvPr>
        </p:nvSpPr>
        <p:spPr>
          <a:xfrm>
            <a:off x="304800" y="1143000"/>
            <a:ext cx="8610600" cy="5334000"/>
          </a:xfrm>
        </p:spPr>
        <p:txBody>
          <a:bodyPr>
            <a:noAutofit/>
          </a:bodyPr>
          <a:lstStyle/>
          <a:p>
            <a:pPr lvl="0"/>
            <a:r>
              <a:rPr lang="en-GB" sz="2500" dirty="0" smtClean="0"/>
              <a:t>Identify policy and programmatic responses to GBV/HIV intersections and recognize gender-based violence as both a cause and consequence of HIV transmission.  </a:t>
            </a:r>
            <a:endParaRPr lang="en-US" sz="2500" dirty="0" smtClean="0"/>
          </a:p>
          <a:p>
            <a:pPr lvl="0"/>
            <a:r>
              <a:rPr lang="en-GB" sz="2500" dirty="0" smtClean="0"/>
              <a:t>Advance the strategy of engaging men and boys as partners as a means of advancing gender equality and halt the gender-based violence-leads-to-HIV-leads-to-gender-based violence cycle.</a:t>
            </a:r>
          </a:p>
          <a:p>
            <a:pPr lvl="0"/>
            <a:r>
              <a:rPr lang="en-US" sz="2500" dirty="0" smtClean="0"/>
              <a:t>A</a:t>
            </a:r>
            <a:r>
              <a:rPr lang="en-GB" sz="2500" dirty="0" err="1" smtClean="0"/>
              <a:t>ssess</a:t>
            </a:r>
            <a:r>
              <a:rPr lang="en-GB" sz="2500" dirty="0" smtClean="0"/>
              <a:t> strengths, weaknesses, and gaps in addressing gender-based violence as a cause and consequence of HIV, and the engagement of men and boys</a:t>
            </a:r>
            <a:endParaRPr lang="en-US" sz="2500" dirty="0" smtClean="0"/>
          </a:p>
          <a:p>
            <a:pPr lvl="0"/>
            <a:r>
              <a:rPr lang="en-GB" sz="2500" dirty="0" smtClean="0"/>
              <a:t>Define country-level actions plans to strengthen integration</a:t>
            </a:r>
            <a:endParaRPr lang="en-US" sz="2500" dirty="0" smtClean="0"/>
          </a:p>
          <a:p>
            <a:pPr>
              <a:buNone/>
            </a:pPr>
            <a:endParaRPr lang="en-US" sz="19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GB" sz="3600" dirty="0" smtClean="0"/>
              <a:t>Anticipated Outputs</a:t>
            </a:r>
            <a:r>
              <a:rPr lang="en-US" dirty="0" smtClean="0"/>
              <a:t/>
            </a:r>
            <a:br>
              <a:rPr lang="en-US" dirty="0" smtClean="0"/>
            </a:br>
            <a:endParaRPr lang="en-US" dirty="0"/>
          </a:p>
        </p:txBody>
      </p:sp>
      <p:sp>
        <p:nvSpPr>
          <p:cNvPr id="3" name="Content Placeholder 2"/>
          <p:cNvSpPr>
            <a:spLocks noGrp="1"/>
          </p:cNvSpPr>
          <p:nvPr>
            <p:ph idx="1"/>
          </p:nvPr>
        </p:nvSpPr>
        <p:spPr>
          <a:xfrm>
            <a:off x="457200" y="1265237"/>
            <a:ext cx="8229600" cy="4983163"/>
          </a:xfrm>
        </p:spPr>
        <p:txBody>
          <a:bodyPr>
            <a:normAutofit fontScale="85000" lnSpcReduction="10000"/>
          </a:bodyPr>
          <a:lstStyle/>
          <a:p>
            <a:pPr lvl="0"/>
            <a:r>
              <a:rPr lang="en-GB" dirty="0" smtClean="0"/>
              <a:t>Consensus and understanding regarding the mutually reinforcing cycle of gender-based-violence and HIV, and the potential role of engaging men and boys for gender equality to interrupt and halt this cycle and strengthen the national AIDS response.</a:t>
            </a:r>
            <a:r>
              <a:rPr lang="en-GB" b="1" dirty="0" smtClean="0"/>
              <a:t> </a:t>
            </a:r>
            <a:endParaRPr lang="en-US" dirty="0" smtClean="0"/>
          </a:p>
          <a:p>
            <a:pPr lvl="0"/>
            <a:r>
              <a:rPr lang="en-GB" dirty="0" smtClean="0"/>
              <a:t>Analysis of existing country plans.</a:t>
            </a:r>
            <a:r>
              <a:rPr lang="en-GB" b="1" dirty="0" smtClean="0"/>
              <a:t> </a:t>
            </a:r>
            <a:endParaRPr lang="en-US" dirty="0" smtClean="0"/>
          </a:p>
          <a:p>
            <a:pPr lvl="0"/>
            <a:r>
              <a:rPr lang="en-GB" dirty="0" smtClean="0"/>
              <a:t>Country level action plans to support the integration attention to gender-based violence, and the engagement of men and boys for gender equality, in National Strategic Plans on HIV and AIDS and other national policies and plans, as appropriate.</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pPr>
              <a:buNone/>
            </a:pPr>
            <a:r>
              <a:rPr lang="en-US" dirty="0" smtClean="0"/>
              <a:t>Co-conveners: UNAIDS, UNDP, UNFPA, UNICEF, UNIFEM, WHO and the </a:t>
            </a:r>
            <a:r>
              <a:rPr lang="en-US" dirty="0" err="1" smtClean="0"/>
              <a:t>MenEngage</a:t>
            </a:r>
            <a:r>
              <a:rPr lang="en-US" dirty="0" smtClean="0"/>
              <a:t> Alliance (Sonke  Gender Justice Network and Athena Network ) in close collaboration with the Interagency Working Group on Women, Girls, Gender Equality and HIV</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HIV, GBV and engaging men and boys as partners for gender equality </a:t>
            </a:r>
            <a:endParaRPr lang="en-US" sz="3200" dirty="0"/>
          </a:p>
        </p:txBody>
      </p:sp>
      <p:sp>
        <p:nvSpPr>
          <p:cNvPr id="3" name="Content Placeholder 2"/>
          <p:cNvSpPr>
            <a:spLocks noGrp="1"/>
          </p:cNvSpPr>
          <p:nvPr>
            <p:ph idx="1"/>
          </p:nvPr>
        </p:nvSpPr>
        <p:spPr>
          <a:xfrm>
            <a:off x="838200" y="1752600"/>
            <a:ext cx="7543800" cy="4373563"/>
          </a:xfrm>
        </p:spPr>
        <p:txBody>
          <a:bodyPr>
            <a:normAutofit/>
          </a:bodyPr>
          <a:lstStyle/>
          <a:p>
            <a:r>
              <a:rPr lang="en-US" dirty="0" smtClean="0"/>
              <a:t>Commitments – strong but not always matched by practice</a:t>
            </a:r>
          </a:p>
          <a:p>
            <a:r>
              <a:rPr lang="en-US" dirty="0" smtClean="0"/>
              <a:t>Evidence –growing but uneven</a:t>
            </a:r>
          </a:p>
          <a:p>
            <a:r>
              <a:rPr lang="en-US" dirty="0" smtClean="0"/>
              <a:t>Effective programming – expanding array but not always evaluated</a:t>
            </a:r>
          </a:p>
          <a:p>
            <a:r>
              <a:rPr lang="en-US" dirty="0" smtClean="0"/>
              <a:t>Lessons and experience - widening but not always shared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global context</a:t>
            </a:r>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r>
              <a:rPr lang="en-US" dirty="0" smtClean="0"/>
              <a:t>Women and girls are disproportionately affected by HIV: 51% of those living with HIV are women and girls</a:t>
            </a:r>
          </a:p>
          <a:p>
            <a:pPr lvl="1"/>
            <a:r>
              <a:rPr lang="en-US" dirty="0" smtClean="0"/>
              <a:t>In Sub-Saharan Africa: 60%</a:t>
            </a:r>
          </a:p>
          <a:p>
            <a:pPr lvl="1"/>
            <a:r>
              <a:rPr lang="en-US" dirty="0" smtClean="0"/>
              <a:t>26% of all new infections occur among girls 15-24</a:t>
            </a:r>
          </a:p>
          <a:p>
            <a:pPr lvl="1"/>
            <a:r>
              <a:rPr lang="en-US" dirty="0" smtClean="0"/>
              <a:t>HIV is the leading cause of death in women of reproductive age</a:t>
            </a:r>
          </a:p>
          <a:p>
            <a:r>
              <a:rPr lang="en-US" dirty="0" smtClean="0"/>
              <a:t>Twin-epidemic of gender-based violence and HIV</a:t>
            </a:r>
          </a:p>
          <a:p>
            <a:pPr lvl="1"/>
            <a:r>
              <a:rPr lang="en-US" dirty="0" smtClean="0"/>
              <a:t>Violence prevalence can be as high as 71%</a:t>
            </a:r>
          </a:p>
          <a:p>
            <a:pPr lvl="1"/>
            <a:r>
              <a:rPr lang="en-US" dirty="0" smtClean="0"/>
              <a:t>South Africa: intimate partner violence increases risk of HIV with 12%</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Scorecard on Country Action on Agenda for Women and Girls</a:t>
            </a:r>
            <a:endParaRPr 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371600"/>
            <a:ext cx="8686800" cy="475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smtClean="0"/>
              <a:t>Global and regional commitments</a:t>
            </a:r>
            <a:endParaRPr lang="en-US" sz="3200"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An effective framework </a:t>
            </a:r>
          </a:p>
          <a:p>
            <a:pPr lvl="1"/>
            <a:r>
              <a:rPr lang="en-US" dirty="0" smtClean="0"/>
              <a:t>The Millennium Declaration and Development Goals provide a framework for addressing human rights, gender inequality and HIV: gender equality and empowering women (MDG 3), HIV (MDG 6), the strong link between HIV and maternal mortality (MDG 5) and child mortality (MDG 4)</a:t>
            </a:r>
          </a:p>
          <a:p>
            <a:pPr lvl="1"/>
            <a:r>
              <a:rPr lang="en-US" dirty="0" smtClean="0"/>
              <a:t>HLMs</a:t>
            </a:r>
          </a:p>
          <a:p>
            <a:pPr lvl="1"/>
            <a:r>
              <a:rPr lang="en-US" dirty="0" smtClean="0"/>
              <a:t>International and regional human rights norms and standards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3200" dirty="0" smtClean="0"/>
              <a:t>Global and regional commitments: HLM on HIV2011</a:t>
            </a:r>
            <a:endParaRPr lang="en-US" sz="3200" dirty="0"/>
          </a:p>
        </p:txBody>
      </p:sp>
      <p:sp>
        <p:nvSpPr>
          <p:cNvPr id="3" name="Content Placeholder 2"/>
          <p:cNvSpPr>
            <a:spLocks noGrp="1"/>
          </p:cNvSpPr>
          <p:nvPr>
            <p:ph idx="1"/>
          </p:nvPr>
        </p:nvSpPr>
        <p:spPr>
          <a:xfrm>
            <a:off x="533400" y="1143000"/>
            <a:ext cx="8077200" cy="5334000"/>
          </a:xfrm>
        </p:spPr>
        <p:txBody>
          <a:bodyPr>
            <a:noAutofit/>
          </a:bodyPr>
          <a:lstStyle/>
          <a:p>
            <a:r>
              <a:rPr lang="en-US" sz="2400" dirty="0" smtClean="0"/>
              <a:t>HLM adopted new Political Declaration on HIV/AIDS with bold goals to be achieved by 2015, including</a:t>
            </a:r>
          </a:p>
          <a:p>
            <a:pPr lvl="1"/>
            <a:r>
              <a:rPr lang="en-US" sz="2400" dirty="0" smtClean="0"/>
              <a:t>Pledged to eliminate gender inequalities and gender-based abuse and violence, increase the capacity of women and adolescent girls to protect themselves from the risk of HIV infection and reiterated the importance of the role of men and boys in achieving gender equality;</a:t>
            </a:r>
          </a:p>
          <a:p>
            <a:pPr lvl="1"/>
            <a:r>
              <a:rPr lang="en-US" sz="2400" dirty="0" smtClean="0"/>
              <a:t>Committed to protect women’s rights and eliminate all forms of discrimination and violence against them</a:t>
            </a:r>
          </a:p>
          <a:p>
            <a:pPr lvl="1"/>
            <a:r>
              <a:rPr lang="en-US" sz="2400" dirty="0" smtClean="0"/>
              <a:t>Called on Member States of the UN to ensure that national HIV/AIDS responses meet specific needs of women and girls, including those living with HIV</a:t>
            </a:r>
            <a:r>
              <a:rPr lang="en-US" sz="23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t>Commitments on HIV and human rights</a:t>
            </a:r>
            <a:endParaRPr lang="en-US" sz="3200" dirty="0"/>
          </a:p>
        </p:txBody>
      </p:sp>
      <p:sp>
        <p:nvSpPr>
          <p:cNvPr id="3" name="Content Placeholder 2"/>
          <p:cNvSpPr>
            <a:spLocks noGrp="1"/>
          </p:cNvSpPr>
          <p:nvPr>
            <p:ph idx="1"/>
          </p:nvPr>
        </p:nvSpPr>
        <p:spPr>
          <a:xfrm>
            <a:off x="304800" y="914400"/>
            <a:ext cx="8534400" cy="5211763"/>
          </a:xfrm>
        </p:spPr>
        <p:txBody>
          <a:bodyPr>
            <a:noAutofit/>
          </a:bodyPr>
          <a:lstStyle/>
          <a:p>
            <a:r>
              <a:rPr lang="en-US" sz="2400" dirty="0" smtClean="0"/>
              <a:t>Treaties, such as CEDAW Convention (1979), and it GR 15 on HIV/AIDS to guide implementation of appropriate measures.</a:t>
            </a:r>
          </a:p>
          <a:p>
            <a:r>
              <a:rPr lang="en-US" sz="2400" dirty="0" smtClean="0"/>
              <a:t>Global Policy commitments, such as the Cairo Programme of Action from the International Conference on Population and Development (1994) and the Beijing Declaration and Platform for Action from the Fourth World Conference on Women (1995)</a:t>
            </a:r>
          </a:p>
          <a:p>
            <a:r>
              <a:rPr lang="en-US" sz="2400" dirty="0" smtClean="0"/>
              <a:t>Regional commitments, such as:</a:t>
            </a:r>
          </a:p>
          <a:p>
            <a:pPr lvl="1"/>
            <a:r>
              <a:rPr lang="en-US" sz="2400" dirty="0" smtClean="0"/>
              <a:t>The Protocol of the African Charter on Human and Peoples’ Rights on the Rights of Women in Africa (the African Women’s Protocol) (2005)</a:t>
            </a:r>
          </a:p>
          <a:p>
            <a:pPr lvl="1"/>
            <a:r>
              <a:rPr lang="en-US" sz="2400" dirty="0" smtClean="0"/>
              <a:t>Inter-American Convention “Belem do Para” on the Prevention, Punishment and Eradication of Violence Against Women (1994)</a:t>
            </a:r>
          </a:p>
          <a:p>
            <a:pPr lvl="1">
              <a:buNone/>
            </a:pP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strategies</a:t>
            </a:r>
            <a:endParaRPr lang="en-US" dirty="0"/>
          </a:p>
        </p:txBody>
      </p:sp>
      <p:sp>
        <p:nvSpPr>
          <p:cNvPr id="3" name="Content Placeholder 2"/>
          <p:cNvSpPr>
            <a:spLocks noGrp="1"/>
          </p:cNvSpPr>
          <p:nvPr>
            <p:ph idx="1"/>
          </p:nvPr>
        </p:nvSpPr>
        <p:spPr/>
        <p:txBody>
          <a:bodyPr>
            <a:normAutofit lnSpcReduction="10000"/>
          </a:bodyPr>
          <a:lstStyle/>
          <a:p>
            <a:r>
              <a:rPr lang="en-US" dirty="0" smtClean="0"/>
              <a:t>UNAIDS Strategy, </a:t>
            </a:r>
            <a:r>
              <a:rPr lang="en-US" i="1" dirty="0" smtClean="0"/>
              <a:t>Getting to Zero</a:t>
            </a:r>
          </a:p>
          <a:p>
            <a:r>
              <a:rPr lang="en-US" dirty="0" smtClean="0"/>
              <a:t>UNAIDS Agenda for Women and Girls</a:t>
            </a:r>
          </a:p>
          <a:p>
            <a:r>
              <a:rPr lang="en-US" dirty="0" smtClean="0"/>
              <a:t>SG’s Global Strategy on Women’s and Children’s Health</a:t>
            </a:r>
          </a:p>
          <a:p>
            <a:r>
              <a:rPr lang="en-US" dirty="0" smtClean="0"/>
              <a:t>Global Plan on the Elimination of MTCT</a:t>
            </a:r>
          </a:p>
          <a:p>
            <a:r>
              <a:rPr lang="en-US" dirty="0" err="1" smtClean="0"/>
              <a:t>UNiTE</a:t>
            </a:r>
            <a:r>
              <a:rPr lang="en-US" dirty="0" smtClean="0"/>
              <a:t> Campaign</a:t>
            </a:r>
          </a:p>
          <a:p>
            <a:r>
              <a:rPr lang="en-US" dirty="0" smtClean="0"/>
              <a:t>Together for Girls</a:t>
            </a:r>
          </a:p>
          <a:p>
            <a:r>
              <a:rPr lang="en-US" dirty="0" smtClean="0"/>
              <a:t>Cosponsor’s and partners’ strategies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2710</TotalTime>
  <Words>2132</Words>
  <Application>Microsoft Office PowerPoint</Application>
  <PresentationFormat>On-screen Show (4:3)</PresentationFormat>
  <Paragraphs>205</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INTEGRATING PROGRAMMING TO ADDRESS GENDER-BASED VIOLENCE AND ENGAGE MEN AND BOYS TO CHALLENGE GENDER INEQUALITY IN  NATIONAL AIDS STRATEGIES AND PLANS 14-16 November Istanbul, Turkey</vt:lpstr>
      <vt:lpstr>WELCOME!</vt:lpstr>
      <vt:lpstr>HIV, GBV and engaging men and boys as partners for gender equality </vt:lpstr>
      <vt:lpstr>Evidence:  global context</vt:lpstr>
      <vt:lpstr>Scorecard on Country Action on Agenda for Women and Girls</vt:lpstr>
      <vt:lpstr>Global and regional commitments</vt:lpstr>
      <vt:lpstr>Global and regional commitments: HLM on HIV2011</vt:lpstr>
      <vt:lpstr>Commitments on HIV and human rights</vt:lpstr>
      <vt:lpstr>Policies and strategies</vt:lpstr>
      <vt:lpstr>2012-2015: addressing the HIV needs of women and girls and addressing gender-based violence </vt:lpstr>
      <vt:lpstr>Addressing Women, Girls, Gender Equality and HIV</vt:lpstr>
      <vt:lpstr>UNAIDS Action Framework</vt:lpstr>
      <vt:lpstr>UNDP/UNAIDS: Global Commission on HIV and the Law </vt:lpstr>
      <vt:lpstr>Goals of workshop</vt:lpstr>
      <vt:lpstr>Objectives</vt:lpstr>
      <vt:lpstr>Anticipated Outputs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mandeep.dhaliwal</dc:creator>
  <cp:lastModifiedBy>ntgrp</cp:lastModifiedBy>
  <cp:revision>339</cp:revision>
  <dcterms:created xsi:type="dcterms:W3CDTF">2009-09-15T20:39:56Z</dcterms:created>
  <dcterms:modified xsi:type="dcterms:W3CDTF">2011-11-14T07:16:55Z</dcterms:modified>
</cp:coreProperties>
</file>