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67" r:id="rId3"/>
    <p:sldId id="265" r:id="rId4"/>
    <p:sldId id="263" r:id="rId5"/>
    <p:sldId id="257" r:id="rId6"/>
    <p:sldId id="264" r:id="rId7"/>
    <p:sldId id="261" r:id="rId8"/>
    <p:sldId id="266" r:id="rId9"/>
    <p:sldId id="260"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p:scale>
          <a:sx n="76" d="100"/>
          <a:sy n="76" d="100"/>
        </p:scale>
        <p:origin x="-9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2F288D7-0EC7-4079-821D-479D8C9ACD3F}" type="datetime1">
              <a:rPr lang="en-US"/>
              <a:pPr/>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1166444-DCC6-4895-918F-29A8C3C84C12}" type="slidenum">
              <a:rPr lang="en-US"/>
              <a:pPr/>
              <a:t>‹N°›</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81C82A50-0375-4855-BCDB-5E08C5390643}"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DD5330AE-4EF7-49AA-BAD2-C544E637EF71}"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CFF32A49-6851-4746-96FD-505C3B2CE20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2EDCAB74-6E96-412C-8FC6-DC886C59B80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defTabSz="895350">
              <a:spcBef>
                <a:spcPct val="0"/>
              </a:spcBef>
            </a:pPr>
            <a:endParaRPr lang="fr-FR" smtClean="0"/>
          </a:p>
        </p:txBody>
      </p:sp>
      <p:sp>
        <p:nvSpPr>
          <p:cNvPr id="23556" name="Slide Number Placeholder 3"/>
          <p:cNvSpPr>
            <a:spLocks noGrp="1"/>
          </p:cNvSpPr>
          <p:nvPr>
            <p:ph type="sldNum" sz="quarter" idx="5"/>
          </p:nvPr>
        </p:nvSpPr>
        <p:spPr bwMode="auto">
          <a:noFill/>
          <a:ln>
            <a:miter lim="800000"/>
            <a:headEnd/>
            <a:tailEnd/>
          </a:ln>
        </p:spPr>
        <p:txBody>
          <a:bodyPr/>
          <a:lstStyle/>
          <a:p>
            <a:fld id="{45B642C3-6EC1-47FD-9B22-80104FABB15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B6EFFCA0-AD51-426B-A8FB-E037410E1B66}"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400">
              <a:spcBef>
                <a:spcPct val="0"/>
              </a:spcBef>
            </a:pPr>
            <a:endParaRPr lang="en-GB" smtClean="0">
              <a:solidFill>
                <a:srgbClr val="000000"/>
              </a:solidFill>
            </a:endParaRPr>
          </a:p>
          <a:p>
            <a:pPr defTabSz="914400">
              <a:spcBef>
                <a:spcPct val="0"/>
              </a:spcBef>
            </a:pPr>
            <a:r>
              <a:rPr lang="en-GB" smtClean="0">
                <a:solidFill>
                  <a:srgbClr val="000000"/>
                </a:solidFill>
              </a:rPr>
              <a:t>Category B: Questions:</a:t>
            </a:r>
          </a:p>
          <a:p>
            <a:pPr defTabSz="914400">
              <a:spcBef>
                <a:spcPct val="0"/>
              </a:spcBef>
              <a:buFont typeface="Calibri" charset="0"/>
              <a:buAutoNum type="arabicPeriod"/>
            </a:pPr>
            <a:r>
              <a:rPr lang="en-GB" smtClean="0">
                <a:solidFill>
                  <a:srgbClr val="000000"/>
                </a:solidFill>
              </a:rPr>
              <a:t>Can these interventions per se be effective?</a:t>
            </a:r>
          </a:p>
          <a:p>
            <a:pPr defTabSz="914400">
              <a:spcBef>
                <a:spcPct val="0"/>
              </a:spcBef>
            </a:pPr>
            <a:r>
              <a:rPr lang="en-GB" smtClean="0">
                <a:solidFill>
                  <a:srgbClr val="000000"/>
                </a:solidFill>
              </a:rPr>
              <a:t>If so:</a:t>
            </a:r>
          </a:p>
          <a:p>
            <a:pPr defTabSz="914400">
              <a:spcBef>
                <a:spcPct val="0"/>
              </a:spcBef>
              <a:buFont typeface="Calibri" charset="0"/>
              <a:buAutoNum type="alphaLcParenR"/>
            </a:pPr>
            <a:r>
              <a:rPr lang="en-GB" smtClean="0">
                <a:solidFill>
                  <a:srgbClr val="000000"/>
                </a:solidFill>
              </a:rPr>
              <a:t>What specific things need to be done to ensure adolescents receive these interventions effectively?</a:t>
            </a:r>
          </a:p>
          <a:p>
            <a:pPr defTabSz="914400">
              <a:spcBef>
                <a:spcPct val="0"/>
              </a:spcBef>
              <a:buFont typeface="Calibri" charset="0"/>
              <a:buAutoNum type="alphaLcParenR"/>
            </a:pPr>
            <a:r>
              <a:rPr lang="en-GB" smtClean="0">
                <a:solidFill>
                  <a:srgbClr val="000000"/>
                </a:solidFill>
              </a:rPr>
              <a:t>How best to design and implement them for maximum cost-effectiveness among adolescents?</a:t>
            </a:r>
          </a:p>
          <a:p>
            <a:pPr defTabSz="914400">
              <a:spcBef>
                <a:spcPct val="0"/>
              </a:spcBef>
            </a:pPr>
            <a:endParaRPr lang="en-GB" smtClean="0">
              <a:solidFill>
                <a:srgbClr val="000000"/>
              </a:solidFill>
            </a:endParaRPr>
          </a:p>
          <a:p>
            <a:pPr defTabSz="914400">
              <a:spcBef>
                <a:spcPct val="0"/>
              </a:spcBef>
            </a:pPr>
            <a:endParaRPr lang="en-GB" smtClean="0">
              <a:solidFill>
                <a:srgbClr val="000000"/>
              </a:solidFill>
            </a:endParaRPr>
          </a:p>
          <a:p>
            <a:pPr defTabSz="914400">
              <a:spcBef>
                <a:spcPct val="0"/>
              </a:spcBef>
            </a:pPr>
            <a:r>
              <a:rPr lang="en-GB" smtClean="0">
                <a:solidFill>
                  <a:srgbClr val="000000"/>
                </a:solidFill>
              </a:rPr>
              <a:t>For example, how to get sexually exploited adolescents engaged in sex work to test for HIV, to be started on HAART (if indicated), retained in care, and to adhere to treatment?</a:t>
            </a:r>
          </a:p>
          <a:p>
            <a:pPr defTabSz="914400">
              <a:spcBef>
                <a:spcPct val="0"/>
              </a:spcBef>
            </a:pPr>
            <a:endParaRPr lang="en-US" smtClean="0"/>
          </a:p>
          <a:p>
            <a:pPr defTabSz="914400">
              <a:spcBef>
                <a:spcPct val="0"/>
              </a:spcBef>
            </a:pPr>
            <a:r>
              <a:rPr lang="en-US" smtClean="0"/>
              <a:t>Category A: </a:t>
            </a:r>
          </a:p>
          <a:p>
            <a:pPr defTabSz="914400">
              <a:spcBef>
                <a:spcPct val="0"/>
              </a:spcBef>
            </a:pPr>
            <a:r>
              <a:rPr lang="en-GB" b="1" smtClean="0"/>
              <a:t>Questions:</a:t>
            </a:r>
          </a:p>
          <a:p>
            <a:pPr defTabSz="914400">
              <a:spcBef>
                <a:spcPct val="0"/>
              </a:spcBef>
              <a:buFont typeface="Calibri" charset="0"/>
              <a:buAutoNum type="arabicPeriod"/>
            </a:pPr>
            <a:r>
              <a:rPr lang="en-GB" sz="2800" smtClean="0">
                <a:solidFill>
                  <a:srgbClr val="000000"/>
                </a:solidFill>
              </a:rPr>
              <a:t>What specific things need to be done to ensure adolescents receive these interventions effectively (eg. effective access, and, where necessary, retention &amp; adherence)? </a:t>
            </a:r>
          </a:p>
          <a:p>
            <a:pPr defTabSz="914400">
              <a:spcBef>
                <a:spcPct val="0"/>
              </a:spcBef>
              <a:buFont typeface="Calibri" charset="0"/>
              <a:buAutoNum type="arabicPeriod"/>
            </a:pPr>
            <a:endParaRPr lang="en-GB" sz="2800" smtClean="0">
              <a:solidFill>
                <a:srgbClr val="000000"/>
              </a:solidFill>
            </a:endParaRPr>
          </a:p>
          <a:p>
            <a:pPr marL="968375" lvl="2" indent="-514350" defTabSz="914400">
              <a:spcBef>
                <a:spcPct val="0"/>
              </a:spcBef>
            </a:pPr>
            <a:r>
              <a:rPr lang="en-GB" smtClean="0">
                <a:solidFill>
                  <a:srgbClr val="000000"/>
                </a:solidFill>
              </a:rPr>
              <a:t>For example, how to get adolescents to test for HIV, to be retained in care, and to adhere to treatment?</a:t>
            </a:r>
          </a:p>
          <a:p>
            <a:pPr defTabSz="914400">
              <a:spcBef>
                <a:spcPct val="0"/>
              </a:spcBef>
            </a:pPr>
            <a:endParaRPr lang="en-US" smtClean="0"/>
          </a:p>
          <a:p>
            <a:pPr defTabSz="914400">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6F8252B0-6E99-4D32-BBF6-60AEB8D6FF83}" type="slidenum">
              <a:rPr lang="en-US"/>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5F859C8-C238-4342-9C33-EB18F0C83722}" type="datetime1">
              <a:rPr lang="en-US"/>
              <a:pPr/>
              <a:t>9/17/2013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C813B8-B23B-4B65-8992-73A314C4BA4F}"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AA4D523-5F7F-44EB-B00C-227175911B4C}" type="datetime1">
              <a:rPr lang="en-US"/>
              <a:pPr/>
              <a:t>9/17/2013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F60072-B688-45B6-8874-5A6FBC98FDDF}"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E8E2E33C-57AD-4069-BF5D-B7E792E42764}" type="datetime1">
              <a:rPr lang="en-US"/>
              <a:pPr/>
              <a:t>9/17/2013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9AF70D-D5C3-4298-8AA1-81CFCDB00C5C}"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8CF768D-3D24-4398-85B0-34CCE276C6E0}" type="datetime1">
              <a:rPr lang="en-US"/>
              <a:pPr/>
              <a:t>9/17/2013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7DED05-2B84-4E26-A561-D4AFC5084CE5}"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D0F35DFD-C6DA-4F49-BB9E-3AACE064BFEA}" type="datetime1">
              <a:rPr lang="en-US"/>
              <a:pPr/>
              <a:t>9/17/2013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39DF39-1350-4023-A6B7-26EB4D45D281}"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71D3FABD-77DF-4047-B263-8CAD385D7A39}" type="datetime1">
              <a:rPr lang="en-US"/>
              <a:pPr/>
              <a:t>9/17/2013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7F3036-7BD3-4440-BA4C-19F4ABD7F263}"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C2EF9F3B-C1DA-42F2-ACFD-0248B25BFCCC}" type="datetime1">
              <a:rPr lang="en-US"/>
              <a:pPr/>
              <a:t>9/17/2013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C191755-7AAA-4EDA-8B07-4AFEC43C1550}"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67A84A3-4D0D-4E5F-9993-A23C42CF5B26}" type="datetime1">
              <a:rPr lang="en-US"/>
              <a:pPr/>
              <a:t>9/17/2013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2EF0B3-F901-4FA1-9EE2-DA2C4C9EBC8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3966461-8BCF-4660-9719-5A688FEC4D97}" type="datetime1">
              <a:rPr lang="en-US"/>
              <a:pPr/>
              <a:t>9/17/2013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9294925-1E0B-4474-BA68-4D325F8F7D93}"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44E30FC-C423-498F-BB45-A16619F742FE}" type="datetime1">
              <a:rPr lang="en-US"/>
              <a:pPr/>
              <a:t>9/17/2013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99799FD-738A-4B69-BDE1-BEA78338EA7E}"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FE3FDCCA-A7F7-4068-A7EA-CC62F36A0D42}" type="datetime1">
              <a:rPr lang="en-US"/>
              <a:pPr/>
              <a:t>9/17/2013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E45FE7-9C63-472F-8132-C0D60C576E98}"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BE2BBC68-9977-4EBF-9920-37EE7689F3B0}" type="datetime1">
              <a:rPr lang="en-US"/>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0B5FF27-FED8-45B0-A79E-90C37D650AFC}"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211638" cy="6161088"/>
          </a:xfrm>
        </p:spPr>
        <p:txBody>
          <a:bodyPr>
            <a:normAutofit/>
          </a:bodyPr>
          <a:lstStyle/>
          <a:p>
            <a:r>
              <a:rPr lang="en-GB" sz="3600" b="1" smtClean="0">
                <a:solidFill>
                  <a:srgbClr val="3333FF"/>
                </a:solidFill>
                <a:effectLst>
                  <a:outerShdw blurRad="38100" dist="38100" dir="2700000" algn="tl">
                    <a:srgbClr val="C0C0C0"/>
                  </a:outerShdw>
                </a:effectLst>
              </a:rPr>
              <a:t>GBV &amp; HIV,</a:t>
            </a:r>
            <a:br>
              <a:rPr lang="en-GB" sz="3600" b="1" smtClean="0">
                <a:solidFill>
                  <a:srgbClr val="3333FF"/>
                </a:solidFill>
                <a:effectLst>
                  <a:outerShdw blurRad="38100" dist="38100" dir="2700000" algn="tl">
                    <a:srgbClr val="C0C0C0"/>
                  </a:outerShdw>
                </a:effectLst>
              </a:rPr>
            </a:br>
            <a:r>
              <a:rPr lang="en-GB" sz="3600" b="1" smtClean="0">
                <a:solidFill>
                  <a:srgbClr val="3333FF"/>
                </a:solidFill>
                <a:effectLst>
                  <a:outerShdw blurRad="38100" dist="38100" dir="2700000" algn="tl">
                    <a:srgbClr val="C0C0C0"/>
                  </a:outerShdw>
                </a:effectLst>
              </a:rPr>
              <a:t>What about the Adolescent &amp; Young populations?</a:t>
            </a:r>
            <a:r>
              <a:rPr lang="en-GB" sz="2800" b="1" smtClean="0">
                <a:solidFill>
                  <a:srgbClr val="3333FF"/>
                </a:solidFill>
                <a:effectLst>
                  <a:outerShdw blurRad="38100" dist="38100" dir="2700000" algn="tl">
                    <a:srgbClr val="C0C0C0"/>
                  </a:outerShdw>
                </a:effectLst>
              </a:rPr>
              <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Abdelkader BACHA</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UNICEF</a:t>
            </a:r>
            <a:endParaRPr lang="en-US" sz="2800" smtClean="0">
              <a:solidFill>
                <a:srgbClr val="3333FF"/>
              </a:solidFill>
              <a:effectLst>
                <a:outerShdw blurRad="38100" dist="38100" dir="2700000" algn="tl">
                  <a:srgbClr val="C0C0C0"/>
                </a:outerShdw>
              </a:effectLst>
            </a:endParaRPr>
          </a:p>
        </p:txBody>
      </p:sp>
      <p:pic>
        <p:nvPicPr>
          <p:cNvPr id="14339" name="Picture 2" descr="C:\Users\abacha\Documents\GBV\Aya_jeunefille.jpg"/>
          <p:cNvPicPr>
            <a:picLocks noChangeAspect="1" noChangeArrowheads="1"/>
          </p:cNvPicPr>
          <p:nvPr/>
        </p:nvPicPr>
        <p:blipFill>
          <a:blip r:embed="rId3"/>
          <a:srcRect/>
          <a:stretch>
            <a:fillRect/>
          </a:stretch>
        </p:blipFill>
        <p:spPr bwMode="auto">
          <a:xfrm rot="1110869">
            <a:off x="4862513" y="895350"/>
            <a:ext cx="4017962" cy="5664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100"/>
            <a:ext cx="9144000" cy="838200"/>
          </a:xfrm>
        </p:spPr>
        <p:txBody>
          <a:bodyPr>
            <a:normAutofit/>
          </a:bodyPr>
          <a:lstStyle/>
          <a:p>
            <a:r>
              <a:rPr lang="en-GB" sz="3600" b="1" smtClean="0">
                <a:solidFill>
                  <a:srgbClr val="3333FF"/>
                </a:solidFill>
                <a:effectLst>
                  <a:outerShdw blurRad="38100" dist="38100" dir="2700000" algn="tl">
                    <a:srgbClr val="C0C0C0"/>
                  </a:outerShdw>
                </a:effectLst>
              </a:rPr>
              <a:t>Regional snapshot</a:t>
            </a:r>
            <a:endParaRPr lang="en-US" sz="3600" smtClean="0">
              <a:solidFill>
                <a:srgbClr val="3333FF"/>
              </a:solidFill>
              <a:effectLst>
                <a:outerShdw blurRad="38100" dist="38100" dir="2700000" algn="tl">
                  <a:srgbClr val="C0C0C0"/>
                </a:outerShdw>
              </a:effectLst>
            </a:endParaRPr>
          </a:p>
        </p:txBody>
      </p:sp>
      <p:sp>
        <p:nvSpPr>
          <p:cNvPr id="16387" name="Content Placeholder 5"/>
          <p:cNvSpPr>
            <a:spLocks noGrp="1"/>
          </p:cNvSpPr>
          <p:nvPr>
            <p:ph sz="quarter" idx="4"/>
          </p:nvPr>
        </p:nvSpPr>
        <p:spPr>
          <a:xfrm>
            <a:off x="1258888" y="3429000"/>
            <a:ext cx="7156450" cy="3455988"/>
          </a:xfrm>
        </p:spPr>
        <p:txBody>
          <a:bodyPr/>
          <a:lstStyle/>
          <a:p>
            <a:r>
              <a:rPr lang="en-US" sz="2800" smtClean="0"/>
              <a:t>A quick look into the cross-country profile</a:t>
            </a:r>
          </a:p>
          <a:p>
            <a:pPr marL="457200" lvl="1" indent="0">
              <a:buFont typeface="Arial" charset="0"/>
              <a:buNone/>
            </a:pPr>
            <a:r>
              <a:rPr lang="en-US" sz="2800" smtClean="0"/>
              <a:t>						(Excel spreadsheet)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GB" sz="3600" b="1" smtClean="0">
                <a:solidFill>
                  <a:srgbClr val="3333FF"/>
                </a:solidFill>
                <a:effectLst>
                  <a:outerShdw blurRad="38100" dist="38100" dir="2700000" algn="tl">
                    <a:srgbClr val="C0C0C0"/>
                  </a:outerShdw>
                </a:effectLst>
              </a:rPr>
              <a:t>GBV &amp; HIV: The Continuum</a:t>
            </a:r>
            <a:endParaRPr lang="en-US" sz="3600" smtClean="0">
              <a:solidFill>
                <a:srgbClr val="3333FF"/>
              </a:solidFill>
              <a:effectLst>
                <a:outerShdw blurRad="38100" dist="38100" dir="2700000" algn="tl">
                  <a:srgbClr val="C0C0C0"/>
                </a:outerShdw>
              </a:effectLst>
            </a:endParaRPr>
          </a:p>
        </p:txBody>
      </p:sp>
      <p:sp>
        <p:nvSpPr>
          <p:cNvPr id="4" name="Text Placeholder 3"/>
          <p:cNvSpPr>
            <a:spLocks noGrp="1"/>
          </p:cNvSpPr>
          <p:nvPr>
            <p:ph type="body" idx="1"/>
          </p:nvPr>
        </p:nvSpPr>
        <p:spPr>
          <a:xfrm>
            <a:off x="395288" y="1349375"/>
            <a:ext cx="8208962" cy="639763"/>
          </a:xfrm>
        </p:spPr>
        <p:txBody>
          <a:bodyPr>
            <a:noAutofit/>
          </a:bodyPr>
          <a:lstStyle/>
          <a:p>
            <a:pPr algn="ctr"/>
            <a:r>
              <a:rPr lang="en-US" sz="2800" smtClean="0">
                <a:solidFill>
                  <a:srgbClr val="CC00CC"/>
                </a:solidFill>
                <a:effectLst>
                  <a:outerShdw blurRad="38100" dist="38100" dir="2700000" algn="tl">
                    <a:srgbClr val="C0C0C0"/>
                  </a:outerShdw>
                </a:effectLst>
              </a:rPr>
              <a:t>GBV (frequently justified, social and cultural factors) &gt;&gt; Vulnerability &gt;&gt; HIV &gt;&gt; Precarity &gt;&gt; GBV</a:t>
            </a:r>
            <a:endParaRPr lang="en-US" sz="2800" smtClean="0">
              <a:solidFill>
                <a:srgbClr val="CC00CC"/>
              </a:solidFill>
            </a:endParaRPr>
          </a:p>
        </p:txBody>
      </p:sp>
      <p:sp>
        <p:nvSpPr>
          <p:cNvPr id="7" name="Content Placeholder 5"/>
          <p:cNvSpPr>
            <a:spLocks noGrp="1"/>
          </p:cNvSpPr>
          <p:nvPr>
            <p:ph sz="quarter" idx="4"/>
          </p:nvPr>
        </p:nvSpPr>
        <p:spPr>
          <a:xfrm>
            <a:off x="250825" y="2565400"/>
            <a:ext cx="8740775" cy="4319588"/>
          </a:xfrm>
        </p:spPr>
        <p:txBody>
          <a:bodyPr>
            <a:noAutofit/>
          </a:bodyPr>
          <a:lstStyle/>
          <a:p>
            <a:r>
              <a:rPr lang="en-US" sz="2800" smtClean="0"/>
              <a:t>Women’s rights</a:t>
            </a:r>
          </a:p>
          <a:p>
            <a:r>
              <a:rPr lang="en-US" sz="2800" smtClean="0"/>
              <a:t>SRHR linkages</a:t>
            </a:r>
          </a:p>
          <a:p>
            <a:r>
              <a:rPr lang="en-US" sz="2800" smtClean="0"/>
              <a:t>In our region: FGM (Guinee, Mali, Gambia..); Early Pregnancy</a:t>
            </a:r>
          </a:p>
          <a:p>
            <a:r>
              <a:rPr lang="en-US" sz="2800" smtClean="0"/>
              <a:t>GBV including sexual violence drives the epidemic</a:t>
            </a:r>
          </a:p>
          <a:p>
            <a:pPr lvl="1"/>
            <a:r>
              <a:rPr lang="en-US" sz="2400" b="1" smtClean="0">
                <a:solidFill>
                  <a:srgbClr val="CC00CC"/>
                </a:solidFill>
                <a:effectLst>
                  <a:outerShdw blurRad="38100" dist="38100" dir="2700000" algn="tl">
                    <a:srgbClr val="C0C0C0"/>
                  </a:outerShdw>
                </a:effectLst>
              </a:rPr>
              <a:t>Story from Senegal: Anna, raped by her stepfather, abused by her boy friend, sex work as a survival strategy, HIV, exclusion.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GB" sz="3600" b="1" smtClean="0">
                <a:solidFill>
                  <a:srgbClr val="3333FF"/>
                </a:solidFill>
                <a:effectLst>
                  <a:outerShdw blurRad="38100" dist="38100" dir="2700000" algn="tl">
                    <a:srgbClr val="C0C0C0"/>
                  </a:outerShdw>
                </a:effectLst>
              </a:rPr>
              <a:t>GBV &amp; Unstable situations</a:t>
            </a:r>
            <a:endParaRPr lang="en-US" sz="3600" smtClean="0">
              <a:solidFill>
                <a:srgbClr val="3333FF"/>
              </a:solidFill>
              <a:effectLst>
                <a:outerShdw blurRad="38100" dist="38100" dir="2700000" algn="tl">
                  <a:srgbClr val="C0C0C0"/>
                </a:outerShdw>
              </a:effectLst>
            </a:endParaRPr>
          </a:p>
        </p:txBody>
      </p:sp>
      <p:sp>
        <p:nvSpPr>
          <p:cNvPr id="7" name="Content Placeholder 5"/>
          <p:cNvSpPr>
            <a:spLocks noGrp="1"/>
          </p:cNvSpPr>
          <p:nvPr>
            <p:ph sz="quarter" idx="4"/>
          </p:nvPr>
        </p:nvSpPr>
        <p:spPr>
          <a:xfrm>
            <a:off x="250825" y="1116013"/>
            <a:ext cx="8740775" cy="5008562"/>
          </a:xfrm>
        </p:spPr>
        <p:txBody>
          <a:bodyPr>
            <a:noAutofit/>
          </a:bodyPr>
          <a:lstStyle/>
          <a:p>
            <a:r>
              <a:rPr lang="en-US" sz="2800" smtClean="0"/>
              <a:t>GBV and sexual violence in conflict situations:</a:t>
            </a:r>
          </a:p>
          <a:p>
            <a:pPr lvl="1"/>
            <a:r>
              <a:rPr lang="en-US" sz="2400" b="1" smtClean="0">
                <a:solidFill>
                  <a:srgbClr val="CC00CC"/>
                </a:solidFill>
                <a:effectLst>
                  <a:outerShdw blurRad="38100" dist="38100" dir="2700000" algn="tl">
                    <a:srgbClr val="C0C0C0"/>
                  </a:outerShdw>
                </a:effectLst>
              </a:rPr>
              <a:t>Central African Republic (huge number of rapes and cases of violence); </a:t>
            </a:r>
          </a:p>
          <a:p>
            <a:pPr lvl="1"/>
            <a:r>
              <a:rPr lang="en-US" sz="2400" b="1" smtClean="0">
                <a:solidFill>
                  <a:srgbClr val="CC00CC"/>
                </a:solidFill>
                <a:effectLst>
                  <a:outerShdw blurRad="38100" dist="38100" dir="2700000" algn="tl">
                    <a:srgbClr val="C0C0C0"/>
                  </a:outerShdw>
                </a:effectLst>
              </a:rPr>
              <a:t>Mali, Cote d'Ivoire like before in Sierra Leone and Liberia (women used as war weapons, rapes during the conflict, pregnant girls)</a:t>
            </a:r>
          </a:p>
          <a:p>
            <a:pPr lvl="1"/>
            <a:endParaRPr lang="en-US" sz="2400" b="1" smtClean="0">
              <a:solidFill>
                <a:srgbClr val="CC00CC"/>
              </a:solidFill>
              <a:effectLst>
                <a:outerShdw blurRad="38100" dist="38100" dir="2700000" algn="tl">
                  <a:srgbClr val="C0C0C0"/>
                </a:outerShdw>
              </a:effectLst>
            </a:endParaRPr>
          </a:p>
          <a:p>
            <a:r>
              <a:rPr lang="en-US" sz="2800" smtClean="0"/>
              <a:t>GBV and emergency (natural disasters &gt; Displaced populations &gt; Precarity &gt; Sex for survival &gt; Problems of access to prevention services and commodities/condoms..)</a:t>
            </a:r>
            <a:endParaRPr lang="en-US" sz="2800" b="1" smtClean="0">
              <a:solidFill>
                <a:srgbClr val="7030A0"/>
              </a:solidFill>
            </a:endParaRPr>
          </a:p>
          <a:p>
            <a:pPr lvl="1">
              <a:buFont typeface="Arial" charset="0"/>
              <a:buNone/>
            </a:pPr>
            <a:r>
              <a:rPr lang="en-US" b="1" smtClean="0">
                <a:solidFill>
                  <a:srgbClr val="7030A0"/>
                </a:solidFill>
              </a:rPr>
              <a:t>	</a:t>
            </a:r>
            <a:r>
              <a:rPr lang="en-US" b="1" smtClean="0">
                <a:solidFill>
                  <a:srgbClr val="7030A0"/>
                </a:solidFill>
                <a:sym typeface="Wingdings" charset="2"/>
              </a:rPr>
              <a:t> </a:t>
            </a:r>
            <a:r>
              <a:rPr lang="en-US" sz="2400" b="1" smtClean="0">
                <a:solidFill>
                  <a:srgbClr val="7030A0"/>
                </a:solidFill>
              </a:rPr>
              <a:t>ADOLESCENTS, PARTICULARLY GIRLS: EASY VICTIMS!</a:t>
            </a:r>
            <a:endParaRPr lang="en-US" b="1" smtClean="0">
              <a:solidFill>
                <a:srgbClr val="7030A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7150"/>
            <a:ext cx="8223250" cy="1143000"/>
          </a:xfrm>
        </p:spPr>
        <p:txBody>
          <a:bodyPr>
            <a:normAutofit/>
          </a:bodyPr>
          <a:lstStyle/>
          <a:p>
            <a:r>
              <a:rPr lang="en-US" sz="3200" b="1" smtClean="0">
                <a:solidFill>
                  <a:srgbClr val="3333FF"/>
                </a:solidFill>
                <a:effectLst>
                  <a:outerShdw blurRad="38100" dist="38100" dir="2700000" algn="tl">
                    <a:srgbClr val="C0C0C0"/>
                  </a:outerShdw>
                </a:effectLst>
              </a:rPr>
              <a:t>Priorities for Adolescents Programming Based on the Investment Approach</a:t>
            </a:r>
          </a:p>
        </p:txBody>
      </p:sp>
      <p:sp>
        <p:nvSpPr>
          <p:cNvPr id="3" name="Content Placeholder 2"/>
          <p:cNvSpPr>
            <a:spLocks noGrp="1"/>
          </p:cNvSpPr>
          <p:nvPr>
            <p:ph idx="1"/>
          </p:nvPr>
        </p:nvSpPr>
        <p:spPr>
          <a:xfrm>
            <a:off x="488950" y="2514600"/>
            <a:ext cx="8197850" cy="3352800"/>
          </a:xfrm>
        </p:spPr>
        <p:txBody>
          <a:bodyPr>
            <a:normAutofit/>
          </a:bodyPr>
          <a:lstStyle/>
          <a:p>
            <a:pPr>
              <a:lnSpc>
                <a:spcPct val="90000"/>
              </a:lnSpc>
            </a:pPr>
            <a:r>
              <a:rPr lang="en-US" sz="2000" smtClean="0"/>
              <a:t>Strengthen </a:t>
            </a:r>
            <a:r>
              <a:rPr lang="en-US" sz="2000" b="1" smtClean="0"/>
              <a:t>political accountability</a:t>
            </a:r>
            <a:r>
              <a:rPr lang="en-US" sz="2000" smtClean="0"/>
              <a:t>, </a:t>
            </a:r>
            <a:r>
              <a:rPr lang="en-US" sz="2000" b="1" smtClean="0"/>
              <a:t>technical capacity </a:t>
            </a:r>
            <a:r>
              <a:rPr lang="en-US" sz="2000" smtClean="0"/>
              <a:t>and </a:t>
            </a:r>
            <a:r>
              <a:rPr lang="en-US" sz="2000" b="1" smtClean="0"/>
              <a:t>allocation of resources </a:t>
            </a:r>
            <a:r>
              <a:rPr lang="en-US" sz="2000" smtClean="0"/>
              <a:t>to </a:t>
            </a:r>
            <a:r>
              <a:rPr lang="en-US" sz="2000" b="1" smtClean="0"/>
              <a:t>expand access to high impact prevention, treatment and care interventions </a:t>
            </a:r>
            <a:r>
              <a:rPr lang="en-US" sz="2000" smtClean="0"/>
              <a:t>for adolescents in these three groups.</a:t>
            </a:r>
          </a:p>
          <a:p>
            <a:pPr>
              <a:lnSpc>
                <a:spcPct val="90000"/>
              </a:lnSpc>
            </a:pPr>
            <a:endParaRPr lang="en-US" sz="2000" smtClean="0"/>
          </a:p>
          <a:p>
            <a:pPr>
              <a:lnSpc>
                <a:spcPct val="90000"/>
              </a:lnSpc>
            </a:pPr>
            <a:r>
              <a:rPr lang="en-US" sz="2000" smtClean="0"/>
              <a:t>Work with adolescents and young people to </a:t>
            </a:r>
            <a:r>
              <a:rPr lang="en-US" sz="2000" b="1" smtClean="0"/>
              <a:t>identify and address legal and policy barriers that limit access and utilization of interventions of proven efficacy</a:t>
            </a:r>
            <a:r>
              <a:rPr lang="en-US" sz="2000" smtClean="0"/>
              <a:t> as well as social norms that increase vulnerability; </a:t>
            </a:r>
          </a:p>
          <a:p>
            <a:pPr>
              <a:lnSpc>
                <a:spcPct val="90000"/>
              </a:lnSpc>
            </a:pPr>
            <a:endParaRPr lang="en-US" sz="2000" smtClean="0"/>
          </a:p>
          <a:p>
            <a:pPr>
              <a:lnSpc>
                <a:spcPct val="90000"/>
              </a:lnSpc>
            </a:pPr>
            <a:r>
              <a:rPr lang="en-US" sz="2000" b="1" smtClean="0"/>
              <a:t>Strengthen systems for monitoring, tracking, and reporting </a:t>
            </a:r>
            <a:r>
              <a:rPr lang="en-US" sz="2000" smtClean="0"/>
              <a:t>on service delivery as well as broader health outcomes in adolescents.</a:t>
            </a:r>
          </a:p>
        </p:txBody>
      </p:sp>
      <p:sp>
        <p:nvSpPr>
          <p:cNvPr id="4" name="Slide Number Placeholder 3"/>
          <p:cNvSpPr>
            <a:spLocks noGrp="1"/>
          </p:cNvSpPr>
          <p:nvPr>
            <p:ph type="sldNum" sz="quarter" idx="12"/>
          </p:nvPr>
        </p:nvSpPr>
        <p:spPr/>
        <p:txBody>
          <a:bodyPr/>
          <a:lstStyle/>
          <a:p>
            <a:fld id="{29FE549A-8D2E-4EE7-B7E2-57C7EDB444BE}" type="slidenum">
              <a:rPr lang="en-US"/>
              <a:pPr/>
              <a:t>5</a:t>
            </a:fld>
            <a:endParaRPr lang="en-US"/>
          </a:p>
        </p:txBody>
      </p:sp>
      <p:grpSp>
        <p:nvGrpSpPr>
          <p:cNvPr id="22533" name="Group 4"/>
          <p:cNvGrpSpPr>
            <a:grpSpLocks/>
          </p:cNvGrpSpPr>
          <p:nvPr/>
        </p:nvGrpSpPr>
        <p:grpSpPr bwMode="auto">
          <a:xfrm>
            <a:off x="762000" y="1222375"/>
            <a:ext cx="8093075" cy="1066800"/>
            <a:chOff x="533400" y="1981200"/>
            <a:chExt cx="8382000" cy="2064224"/>
          </a:xfrm>
        </p:grpSpPr>
        <p:sp>
          <p:nvSpPr>
            <p:cNvPr id="22534" name="Rounded Rectangle 5"/>
            <p:cNvSpPr>
              <a:spLocks noChangeArrowheads="1"/>
            </p:cNvSpPr>
            <p:nvPr/>
          </p:nvSpPr>
          <p:spPr bwMode="auto">
            <a:xfrm>
              <a:off x="533400" y="1981200"/>
              <a:ext cx="2667000" cy="2057400"/>
            </a:xfrm>
            <a:prstGeom prst="roundRect">
              <a:avLst>
                <a:gd name="adj" fmla="val 16667"/>
              </a:avLst>
            </a:prstGeom>
            <a:solidFill>
              <a:srgbClr val="00B050"/>
            </a:solidFill>
            <a:ln w="9525">
              <a:solidFill>
                <a:schemeClr val="tx1"/>
              </a:solidFill>
              <a:miter lim="800000"/>
              <a:headEnd/>
              <a:tailEnd/>
            </a:ln>
          </p:spPr>
          <p:txBody>
            <a:bodyPr wrap="none"/>
            <a:lstStyle/>
            <a:p>
              <a:pPr algn="ctr" defTabSz="914400"/>
              <a:r>
                <a:rPr lang="en-US" sz="2800" b="1">
                  <a:solidFill>
                    <a:schemeClr val="bg1"/>
                  </a:solidFill>
                  <a:latin typeface="Tahoma" charset="0"/>
                </a:rPr>
                <a:t>Adolescent </a:t>
              </a:r>
            </a:p>
            <a:p>
              <a:pPr algn="ctr" defTabSz="914400"/>
              <a:r>
                <a:rPr lang="en-US" sz="2800" b="1">
                  <a:solidFill>
                    <a:schemeClr val="bg1"/>
                  </a:solidFill>
                  <a:latin typeface="Tahoma" charset="0"/>
                </a:rPr>
                <a:t>Girls</a:t>
              </a:r>
            </a:p>
          </p:txBody>
        </p:sp>
        <p:sp>
          <p:nvSpPr>
            <p:cNvPr id="22535" name="Rounded Rectangle 6"/>
            <p:cNvSpPr>
              <a:spLocks noChangeArrowheads="1"/>
            </p:cNvSpPr>
            <p:nvPr/>
          </p:nvSpPr>
          <p:spPr bwMode="auto">
            <a:xfrm>
              <a:off x="3407391" y="1981200"/>
              <a:ext cx="2667000" cy="2057400"/>
            </a:xfrm>
            <a:prstGeom prst="roundRect">
              <a:avLst>
                <a:gd name="adj" fmla="val 16667"/>
              </a:avLst>
            </a:prstGeom>
            <a:solidFill>
              <a:srgbClr val="D9630B"/>
            </a:solidFill>
            <a:ln w="9525">
              <a:solidFill>
                <a:schemeClr val="tx1"/>
              </a:solidFill>
              <a:miter lim="800000"/>
              <a:headEnd/>
              <a:tailEnd/>
            </a:ln>
          </p:spPr>
          <p:txBody>
            <a:bodyPr wrap="none"/>
            <a:lstStyle/>
            <a:p>
              <a:pPr algn="ctr" defTabSz="914400"/>
              <a:r>
                <a:rPr lang="en-US" sz="2800" b="1">
                  <a:solidFill>
                    <a:schemeClr val="bg1"/>
                  </a:solidFill>
                  <a:latin typeface="Tahoma" charset="0"/>
                </a:rPr>
                <a:t>Key </a:t>
              </a:r>
            </a:p>
            <a:p>
              <a:pPr algn="ctr" defTabSz="914400"/>
              <a:r>
                <a:rPr lang="en-US" sz="2800" b="1">
                  <a:solidFill>
                    <a:schemeClr val="bg1"/>
                  </a:solidFill>
                  <a:latin typeface="Tahoma" charset="0"/>
                </a:rPr>
                <a:t>Populations</a:t>
              </a:r>
            </a:p>
          </p:txBody>
        </p:sp>
        <p:sp>
          <p:nvSpPr>
            <p:cNvPr id="22536" name="Rounded Rectangle 7"/>
            <p:cNvSpPr>
              <a:spLocks noChangeArrowheads="1"/>
            </p:cNvSpPr>
            <p:nvPr/>
          </p:nvSpPr>
          <p:spPr bwMode="auto">
            <a:xfrm>
              <a:off x="6248400" y="1988024"/>
              <a:ext cx="2667000" cy="2057400"/>
            </a:xfrm>
            <a:prstGeom prst="roundRect">
              <a:avLst>
                <a:gd name="adj" fmla="val 16667"/>
              </a:avLst>
            </a:prstGeom>
            <a:solidFill>
              <a:srgbClr val="FF0000"/>
            </a:solidFill>
            <a:ln w="9525">
              <a:solidFill>
                <a:schemeClr val="tx1"/>
              </a:solidFill>
              <a:miter lim="800000"/>
              <a:headEnd/>
              <a:tailEnd/>
            </a:ln>
          </p:spPr>
          <p:txBody>
            <a:bodyPr wrap="none"/>
            <a:lstStyle/>
            <a:p>
              <a:pPr algn="ctr" defTabSz="914400"/>
              <a:r>
                <a:rPr lang="en-US" sz="2800" b="1">
                  <a:solidFill>
                    <a:schemeClr val="bg1"/>
                  </a:solidFill>
                  <a:latin typeface="Tahoma" charset="0"/>
                </a:rPr>
                <a:t>ALHIV</a:t>
              </a:r>
            </a:p>
          </p:txBody>
        </p:sp>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8915400" cy="1143000"/>
          </a:xfrm>
        </p:spPr>
        <p:txBody>
          <a:bodyPr>
            <a:normAutofit/>
          </a:bodyPr>
          <a:lstStyle/>
          <a:p>
            <a:r>
              <a:rPr lang="en-US" b="1" smtClean="0">
                <a:solidFill>
                  <a:srgbClr val="3333FF"/>
                </a:solidFill>
                <a:effectLst>
                  <a:outerShdw blurRad="38100" dist="38100" dir="2700000" algn="tl">
                    <a:srgbClr val="C0C0C0"/>
                  </a:outerShdw>
                </a:effectLst>
              </a:rPr>
              <a:t> What has worked in other countries</a:t>
            </a:r>
          </a:p>
        </p:txBody>
      </p:sp>
      <p:sp>
        <p:nvSpPr>
          <p:cNvPr id="2" name="Content Placeholder 1"/>
          <p:cNvSpPr>
            <a:spLocks noGrp="1"/>
          </p:cNvSpPr>
          <p:nvPr>
            <p:ph idx="1"/>
          </p:nvPr>
        </p:nvSpPr>
        <p:spPr/>
        <p:txBody>
          <a:bodyPr>
            <a:normAutofit/>
          </a:bodyPr>
          <a:lstStyle/>
          <a:p>
            <a:pPr>
              <a:lnSpc>
                <a:spcPct val="80000"/>
              </a:lnSpc>
            </a:pPr>
            <a:r>
              <a:rPr lang="en-US" sz="2700" smtClean="0"/>
              <a:t>Knowledge generation on young people and in adolescents- </a:t>
            </a:r>
          </a:p>
          <a:p>
            <a:pPr lvl="1">
              <a:lnSpc>
                <a:spcPct val="80000"/>
              </a:lnSpc>
            </a:pPr>
            <a:r>
              <a:rPr lang="en-US" sz="2400" smtClean="0"/>
              <a:t>CDI- Vulnerability study</a:t>
            </a:r>
          </a:p>
          <a:p>
            <a:pPr lvl="1">
              <a:lnSpc>
                <a:spcPct val="80000"/>
              </a:lnSpc>
            </a:pPr>
            <a:r>
              <a:rPr lang="en-US" sz="2400" smtClean="0"/>
              <a:t>Nigeria- review of existing studies on Adol and young people; ALVIH study</a:t>
            </a:r>
          </a:p>
          <a:p>
            <a:pPr lvl="1">
              <a:lnSpc>
                <a:spcPct val="80000"/>
              </a:lnSpc>
            </a:pPr>
            <a:r>
              <a:rPr lang="en-US" sz="2400" smtClean="0"/>
              <a:t>Cameroon and CAR- Vulnerability Study</a:t>
            </a:r>
          </a:p>
          <a:p>
            <a:pPr lvl="1">
              <a:lnSpc>
                <a:spcPct val="80000"/>
              </a:lnSpc>
            </a:pPr>
            <a:r>
              <a:rPr lang="en-US" sz="2400" smtClean="0"/>
              <a:t>Guinea Bissau- Secondary analysis of risk factors in young people and adolescents</a:t>
            </a:r>
          </a:p>
          <a:p>
            <a:pPr>
              <a:lnSpc>
                <a:spcPct val="80000"/>
              </a:lnSpc>
            </a:pPr>
            <a:r>
              <a:rPr lang="en-US" sz="2700" smtClean="0"/>
              <a:t>Knowledge and behaviors change- Shuga Radio Programme- DRC, Cameroon, Kenya</a:t>
            </a:r>
          </a:p>
          <a:p>
            <a:pPr>
              <a:lnSpc>
                <a:spcPct val="80000"/>
              </a:lnSpc>
            </a:pPr>
            <a:r>
              <a:rPr lang="en-US" sz="2700" smtClean="0"/>
              <a:t>School based education programme- Ghana, Nigeria</a:t>
            </a:r>
          </a:p>
          <a:p>
            <a:pPr>
              <a:lnSpc>
                <a:spcPct val="80000"/>
              </a:lnSpc>
            </a:pPr>
            <a:r>
              <a:rPr lang="en-US" sz="2700" smtClean="0"/>
              <a:t>Nationwide programme- NYSC in Nigeria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200"/>
            <a:ext cx="8604250" cy="838200"/>
          </a:xfrm>
        </p:spPr>
        <p:txBody>
          <a:bodyPr>
            <a:normAutofit/>
          </a:bodyPr>
          <a:lstStyle/>
          <a:p>
            <a:pPr algn="l"/>
            <a:r>
              <a:rPr lang="en-GB" sz="2000" b="1" smtClean="0">
                <a:solidFill>
                  <a:srgbClr val="3333FF"/>
                </a:solidFill>
                <a:effectLst>
                  <a:outerShdw blurRad="38100" dist="38100" dir="2700000" algn="tl">
                    <a:srgbClr val="C0C0C0"/>
                  </a:outerShdw>
                </a:effectLst>
                <a:sym typeface="Wingdings" charset="2"/>
              </a:rPr>
              <a:t> </a:t>
            </a:r>
            <a:r>
              <a:rPr lang="en-GB" sz="2800" b="1" smtClean="0">
                <a:solidFill>
                  <a:srgbClr val="3333FF"/>
                </a:solidFill>
                <a:effectLst>
                  <a:outerShdw blurRad="38100" dist="38100" dir="2700000" algn="tl">
                    <a:srgbClr val="C0C0C0"/>
                  </a:outerShdw>
                </a:effectLst>
              </a:rPr>
              <a:t>To think about…</a:t>
            </a:r>
            <a:endParaRPr lang="en-US" sz="2800" smtClean="0">
              <a:solidFill>
                <a:srgbClr val="3333FF"/>
              </a:solidFill>
              <a:effectLst>
                <a:outerShdw blurRad="38100" dist="38100" dir="2700000" algn="tl">
                  <a:srgbClr val="C0C0C0"/>
                </a:outerShdw>
              </a:effectLst>
            </a:endParaRPr>
          </a:p>
        </p:txBody>
      </p:sp>
      <p:sp>
        <p:nvSpPr>
          <p:cNvPr id="4" name="Text Placeholder 3"/>
          <p:cNvSpPr>
            <a:spLocks noGrp="1"/>
          </p:cNvSpPr>
          <p:nvPr>
            <p:ph type="body" idx="1"/>
          </p:nvPr>
        </p:nvSpPr>
        <p:spPr>
          <a:xfrm>
            <a:off x="1003300" y="765175"/>
            <a:ext cx="7200900" cy="1071563"/>
          </a:xfrm>
        </p:spPr>
        <p:txBody>
          <a:bodyPr>
            <a:noAutofit/>
          </a:bodyPr>
          <a:lstStyle/>
          <a:p>
            <a:r>
              <a:rPr lang="en-US" smtClean="0">
                <a:solidFill>
                  <a:srgbClr val="CC00CC"/>
                </a:solidFill>
                <a:effectLst>
                  <a:outerShdw blurRad="38100" dist="38100" dir="2700000" algn="tl">
                    <a:srgbClr val="C0C0C0"/>
                  </a:outerShdw>
                </a:effectLst>
              </a:rPr>
              <a:t>Increasing Concern in the region: Adolescent among the Key Populations (SW, MSM, PUD) &gt;&gt; The Most Vulnerable. Friendly and appropriate Services?? </a:t>
            </a:r>
            <a:endParaRPr lang="en-US" smtClean="0">
              <a:solidFill>
                <a:srgbClr val="CC00CC"/>
              </a:solidFill>
            </a:endParaRPr>
          </a:p>
        </p:txBody>
      </p:sp>
      <p:sp>
        <p:nvSpPr>
          <p:cNvPr id="6" name="Content Placeholder 5"/>
          <p:cNvSpPr>
            <a:spLocks noGrp="1"/>
          </p:cNvSpPr>
          <p:nvPr>
            <p:ph sz="quarter" idx="4"/>
          </p:nvPr>
        </p:nvSpPr>
        <p:spPr>
          <a:xfrm>
            <a:off x="250825" y="2093913"/>
            <a:ext cx="8740775" cy="4422775"/>
          </a:xfrm>
        </p:spPr>
        <p:txBody>
          <a:bodyPr>
            <a:noAutofit/>
          </a:bodyPr>
          <a:lstStyle/>
          <a:p>
            <a:r>
              <a:rPr lang="en-US" sz="2800" smtClean="0"/>
              <a:t>Ensure particular focus on key populations, in both stable and unstable situations</a:t>
            </a:r>
          </a:p>
          <a:p>
            <a:pPr lvl="1"/>
            <a:r>
              <a:rPr lang="en-US" sz="2800" smtClean="0"/>
              <a:t>Sex workers and the police</a:t>
            </a:r>
          </a:p>
          <a:p>
            <a:pPr lvl="1"/>
            <a:r>
              <a:rPr lang="en-US" sz="2800" smtClean="0"/>
              <a:t>Transgender</a:t>
            </a:r>
          </a:p>
          <a:p>
            <a:r>
              <a:rPr lang="en-US" sz="2800" smtClean="0"/>
              <a:t>Focus on girls and adolescents</a:t>
            </a:r>
          </a:p>
          <a:p>
            <a:pPr lvl="1"/>
            <a:r>
              <a:rPr lang="en-US" sz="2800" smtClean="0"/>
              <a:t>Stories of resilience and positive involvement</a:t>
            </a:r>
          </a:p>
          <a:p>
            <a:pPr lvl="1"/>
            <a:r>
              <a:rPr lang="en-US" sz="2800" smtClean="0"/>
              <a:t>Shuga Radio (DRC, Cameroon)</a:t>
            </a:r>
          </a:p>
          <a:p>
            <a:r>
              <a:rPr lang="en-US" sz="2800" smtClean="0"/>
              <a:t>Mandate that policy makers have to do this globally </a:t>
            </a:r>
            <a:r>
              <a:rPr lang="en-US" smtClean="0"/>
              <a:t>(Links to UNAIDS Agenda and SIF: the 6 key interventions and the Community Mobilisation as critical enabler)</a:t>
            </a:r>
            <a:endParaRPr lang="en-US" sz="2800" smtClean="0"/>
          </a:p>
          <a:p>
            <a:endParaRPr lang="en-US" sz="1800" smtClean="0"/>
          </a:p>
          <a:p>
            <a:endParaRPr lang="en-GB" sz="1800" smtClean="0">
              <a:solidFill>
                <a:srgbClr val="000000"/>
              </a:solidFill>
            </a:endParaRPr>
          </a:p>
          <a:p>
            <a:endParaRPr lang="en-US" sz="900" smtClean="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555875" cy="6161088"/>
          </a:xfrm>
        </p:spPr>
        <p:txBody>
          <a:bodyPr>
            <a:normAutofit/>
          </a:bodyPr>
          <a:lstStyle/>
          <a:p>
            <a:r>
              <a:rPr lang="en-GB" sz="2800" b="1" smtClean="0">
                <a:solidFill>
                  <a:srgbClr val="3333FF"/>
                </a:solidFill>
                <a:effectLst>
                  <a:outerShdw blurRad="38100" dist="38100" dir="2700000" algn="tl">
                    <a:srgbClr val="C0C0C0"/>
                  </a:outerShdw>
                </a:effectLst>
              </a:rPr>
              <a:t>AYA DE YOPOUGON</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
            </a:r>
            <a:br>
              <a:rPr lang="en-GB" sz="2800" b="1" smtClean="0">
                <a:solidFill>
                  <a:srgbClr val="3333FF"/>
                </a:solidFill>
                <a:effectLst>
                  <a:outerShdw blurRad="38100" dist="38100" dir="2700000" algn="tl">
                    <a:srgbClr val="C0C0C0"/>
                  </a:outerShdw>
                </a:effectLst>
              </a:rPr>
            </a:br>
            <a:r>
              <a:rPr lang="en-GB" sz="2800" b="1" smtClean="0">
                <a:solidFill>
                  <a:srgbClr val="3333FF"/>
                </a:solidFill>
                <a:effectLst>
                  <a:outerShdw blurRad="38100" dist="38100" dir="2700000" algn="tl">
                    <a:srgbClr val="C0C0C0"/>
                  </a:outerShdw>
                </a:effectLst>
              </a:rPr>
              <a:t>(Bande dessinee populaire en Cote d’Ivoire)</a:t>
            </a:r>
            <a:endParaRPr lang="en-US" sz="2800" smtClean="0">
              <a:solidFill>
                <a:srgbClr val="3333FF"/>
              </a:solidFill>
              <a:effectLst>
                <a:outerShdw blurRad="38100" dist="38100" dir="2700000" algn="tl">
                  <a:srgbClr val="C0C0C0"/>
                </a:outerShdw>
              </a:effectLst>
            </a:endParaRPr>
          </a:p>
        </p:txBody>
      </p:sp>
      <p:sp>
        <p:nvSpPr>
          <p:cNvPr id="27651" name="Text Placeholder 8"/>
          <p:cNvSpPr>
            <a:spLocks noGrp="1"/>
          </p:cNvSpPr>
          <p:nvPr>
            <p:ph type="body" sz="quarter" idx="3"/>
          </p:nvPr>
        </p:nvSpPr>
        <p:spPr/>
        <p:txBody>
          <a:bodyPr/>
          <a:lstStyle/>
          <a:p>
            <a:endParaRPr lang="fr-FR" smtClean="0"/>
          </a:p>
        </p:txBody>
      </p:sp>
      <p:sp>
        <p:nvSpPr>
          <p:cNvPr id="27652" name="Content Placeholder 9"/>
          <p:cNvSpPr>
            <a:spLocks noGrp="1"/>
          </p:cNvSpPr>
          <p:nvPr>
            <p:ph sz="quarter" idx="4"/>
          </p:nvPr>
        </p:nvSpPr>
        <p:spPr/>
        <p:txBody>
          <a:bodyPr/>
          <a:lstStyle/>
          <a:p>
            <a:endParaRPr lang="fr-FR" smtClean="0"/>
          </a:p>
        </p:txBody>
      </p:sp>
      <p:pic>
        <p:nvPicPr>
          <p:cNvPr id="27653" name="Picture 2" descr="C:\Users\abacha\Documents\GBV\Aya_jeunefille.jpg"/>
          <p:cNvPicPr>
            <a:picLocks noChangeAspect="1" noChangeArrowheads="1"/>
          </p:cNvPicPr>
          <p:nvPr/>
        </p:nvPicPr>
        <p:blipFill>
          <a:blip r:embed="rId3"/>
          <a:srcRect/>
          <a:stretch>
            <a:fillRect/>
          </a:stretch>
        </p:blipFill>
        <p:spPr bwMode="auto">
          <a:xfrm>
            <a:off x="2716213" y="-2259013"/>
            <a:ext cx="6392862" cy="90122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4067175" cy="5241925"/>
          </a:xfrm>
        </p:spPr>
        <p:txBody>
          <a:bodyPr>
            <a:normAutofit/>
          </a:bodyPr>
          <a:lstStyle/>
          <a:p>
            <a:r>
              <a:rPr lang="en-US" sz="4000" b="1" smtClean="0">
                <a:solidFill>
                  <a:srgbClr val="E46C0A"/>
                </a:solidFill>
                <a:effectLst>
                  <a:outerShdw blurRad="38100" dist="38100" dir="2700000" algn="tl">
                    <a:srgbClr val="C0C0C0"/>
                  </a:outerShdw>
                </a:effectLst>
              </a:rPr>
              <a:t>“Let’s Be the Change We </a:t>
            </a:r>
            <a:br>
              <a:rPr lang="en-US" sz="4000" b="1" smtClean="0">
                <a:solidFill>
                  <a:srgbClr val="E46C0A"/>
                </a:solidFill>
                <a:effectLst>
                  <a:outerShdw blurRad="38100" dist="38100" dir="2700000" algn="tl">
                    <a:srgbClr val="C0C0C0"/>
                  </a:outerShdw>
                </a:effectLst>
              </a:rPr>
            </a:br>
            <a:r>
              <a:rPr lang="en-US" sz="4000" b="1" smtClean="0">
                <a:solidFill>
                  <a:srgbClr val="E46C0A"/>
                </a:solidFill>
                <a:effectLst>
                  <a:outerShdw blurRad="38100" dist="38100" dir="2700000" algn="tl">
                    <a:srgbClr val="C0C0C0"/>
                  </a:outerShdw>
                </a:effectLst>
              </a:rPr>
              <a:t>Want to See </a:t>
            </a:r>
            <a:br>
              <a:rPr lang="en-US" sz="4000" b="1" smtClean="0">
                <a:solidFill>
                  <a:srgbClr val="E46C0A"/>
                </a:solidFill>
                <a:effectLst>
                  <a:outerShdw blurRad="38100" dist="38100" dir="2700000" algn="tl">
                    <a:srgbClr val="C0C0C0"/>
                  </a:outerShdw>
                </a:effectLst>
              </a:rPr>
            </a:br>
            <a:r>
              <a:rPr lang="en-US" sz="4000" b="1" smtClean="0">
                <a:solidFill>
                  <a:srgbClr val="E46C0A"/>
                </a:solidFill>
                <a:effectLst>
                  <a:outerShdw blurRad="38100" dist="38100" dir="2700000" algn="tl">
                    <a:srgbClr val="C0C0C0"/>
                  </a:outerShdw>
                </a:effectLst>
              </a:rPr>
              <a:t>in the World”</a:t>
            </a:r>
            <a:br>
              <a:rPr lang="en-US" sz="4000" b="1" smtClean="0">
                <a:solidFill>
                  <a:srgbClr val="E46C0A"/>
                </a:solidFill>
                <a:effectLst>
                  <a:outerShdw blurRad="38100" dist="38100" dir="2700000" algn="tl">
                    <a:srgbClr val="C0C0C0"/>
                  </a:outerShdw>
                </a:effectLst>
              </a:rPr>
            </a:br>
            <a:r>
              <a:rPr lang="en-US" sz="4000" b="1" i="1" smtClean="0">
                <a:solidFill>
                  <a:srgbClr val="E46C0A"/>
                </a:solidFill>
                <a:effectLst>
                  <a:outerShdw blurRad="38100" dist="38100" dir="2700000" algn="tl">
                    <a:srgbClr val="C0C0C0"/>
                  </a:outerShdw>
                </a:effectLst>
              </a:rPr>
              <a:t/>
            </a:r>
            <a:br>
              <a:rPr lang="en-US" sz="4000" b="1" i="1" smtClean="0">
                <a:solidFill>
                  <a:srgbClr val="E46C0A"/>
                </a:solidFill>
                <a:effectLst>
                  <a:outerShdw blurRad="38100" dist="38100" dir="2700000" algn="tl">
                    <a:srgbClr val="C0C0C0"/>
                  </a:outerShdw>
                </a:effectLst>
              </a:rPr>
            </a:br>
            <a:r>
              <a:rPr lang="en-US" sz="3200" i="1" smtClean="0">
                <a:solidFill>
                  <a:srgbClr val="E46C0A"/>
                </a:solidFill>
                <a:effectLst>
                  <a:outerShdw blurRad="38100" dist="38100" dir="2700000" algn="tl">
                    <a:srgbClr val="C0C0C0"/>
                  </a:outerShdw>
                </a:effectLst>
              </a:rPr>
              <a:t>Mahatma Ghandi</a:t>
            </a:r>
            <a:endParaRPr lang="en-US" sz="4000" i="1" smtClean="0">
              <a:solidFill>
                <a:srgbClr val="E46C0A"/>
              </a:solidFill>
              <a:effectLst>
                <a:outerShdw blurRad="38100" dist="38100" dir="2700000" algn="tl">
                  <a:srgbClr val="C0C0C0"/>
                </a:outerShdw>
              </a:effectLst>
            </a:endParaRPr>
          </a:p>
        </p:txBody>
      </p:sp>
      <p:pic>
        <p:nvPicPr>
          <p:cNvPr id="4" name="Content Placeholder 5" descr="Cover.jpg"/>
          <p:cNvPicPr>
            <a:picLocks noChangeAspect="1"/>
          </p:cNvPicPr>
          <p:nvPr/>
        </p:nvPicPr>
        <p:blipFill>
          <a:blip r:embed="rId2"/>
          <a:stretch>
            <a:fillRect/>
          </a:stretch>
        </p:blipFill>
        <p:spPr>
          <a:xfrm>
            <a:off x="4499992" y="2564904"/>
            <a:ext cx="4164951" cy="365760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1285</Words>
  <Application>Microsoft Macintosh PowerPoint</Application>
  <PresentationFormat>Affichage à l'écran (4:3)</PresentationFormat>
  <Paragraphs>148</Paragraphs>
  <Slides>9</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Calibri</vt:lpstr>
      <vt:lpstr>ＭＳ Ｐゴシック</vt:lpstr>
      <vt:lpstr>Arial</vt:lpstr>
      <vt:lpstr>Wingdings</vt:lpstr>
      <vt:lpstr>Tahoma</vt:lpstr>
      <vt:lpstr>Office Theme</vt:lpstr>
      <vt:lpstr>GBV &amp; HIV, What about the Adolescent &amp; Young populations?   Abdelkader BACHA UNICEF</vt:lpstr>
      <vt:lpstr>Regional snapshot</vt:lpstr>
      <vt:lpstr>GBV &amp; HIV: The Continuum</vt:lpstr>
      <vt:lpstr>GBV &amp; Unstable situations</vt:lpstr>
      <vt:lpstr>Priorities for Adolescents Programming Based on the Investment Approach</vt:lpstr>
      <vt:lpstr> What has worked in other countries</vt:lpstr>
      <vt:lpstr> To think about…</vt:lpstr>
      <vt:lpstr>AYA DE YOPOUGON  (Bande dessinee populaire en Cote d’Ivoire)</vt:lpstr>
      <vt:lpstr>“Let’s Be the Change We  Want to See  in the World”  Mahatma Ghandi</vt:lpstr>
    </vt:vector>
  </TitlesOfParts>
  <Compan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Priorities for Adolescents Programming Based on the Investment Approach</dc:title>
  <dc:creator>ab</dc:creator>
  <cp:lastModifiedBy>RADISSON</cp:lastModifiedBy>
  <cp:revision>10</cp:revision>
  <dcterms:created xsi:type="dcterms:W3CDTF">2013-09-16T21:38:19Z</dcterms:created>
  <dcterms:modified xsi:type="dcterms:W3CDTF">2013-09-17T11:17:37Z</dcterms:modified>
</cp:coreProperties>
</file>