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8"/>
  </p:notesMasterIdLst>
  <p:sldIdLst>
    <p:sldId id="256" r:id="rId2"/>
    <p:sldId id="260" r:id="rId3"/>
    <p:sldId id="257" r:id="rId4"/>
    <p:sldId id="258" r:id="rId5"/>
    <p:sldId id="259"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104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4940C61-E2A2-4B09-9C11-7DAA016E3D5F}" type="datetimeFigureOut">
              <a:rPr lang="en-US" smtClean="0"/>
              <a:t>9/17/2013</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38A386A-95FE-4D9A-947E-781B6F8144C5}" type="slidenum">
              <a:rPr lang="en-US" smtClean="0"/>
              <a:t>‹#›</a:t>
            </a:fld>
            <a:endParaRPr lang="en-US" dirty="0"/>
          </a:p>
        </p:txBody>
      </p:sp>
    </p:spTree>
    <p:extLst>
      <p:ext uri="{BB962C8B-B14F-4D97-AF65-F5344CB8AC3E}">
        <p14:creationId xmlns:p14="http://schemas.microsoft.com/office/powerpoint/2010/main" val="19950916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cases studies provide the reader with a step-by-step analysis of how the work in each project was carried out. The publication is organized into two sections. The first consists of five case studies; the second provides a synthesis of good practices from the region. The case studies are written in a user-friendly format to provide the reader with a quick reference when planning and programming similar initiatives.</a:t>
            </a:r>
            <a:endParaRPr lang="en-US" dirty="0"/>
          </a:p>
        </p:txBody>
      </p:sp>
      <p:sp>
        <p:nvSpPr>
          <p:cNvPr id="4" name="Slide Number Placeholder 3"/>
          <p:cNvSpPr>
            <a:spLocks noGrp="1"/>
          </p:cNvSpPr>
          <p:nvPr>
            <p:ph type="sldNum" sz="quarter" idx="10"/>
          </p:nvPr>
        </p:nvSpPr>
        <p:spPr/>
        <p:txBody>
          <a:bodyPr/>
          <a:lstStyle/>
          <a:p>
            <a:fld id="{138A386A-95FE-4D9A-947E-781B6F8144C5}" type="slidenum">
              <a:rPr lang="en-US" smtClean="0"/>
              <a:t>2</a:t>
            </a:fld>
            <a:endParaRPr lang="en-US" dirty="0"/>
          </a:p>
        </p:txBody>
      </p:sp>
    </p:spTree>
    <p:extLst>
      <p:ext uri="{BB962C8B-B14F-4D97-AF65-F5344CB8AC3E}">
        <p14:creationId xmlns:p14="http://schemas.microsoft.com/office/powerpoint/2010/main" val="7101579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The Spanish version of the toolkit is forthcoming and will be available soon.</a:t>
            </a:r>
          </a:p>
          <a:p>
            <a:endParaRPr lang="en-US" dirty="0"/>
          </a:p>
        </p:txBody>
      </p:sp>
      <p:sp>
        <p:nvSpPr>
          <p:cNvPr id="4" name="Slide Number Placeholder 3"/>
          <p:cNvSpPr>
            <a:spLocks noGrp="1"/>
          </p:cNvSpPr>
          <p:nvPr>
            <p:ph type="sldNum" sz="quarter" idx="10"/>
          </p:nvPr>
        </p:nvSpPr>
        <p:spPr/>
        <p:txBody>
          <a:bodyPr/>
          <a:lstStyle/>
          <a:p>
            <a:fld id="{138A386A-95FE-4D9A-947E-781B6F8144C5}" type="slidenum">
              <a:rPr lang="en-US" smtClean="0"/>
              <a:t>3</a:t>
            </a:fld>
            <a:endParaRPr lang="en-US" dirty="0"/>
          </a:p>
        </p:txBody>
      </p:sp>
    </p:spTree>
    <p:extLst>
      <p:ext uri="{BB962C8B-B14F-4D97-AF65-F5344CB8AC3E}">
        <p14:creationId xmlns:p14="http://schemas.microsoft.com/office/powerpoint/2010/main" val="31626758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The report also presents a summary of other programmes that engage men and boys within the two regions. This resource is part of UNFPA's efforts to document knowledge and evidence that supports the constructive engagement of men and boys within the ICPD Programme of Action.</a:t>
            </a:r>
          </a:p>
          <a:p>
            <a:endParaRPr lang="en-US" dirty="0"/>
          </a:p>
        </p:txBody>
      </p:sp>
      <p:sp>
        <p:nvSpPr>
          <p:cNvPr id="4" name="Slide Number Placeholder 3"/>
          <p:cNvSpPr>
            <a:spLocks noGrp="1"/>
          </p:cNvSpPr>
          <p:nvPr>
            <p:ph type="sldNum" sz="quarter" idx="10"/>
          </p:nvPr>
        </p:nvSpPr>
        <p:spPr/>
        <p:txBody>
          <a:bodyPr/>
          <a:lstStyle/>
          <a:p>
            <a:fld id="{138A386A-95FE-4D9A-947E-781B6F8144C5}" type="slidenum">
              <a:rPr lang="en-US" smtClean="0"/>
              <a:t>4</a:t>
            </a:fld>
            <a:endParaRPr lang="en-US" dirty="0"/>
          </a:p>
        </p:txBody>
      </p:sp>
    </p:spTree>
    <p:extLst>
      <p:ext uri="{BB962C8B-B14F-4D97-AF65-F5344CB8AC3E}">
        <p14:creationId xmlns:p14="http://schemas.microsoft.com/office/powerpoint/2010/main" val="29066763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r>
              <a:rPr lang="en-US" sz="1200" kern="1200" dirty="0" smtClean="0">
                <a:solidFill>
                  <a:schemeClr val="tx1"/>
                </a:solidFill>
                <a:effectLst/>
                <a:latin typeface="+mn-lt"/>
                <a:ea typeface="+mn-ea"/>
                <a:cs typeface="+mn-cs"/>
              </a:rPr>
              <a:t>This brief has three parts:</a:t>
            </a:r>
          </a:p>
          <a:p>
            <a:pPr rtl="0"/>
            <a:r>
              <a:rPr lang="en-US" sz="1200" kern="1200" dirty="0" smtClean="0">
                <a:solidFill>
                  <a:schemeClr val="tx1"/>
                </a:solidFill>
                <a:effectLst/>
                <a:latin typeface="+mn-lt"/>
                <a:ea typeface="+mn-ea"/>
                <a:cs typeface="+mn-cs"/>
              </a:rPr>
              <a:t>I.</a:t>
            </a:r>
          </a:p>
          <a:p>
            <a:pPr rtl="0"/>
            <a:r>
              <a:rPr lang="en-US" sz="1200" kern="1200" dirty="0" smtClean="0">
                <a:solidFill>
                  <a:schemeClr val="tx1"/>
                </a:solidFill>
                <a:effectLst/>
                <a:latin typeface="+mn-lt"/>
                <a:ea typeface="+mn-ea"/>
                <a:cs typeface="+mn-cs"/>
              </a:rPr>
              <a:t>“Sexual Violence, Peace, Conflict and </a:t>
            </a:r>
          </a:p>
          <a:p>
            <a:pPr rtl="0"/>
            <a:r>
              <a:rPr lang="en-US" sz="1200" kern="1200" dirty="0" smtClean="0">
                <a:solidFill>
                  <a:schemeClr val="tx1"/>
                </a:solidFill>
                <a:effectLst/>
                <a:latin typeface="+mn-lt"/>
                <a:ea typeface="+mn-ea"/>
                <a:cs typeface="+mn-cs"/>
              </a:rPr>
              <a:t>Post-Conflict,”</a:t>
            </a:r>
          </a:p>
          <a:p>
            <a:pPr rtl="0"/>
            <a:r>
              <a:rPr lang="en-US" sz="1200" kern="1200" dirty="0" smtClean="0">
                <a:solidFill>
                  <a:schemeClr val="tx1"/>
                </a:solidFill>
                <a:effectLst/>
                <a:latin typeface="+mn-lt"/>
                <a:ea typeface="+mn-ea"/>
                <a:cs typeface="+mn-cs"/>
              </a:rPr>
              <a:t>which discusses the context of </a:t>
            </a:r>
          </a:p>
          <a:p>
            <a:pPr rtl="0"/>
            <a:r>
              <a:rPr lang="en-US" sz="1200" kern="1200" dirty="0" smtClean="0">
                <a:solidFill>
                  <a:schemeClr val="tx1"/>
                </a:solidFill>
                <a:effectLst/>
                <a:latin typeface="+mn-lt"/>
                <a:ea typeface="+mn-ea"/>
                <a:cs typeface="+mn-cs"/>
              </a:rPr>
              <a:t>sexual violence in conflict, and in both war and peace.</a:t>
            </a:r>
          </a:p>
          <a:p>
            <a:pPr rtl="0"/>
            <a:r>
              <a:rPr lang="en-US" sz="1200" kern="1200" dirty="0" smtClean="0">
                <a:solidFill>
                  <a:schemeClr val="tx1"/>
                </a:solidFill>
                <a:effectLst/>
                <a:latin typeface="+mn-lt"/>
                <a:ea typeface="+mn-ea"/>
                <a:cs typeface="+mn-cs"/>
              </a:rPr>
              <a:t>II.</a:t>
            </a:r>
          </a:p>
          <a:p>
            <a:pPr rtl="0"/>
            <a:r>
              <a:rPr lang="en-US" sz="1200" kern="1200" dirty="0" smtClean="0">
                <a:solidFill>
                  <a:schemeClr val="tx1"/>
                </a:solidFill>
                <a:effectLst/>
                <a:latin typeface="+mn-lt"/>
                <a:ea typeface="+mn-ea"/>
                <a:cs typeface="+mn-cs"/>
              </a:rPr>
              <a:t>“The Place of Men and Boys in Relation </a:t>
            </a:r>
          </a:p>
          <a:p>
            <a:pPr rtl="0"/>
            <a:r>
              <a:rPr lang="en-US" sz="1200" kern="1200" dirty="0" smtClean="0">
                <a:solidFill>
                  <a:schemeClr val="tx1"/>
                </a:solidFill>
                <a:effectLst/>
                <a:latin typeface="+mn-lt"/>
                <a:ea typeface="+mn-ea"/>
                <a:cs typeface="+mn-cs"/>
              </a:rPr>
              <a:t>to Sexual Violence in Conflict and Post-</a:t>
            </a:r>
          </a:p>
          <a:p>
            <a:pPr rtl="0"/>
            <a:r>
              <a:rPr lang="en-US" sz="1200" kern="1200" dirty="0" smtClean="0">
                <a:solidFill>
                  <a:schemeClr val="tx1"/>
                </a:solidFill>
                <a:effectLst/>
                <a:latin typeface="+mn-lt"/>
                <a:ea typeface="+mn-ea"/>
                <a:cs typeface="+mn-cs"/>
              </a:rPr>
              <a:t>Conflict,”</a:t>
            </a:r>
          </a:p>
          <a:p>
            <a:pPr rtl="0"/>
            <a:r>
              <a:rPr lang="en-US" sz="1200" kern="1200" dirty="0" smtClean="0">
                <a:solidFill>
                  <a:schemeClr val="tx1"/>
                </a:solidFill>
                <a:effectLst/>
                <a:latin typeface="+mn-lt"/>
                <a:ea typeface="+mn-ea"/>
                <a:cs typeface="+mn-cs"/>
              </a:rPr>
              <a:t>which discusses the varied roles of </a:t>
            </a:r>
          </a:p>
          <a:p>
            <a:pPr rtl="0"/>
            <a:r>
              <a:rPr lang="en-US" sz="1200" kern="1200" dirty="0" smtClean="0">
                <a:solidFill>
                  <a:schemeClr val="tx1"/>
                </a:solidFill>
                <a:effectLst/>
                <a:latin typeface="+mn-lt"/>
                <a:ea typeface="+mn-ea"/>
                <a:cs typeface="+mn-cs"/>
              </a:rPr>
              <a:t>men and boys as perpetrators, survivors, witnesses, </a:t>
            </a:r>
          </a:p>
          <a:p>
            <a:pPr rtl="0"/>
            <a:r>
              <a:rPr lang="en-US" sz="1200" kern="1200" dirty="0" smtClean="0">
                <a:solidFill>
                  <a:schemeClr val="tx1"/>
                </a:solidFill>
                <a:effectLst/>
                <a:latin typeface="+mn-lt"/>
                <a:ea typeface="+mn-ea"/>
                <a:cs typeface="+mn-cs"/>
              </a:rPr>
              <a:t>peacekeepers, police and soldiers, service providers </a:t>
            </a:r>
          </a:p>
          <a:p>
            <a:pPr rtl="0"/>
            <a:r>
              <a:rPr lang="en-US" sz="1200" kern="1200" dirty="0" smtClean="0">
                <a:solidFill>
                  <a:schemeClr val="tx1"/>
                </a:solidFill>
                <a:effectLst/>
                <a:latin typeface="+mn-lt"/>
                <a:ea typeface="+mn-ea"/>
                <a:cs typeface="+mn-cs"/>
              </a:rPr>
              <a:t>and change makers. </a:t>
            </a:r>
          </a:p>
          <a:p>
            <a:pPr rtl="0"/>
            <a:r>
              <a:rPr lang="en-US" sz="1200" kern="1200" dirty="0" smtClean="0">
                <a:solidFill>
                  <a:schemeClr val="tx1"/>
                </a:solidFill>
                <a:effectLst/>
                <a:latin typeface="+mn-lt"/>
                <a:ea typeface="+mn-ea"/>
                <a:cs typeface="+mn-cs"/>
              </a:rPr>
              <a:t>III.</a:t>
            </a:r>
          </a:p>
          <a:p>
            <a:pPr rtl="0"/>
            <a:r>
              <a:rPr lang="en-US" sz="1200" kern="1200" dirty="0" smtClean="0">
                <a:solidFill>
                  <a:schemeClr val="tx1"/>
                </a:solidFill>
                <a:effectLst/>
                <a:latin typeface="+mn-lt"/>
                <a:ea typeface="+mn-ea"/>
                <a:cs typeface="+mn-cs"/>
              </a:rPr>
              <a:t>“Engaging Men and Boys on Sexual </a:t>
            </a:r>
          </a:p>
          <a:p>
            <a:pPr rtl="0"/>
            <a:r>
              <a:rPr lang="en-US" sz="1200" kern="1200" dirty="0" smtClean="0">
                <a:solidFill>
                  <a:schemeClr val="tx1"/>
                </a:solidFill>
                <a:effectLst/>
                <a:latin typeface="+mn-lt"/>
                <a:ea typeface="+mn-ea"/>
                <a:cs typeface="+mn-cs"/>
              </a:rPr>
              <a:t>Violence in Conflict and Post-Conflict </a:t>
            </a:r>
          </a:p>
          <a:p>
            <a:pPr rtl="0"/>
            <a:r>
              <a:rPr lang="en-US" sz="1200" kern="1200" dirty="0" smtClean="0">
                <a:solidFill>
                  <a:schemeClr val="tx1"/>
                </a:solidFill>
                <a:effectLst/>
                <a:latin typeface="+mn-lt"/>
                <a:ea typeface="+mn-ea"/>
                <a:cs typeface="+mn-cs"/>
              </a:rPr>
              <a:t>Settings,”</a:t>
            </a:r>
          </a:p>
          <a:p>
            <a:pPr rtl="0"/>
            <a:r>
              <a:rPr lang="en-US" sz="1200" kern="1200" dirty="0" smtClean="0">
                <a:solidFill>
                  <a:schemeClr val="tx1"/>
                </a:solidFill>
                <a:effectLst/>
                <a:latin typeface="+mn-lt"/>
                <a:ea typeface="+mn-ea"/>
                <a:cs typeface="+mn-cs"/>
              </a:rPr>
              <a:t>which outlines a range of policy and </a:t>
            </a:r>
          </a:p>
          <a:p>
            <a:pPr rtl="0"/>
            <a:r>
              <a:rPr lang="en-US" sz="1200" kern="1200" dirty="0" smtClean="0">
                <a:solidFill>
                  <a:schemeClr val="tx1"/>
                </a:solidFill>
                <a:effectLst/>
                <a:latin typeface="+mn-lt"/>
                <a:ea typeface="+mn-ea"/>
                <a:cs typeface="+mn-cs"/>
              </a:rPr>
              <a:t>programmatic proposals focused on engaging men.</a:t>
            </a:r>
          </a:p>
          <a:p>
            <a:endParaRPr lang="en-US" dirty="0"/>
          </a:p>
        </p:txBody>
      </p:sp>
      <p:sp>
        <p:nvSpPr>
          <p:cNvPr id="4" name="Slide Number Placeholder 3"/>
          <p:cNvSpPr>
            <a:spLocks noGrp="1"/>
          </p:cNvSpPr>
          <p:nvPr>
            <p:ph type="sldNum" sz="quarter" idx="10"/>
          </p:nvPr>
        </p:nvSpPr>
        <p:spPr/>
        <p:txBody>
          <a:bodyPr/>
          <a:lstStyle/>
          <a:p>
            <a:fld id="{138A386A-95FE-4D9A-947E-781B6F8144C5}" type="slidenum">
              <a:rPr lang="en-US" smtClean="0"/>
              <a:t>5</a:t>
            </a:fld>
            <a:endParaRPr lang="en-US" dirty="0"/>
          </a:p>
        </p:txBody>
      </p:sp>
    </p:spTree>
    <p:extLst>
      <p:ext uri="{BB962C8B-B14F-4D97-AF65-F5344CB8AC3E}">
        <p14:creationId xmlns:p14="http://schemas.microsoft.com/office/powerpoint/2010/main" val="20036881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Based on those experiences that have emerged over the years, it presents a set of lessons learned. in the areas of evidence and data on engaging men and boys; research, knowledge, and tools for working with men and boys; advocacy, network and partnership building; support at policy and institutional levels; as well as engaging men and boys at the community and individual levels.</a:t>
            </a:r>
            <a:endParaRPr lang="en-US" dirty="0"/>
          </a:p>
        </p:txBody>
      </p:sp>
      <p:sp>
        <p:nvSpPr>
          <p:cNvPr id="4" name="Slide Number Placeholder 3"/>
          <p:cNvSpPr>
            <a:spLocks noGrp="1"/>
          </p:cNvSpPr>
          <p:nvPr>
            <p:ph type="sldNum" sz="quarter" idx="10"/>
          </p:nvPr>
        </p:nvSpPr>
        <p:spPr/>
        <p:txBody>
          <a:bodyPr/>
          <a:lstStyle/>
          <a:p>
            <a:fld id="{138A386A-95FE-4D9A-947E-781B6F8144C5}" type="slidenum">
              <a:rPr lang="en-US" smtClean="0"/>
              <a:t>6</a:t>
            </a:fld>
            <a:endParaRPr lang="en-US" dirty="0"/>
          </a:p>
        </p:txBody>
      </p:sp>
    </p:spTree>
    <p:extLst>
      <p:ext uri="{BB962C8B-B14F-4D97-AF65-F5344CB8AC3E}">
        <p14:creationId xmlns:p14="http://schemas.microsoft.com/office/powerpoint/2010/main" val="41355987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AD34986-949C-4983-A5E6-6BE668CFD8F4}" type="datetimeFigureOut">
              <a:rPr lang="en-US" smtClean="0"/>
              <a:t>9/17/2013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CABD550-72EE-4079-B16C-CD9DEBFC052E}" type="slidenum">
              <a:rPr lang="en-US" smtClean="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AD34986-949C-4983-A5E6-6BE668CFD8F4}" type="datetimeFigureOut">
              <a:rPr lang="en-US" smtClean="0"/>
              <a:t>9/17/2013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CABD550-72EE-4079-B16C-CD9DEBFC052E}"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AD34986-949C-4983-A5E6-6BE668CFD8F4}" type="datetimeFigureOut">
              <a:rPr lang="en-US" smtClean="0"/>
              <a:t>9/17/2013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CABD550-72EE-4079-B16C-CD9DEBFC052E}"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AD34986-949C-4983-A5E6-6BE668CFD8F4}" type="datetimeFigureOut">
              <a:rPr lang="en-US" smtClean="0"/>
              <a:t>9/17/2013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CABD550-72EE-4079-B16C-CD9DEBFC052E}"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AD34986-949C-4983-A5E6-6BE668CFD8F4}" type="datetimeFigureOut">
              <a:rPr lang="en-US" smtClean="0"/>
              <a:t>9/17/2013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CABD550-72EE-4079-B16C-CD9DEBFC052E}" type="slidenum">
              <a:rPr lang="en-US" smtClean="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AD34986-949C-4983-A5E6-6BE668CFD8F4}" type="datetimeFigureOut">
              <a:rPr lang="en-US" smtClean="0"/>
              <a:t>9/17/2013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CABD550-72EE-4079-B16C-CD9DEBFC052E}"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AD34986-949C-4983-A5E6-6BE668CFD8F4}" type="datetimeFigureOut">
              <a:rPr lang="en-US" smtClean="0"/>
              <a:t>9/17/2013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0CABD550-72EE-4079-B16C-CD9DEBFC052E}"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AD34986-949C-4983-A5E6-6BE668CFD8F4}" type="datetimeFigureOut">
              <a:rPr lang="en-US" smtClean="0"/>
              <a:t>9/17/2013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0CABD550-72EE-4079-B16C-CD9DEBFC052E}"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AD34986-949C-4983-A5E6-6BE668CFD8F4}" type="datetimeFigureOut">
              <a:rPr lang="en-US" smtClean="0"/>
              <a:t>9/17/2013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0CABD550-72EE-4079-B16C-CD9DEBFC052E}"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AD34986-949C-4983-A5E6-6BE668CFD8F4}" type="datetimeFigureOut">
              <a:rPr lang="en-US" smtClean="0"/>
              <a:t>9/17/2013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CABD550-72EE-4079-B16C-CD9DEBFC052E}" type="slidenum">
              <a:rPr lang="en-US" smtClean="0"/>
              <a:t>‹#›</a:t>
            </a:fld>
            <a:endParaRPr lang="en-US" dirty="0"/>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BAD34986-949C-4983-A5E6-6BE668CFD8F4}" type="datetimeFigureOut">
              <a:rPr lang="en-US" smtClean="0"/>
              <a:t>9/17/2013</a:t>
            </a:fld>
            <a:endParaRPr lang="en-US" dirty="0"/>
          </a:p>
        </p:txBody>
      </p:sp>
      <p:sp>
        <p:nvSpPr>
          <p:cNvPr id="9" name="Slide Number Placeholder 8"/>
          <p:cNvSpPr>
            <a:spLocks noGrp="1"/>
          </p:cNvSpPr>
          <p:nvPr>
            <p:ph type="sldNum" sz="quarter" idx="11"/>
          </p:nvPr>
        </p:nvSpPr>
        <p:spPr/>
        <p:txBody>
          <a:bodyPr/>
          <a:lstStyle/>
          <a:p>
            <a:fld id="{0CABD550-72EE-4079-B16C-CD9DEBFC052E}" type="slidenum">
              <a:rPr lang="en-US" smtClean="0"/>
              <a:t>‹#›</a:t>
            </a:fld>
            <a:endParaRPr lang="en-US" dirty="0"/>
          </a:p>
        </p:txBody>
      </p:sp>
      <p:sp>
        <p:nvSpPr>
          <p:cNvPr id="10" name="Footer Placeholder 9"/>
          <p:cNvSpPr>
            <a:spLocks noGrp="1"/>
          </p:cNvSpPr>
          <p:nvPr>
            <p:ph type="ftr" sz="quarter" idx="12"/>
          </p:nvPr>
        </p:nvSpPr>
        <p:spPr/>
        <p:txBody>
          <a:bodyPr/>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0CABD550-72EE-4079-B16C-CD9DEBFC052E}" type="slidenum">
              <a:rPr lang="en-US" smtClean="0"/>
              <a:t>‹#›</a:t>
            </a:fld>
            <a:endParaRPr lang="en-US" dirty="0"/>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dirty="0"/>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BAD34986-949C-4983-A5E6-6BE668CFD8F4}" type="datetimeFigureOut">
              <a:rPr lang="en-US" smtClean="0"/>
              <a:t>9/17/2013</a:t>
            </a:fld>
            <a:endParaRPr lang="en-US" dirty="0"/>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www.unfpa.org/public/home/publications/pid/4412"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hyperlink" Target="http://www.unfpa.org/webdav/site/global/shared/documents/publications/2013/UNFPA%20Engaging%20men%20and%20boys_web-2.pdf" TargetMode="External"/><Relationship Id="rId2" Type="http://schemas.openxmlformats.org/officeDocument/2006/relationships/notesSlide" Target="../notesSlides/notesSlide5.xml"/><Relationship Id="rId1" Type="http://schemas.openxmlformats.org/officeDocument/2006/relationships/slideLayout" Target="../slideLayouts/slideLayout7.xml"/><Relationship Id="rId4" Type="http://schemas.openxmlformats.org/officeDocument/2006/relationships/image" Target="../media/image6.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679575"/>
          </a:xfrm>
        </p:spPr>
        <p:txBody>
          <a:bodyPr>
            <a:normAutofit fontScale="90000"/>
          </a:bodyPr>
          <a:lstStyle/>
          <a:p>
            <a:r>
              <a:rPr lang="en-US" dirty="0" smtClean="0"/>
              <a:t/>
            </a:r>
            <a:br>
              <a:rPr lang="en-US" dirty="0" smtClean="0"/>
            </a:br>
            <a:r>
              <a:rPr lang="en-US" dirty="0"/>
              <a:t/>
            </a:r>
            <a:br>
              <a:rPr lang="en-US" dirty="0"/>
            </a:br>
            <a:r>
              <a:rPr lang="en-US" sz="4000" dirty="0" smtClean="0"/>
              <a:t>RESOURCES ON ENGAGING MEN AND BOYS IN ADDRESSING VIOLENCE &amp; SRH ISSUES</a:t>
            </a:r>
            <a:endParaRPr lang="en-US" sz="4000" dirty="0"/>
          </a:p>
        </p:txBody>
      </p:sp>
      <p:sp>
        <p:nvSpPr>
          <p:cNvPr id="3" name="Subtitle 2"/>
          <p:cNvSpPr>
            <a:spLocks noGrp="1"/>
          </p:cNvSpPr>
          <p:nvPr>
            <p:ph type="subTitle" idx="1"/>
          </p:nvPr>
        </p:nvSpPr>
        <p:spPr/>
        <p:txBody>
          <a:bodyPr>
            <a:normAutofit lnSpcReduction="10000"/>
          </a:bodyPr>
          <a:lstStyle/>
          <a:p>
            <a:endParaRPr lang="en-US" dirty="0" smtClean="0"/>
          </a:p>
          <a:p>
            <a:r>
              <a:rPr lang="en-US" dirty="0" smtClean="0"/>
              <a:t>Upala</a:t>
            </a:r>
            <a:r>
              <a:rPr lang="en-US" dirty="0" smtClean="0"/>
              <a:t> Devi</a:t>
            </a:r>
          </a:p>
          <a:p>
            <a:r>
              <a:rPr lang="en-US" dirty="0" smtClean="0"/>
              <a:t>GBV Advisor, UNFPA HQ</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257800" y="685800"/>
            <a:ext cx="2612134" cy="1220623"/>
          </a:xfrm>
          <a:prstGeom prst="rect">
            <a:avLst/>
          </a:prstGeom>
        </p:spPr>
      </p:pic>
    </p:spTree>
    <p:extLst>
      <p:ext uri="{BB962C8B-B14F-4D97-AF65-F5344CB8AC3E}">
        <p14:creationId xmlns:p14="http://schemas.microsoft.com/office/powerpoint/2010/main" val="418337067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666887"/>
            <a:ext cx="8077200" cy="5909310"/>
          </a:xfrm>
          <a:prstGeom prst="rect">
            <a:avLst/>
          </a:prstGeom>
        </p:spPr>
        <p:txBody>
          <a:bodyPr wrap="square">
            <a:spAutoFit/>
          </a:bodyPr>
          <a:lstStyle/>
          <a:p>
            <a:r>
              <a:rPr lang="en-US" b="1" dirty="0"/>
              <a:t>Partnering With Men To End Gender-Based </a:t>
            </a:r>
            <a:r>
              <a:rPr lang="en-US" b="1" dirty="0" smtClean="0"/>
              <a:t>Violence: Practices </a:t>
            </a:r>
            <a:r>
              <a:rPr lang="en-US" b="1" dirty="0"/>
              <a:t>that work from Eastern Europe and Central Asia</a:t>
            </a:r>
          </a:p>
          <a:p>
            <a:r>
              <a:rPr lang="en-US" dirty="0"/>
              <a:t/>
            </a:r>
            <a:br>
              <a:rPr lang="en-US" dirty="0"/>
            </a:br>
            <a:r>
              <a:rPr lang="en-US" b="1" dirty="0"/>
              <a:t>Author: </a:t>
            </a:r>
            <a:r>
              <a:rPr lang="en-US" dirty="0"/>
              <a:t>UNFPA</a:t>
            </a:r>
            <a:br>
              <a:rPr lang="en-US" dirty="0"/>
            </a:br>
            <a:r>
              <a:rPr lang="en-US" b="1" dirty="0" smtClean="0"/>
              <a:t>Publication </a:t>
            </a:r>
            <a:r>
              <a:rPr lang="en-US" b="1" dirty="0"/>
              <a:t>date: </a:t>
            </a:r>
            <a:r>
              <a:rPr lang="en-US" dirty="0" smtClean="0"/>
              <a:t>2009                      </a:t>
            </a:r>
            <a:r>
              <a:rPr lang="en-US" dirty="0"/>
              <a:t/>
            </a:r>
            <a:br>
              <a:rPr lang="en-US" dirty="0"/>
            </a:br>
            <a:r>
              <a:rPr lang="en-US" b="1" dirty="0"/>
              <a:t>Publisher: </a:t>
            </a:r>
            <a:r>
              <a:rPr lang="en-US" dirty="0"/>
              <a:t>UNFPA</a:t>
            </a:r>
            <a:br>
              <a:rPr lang="en-US" dirty="0"/>
            </a:br>
            <a:r>
              <a:rPr lang="en-US" b="1" dirty="0"/>
              <a:t>Available languages: </a:t>
            </a:r>
            <a:r>
              <a:rPr lang="en-US" dirty="0"/>
              <a:t>English</a:t>
            </a:r>
            <a:br>
              <a:rPr lang="en-US" dirty="0"/>
            </a:br>
            <a:endParaRPr lang="en-US" dirty="0" smtClean="0"/>
          </a:p>
          <a:p>
            <a:r>
              <a:rPr lang="en-US" dirty="0" smtClean="0"/>
              <a:t>Documents good practices in preventing and </a:t>
            </a:r>
          </a:p>
          <a:p>
            <a:r>
              <a:rPr lang="en-US" dirty="0" smtClean="0"/>
              <a:t>responding to gender-based violence. The five case </a:t>
            </a:r>
          </a:p>
          <a:p>
            <a:r>
              <a:rPr lang="en-US" dirty="0" smtClean="0"/>
              <a:t>studies featured document initiatives in </a:t>
            </a:r>
          </a:p>
          <a:p>
            <a:r>
              <a:rPr lang="en-US" dirty="0" smtClean="0"/>
              <a:t>Armenia, Romania, Turkey and the Ukraine that were</a:t>
            </a:r>
          </a:p>
          <a:p>
            <a:r>
              <a:rPr lang="en-US" dirty="0" smtClean="0"/>
              <a:t> implemented by governments and other partners </a:t>
            </a:r>
          </a:p>
          <a:p>
            <a:r>
              <a:rPr lang="en-US" dirty="0" smtClean="0"/>
              <a:t>with UNFPA support. </a:t>
            </a:r>
          </a:p>
          <a:p>
            <a:endParaRPr lang="en-US" dirty="0"/>
          </a:p>
          <a:p>
            <a:r>
              <a:rPr lang="en-US" dirty="0" smtClean="0"/>
              <a:t>Although it focuses on initiatives in Eastern Europe and Central Asia, the practices and lessons learned can be applied throughout the globe.</a:t>
            </a:r>
          </a:p>
          <a:p>
            <a:endParaRPr lang="en-US" dirty="0"/>
          </a:p>
          <a:p>
            <a:r>
              <a:rPr lang="en-US" b="1" i="1" dirty="0" smtClean="0">
                <a:hlinkClick r:id="rId3"/>
              </a:rPr>
              <a:t>http://www.unfpa.org/public/home/publications/pid/4412</a:t>
            </a:r>
            <a:endParaRPr lang="en-US" b="1" i="1" dirty="0" smtClean="0"/>
          </a:p>
          <a:p>
            <a:endParaRPr lang="en-US" b="1" i="1" dirty="0"/>
          </a:p>
          <a:p>
            <a:endParaRPr lang="en-US" b="1" i="1" dirty="0"/>
          </a:p>
        </p:txBody>
      </p:sp>
      <p:pic>
        <p:nvPicPr>
          <p:cNvPr id="3" name="Picture 2" descr="partnering_coverlg.jpg"/>
          <p:cNvPicPr/>
          <p:nvPr/>
        </p:nvPicPr>
        <p:blipFill>
          <a:blip r:embed="rId4">
            <a:extLst>
              <a:ext uri="{28A0092B-C50C-407E-A947-70E740481C1C}">
                <a14:useLocalDpi xmlns:a14="http://schemas.microsoft.com/office/drawing/2010/main" val="0"/>
              </a:ext>
            </a:extLst>
          </a:blip>
          <a:srcRect/>
          <a:stretch>
            <a:fillRect/>
          </a:stretch>
        </p:blipFill>
        <p:spPr bwMode="auto">
          <a:xfrm>
            <a:off x="5867400" y="1143001"/>
            <a:ext cx="2590799" cy="3494204"/>
          </a:xfrm>
          <a:prstGeom prst="rect">
            <a:avLst/>
          </a:prstGeom>
          <a:noFill/>
          <a:ln>
            <a:noFill/>
          </a:ln>
        </p:spPr>
      </p:pic>
    </p:spTree>
    <p:extLst>
      <p:ext uri="{BB962C8B-B14F-4D97-AF65-F5344CB8AC3E}">
        <p14:creationId xmlns:p14="http://schemas.microsoft.com/office/powerpoint/2010/main" val="94784993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381000" y="1600200"/>
            <a:ext cx="8305800" cy="5105400"/>
          </a:xfrm>
        </p:spPr>
        <p:txBody>
          <a:bodyPr>
            <a:normAutofit fontScale="47500" lnSpcReduction="20000"/>
          </a:bodyPr>
          <a:lstStyle/>
          <a:p>
            <a:endParaRPr lang="en-US" b="1" dirty="0" smtClean="0"/>
          </a:p>
          <a:p>
            <a:pPr marL="0" indent="0">
              <a:buNone/>
            </a:pPr>
            <a:r>
              <a:rPr lang="en-US" sz="3300" b="1" dirty="0" smtClean="0"/>
              <a:t>Engaging Men and Boys in Gender Equality and Health – A </a:t>
            </a:r>
          </a:p>
          <a:p>
            <a:pPr marL="0" indent="0">
              <a:buNone/>
            </a:pPr>
            <a:r>
              <a:rPr lang="en-US" sz="3300" b="1" dirty="0" smtClean="0"/>
              <a:t>global toolkit for action</a:t>
            </a:r>
          </a:p>
          <a:p>
            <a:pPr marL="0" indent="0">
              <a:buNone/>
            </a:pPr>
            <a:endParaRPr lang="en-US" sz="3300" b="1" dirty="0" smtClean="0"/>
          </a:p>
          <a:p>
            <a:pPr marL="0" indent="0">
              <a:buNone/>
            </a:pPr>
            <a:r>
              <a:rPr lang="en-US" sz="3300" b="1" dirty="0" smtClean="0"/>
              <a:t>Author: </a:t>
            </a:r>
            <a:r>
              <a:rPr lang="en-US" sz="3300" dirty="0" smtClean="0"/>
              <a:t>Promundo</a:t>
            </a:r>
            <a:r>
              <a:rPr lang="en-US" sz="3300" dirty="0" smtClean="0"/>
              <a:t>, UNFPA, </a:t>
            </a:r>
            <a:r>
              <a:rPr lang="en-US" sz="3300" dirty="0" smtClean="0"/>
              <a:t>MenEngage</a:t>
            </a:r>
            <a:r>
              <a:rPr lang="en-US" sz="3300" dirty="0" smtClean="0"/>
              <a:t/>
            </a:r>
            <a:br>
              <a:rPr lang="en-US" sz="3300" dirty="0" smtClean="0"/>
            </a:br>
            <a:endParaRPr lang="en-US" sz="3300" dirty="0" smtClean="0"/>
          </a:p>
          <a:p>
            <a:pPr marL="0" indent="0">
              <a:buNone/>
            </a:pPr>
            <a:r>
              <a:rPr lang="en-US" sz="3300" b="1" dirty="0" smtClean="0"/>
              <a:t>Publication date: </a:t>
            </a:r>
            <a:r>
              <a:rPr lang="en-US" sz="3300" dirty="0" smtClean="0"/>
              <a:t>2010</a:t>
            </a:r>
            <a:br>
              <a:rPr lang="en-US" sz="3300" dirty="0" smtClean="0"/>
            </a:br>
            <a:endParaRPr lang="en-US" sz="3300" dirty="0" smtClean="0"/>
          </a:p>
          <a:p>
            <a:pPr marL="0" indent="0">
              <a:buNone/>
            </a:pPr>
            <a:r>
              <a:rPr lang="en-US" sz="3300" b="1" dirty="0" smtClean="0"/>
              <a:t>Publisher: </a:t>
            </a:r>
            <a:r>
              <a:rPr lang="en-US" sz="3300" dirty="0" smtClean="0"/>
              <a:t>UNFPA</a:t>
            </a:r>
            <a:br>
              <a:rPr lang="en-US" sz="3300" dirty="0" smtClean="0"/>
            </a:br>
            <a:endParaRPr lang="en-US" sz="3300" dirty="0" smtClean="0"/>
          </a:p>
          <a:p>
            <a:pPr marL="0" indent="0">
              <a:buNone/>
            </a:pPr>
            <a:r>
              <a:rPr lang="en-US" sz="3300" b="1" dirty="0" smtClean="0"/>
              <a:t>Available languages: </a:t>
            </a:r>
            <a:r>
              <a:rPr lang="en-US" sz="3300" dirty="0" smtClean="0">
                <a:effectLst/>
              </a:rPr>
              <a:t>English, French &amp; Russian</a:t>
            </a:r>
          </a:p>
          <a:p>
            <a:pPr marL="0" indent="0">
              <a:buNone/>
            </a:pPr>
            <a:endParaRPr lang="en-US" sz="3300" dirty="0" smtClean="0"/>
          </a:p>
          <a:p>
            <a:pPr marL="0" indent="0">
              <a:buNone/>
            </a:pPr>
            <a:r>
              <a:rPr lang="en-US" sz="3300" dirty="0" smtClean="0"/>
              <a:t>Presents </a:t>
            </a:r>
            <a:r>
              <a:rPr lang="en-US" sz="3300" dirty="0"/>
              <a:t>conceptual and practical information on engaging men and boys in promoting gender equality and health. Specific topics include sexual and reproductive health;  maternal, newborn and child health; fatherhood; HIV and AIDS prevention, care and support; and prevention of gender-based violence.</a:t>
            </a:r>
          </a:p>
          <a:p>
            <a:pPr marL="0" indent="0">
              <a:buNone/>
            </a:pPr>
            <a:endParaRPr lang="en-US" sz="3300" dirty="0" smtClean="0"/>
          </a:p>
          <a:p>
            <a:pPr marL="0" indent="0">
              <a:buNone/>
            </a:pPr>
            <a:r>
              <a:rPr lang="en-US" sz="3300" dirty="0" smtClean="0"/>
              <a:t>In </a:t>
            </a:r>
            <a:r>
              <a:rPr lang="en-US" sz="3300" dirty="0"/>
              <a:t>addition to providing examples of </a:t>
            </a:r>
            <a:r>
              <a:rPr lang="en-US" sz="3300" dirty="0"/>
              <a:t>programmes</a:t>
            </a:r>
            <a:r>
              <a:rPr lang="en-US" sz="3300" dirty="0"/>
              <a:t> that have effectively addressed these challenges, </a:t>
            </a:r>
            <a:r>
              <a:rPr lang="en-US" sz="3300" dirty="0" smtClean="0"/>
              <a:t>offers </a:t>
            </a:r>
            <a:r>
              <a:rPr lang="en-US" sz="3300" dirty="0"/>
              <a:t>guidance on advocacy, needs-assessment, monitoring and evaluation related to efforts to engage men and boys</a:t>
            </a:r>
            <a:r>
              <a:rPr lang="en-US" sz="3300" dirty="0" smtClean="0"/>
              <a:t>.</a:t>
            </a:r>
          </a:p>
          <a:p>
            <a:pPr marL="0" indent="0">
              <a:buNone/>
            </a:pPr>
            <a:endParaRPr lang="en-US" sz="3300" b="1" i="1" dirty="0"/>
          </a:p>
          <a:p>
            <a:pPr marL="0" indent="0">
              <a:buNone/>
            </a:pPr>
            <a:r>
              <a:rPr lang="en-US" sz="3300" b="1" i="1" dirty="0" smtClean="0"/>
              <a:t>http://www.unfpa.org/public/home/publications/pid/6815</a:t>
            </a:r>
            <a:endParaRPr lang="en-US" sz="3300" b="1" i="1" dirty="0"/>
          </a:p>
          <a:p>
            <a:endParaRPr lang="en-US" sz="3300" dirty="0"/>
          </a:p>
        </p:txBody>
      </p:sp>
      <p:pic>
        <p:nvPicPr>
          <p:cNvPr id="4" name="Picture 3" descr="engaging_menandboys_gender_lg.jpg"/>
          <p:cNvPicPr/>
          <p:nvPr/>
        </p:nvPicPr>
        <p:blipFill>
          <a:blip r:embed="rId3">
            <a:extLst>
              <a:ext uri="{28A0092B-C50C-407E-A947-70E740481C1C}">
                <a14:useLocalDpi xmlns:a14="http://schemas.microsoft.com/office/drawing/2010/main" val="0"/>
              </a:ext>
            </a:extLst>
          </a:blip>
          <a:srcRect/>
          <a:stretch>
            <a:fillRect/>
          </a:stretch>
        </p:blipFill>
        <p:spPr bwMode="auto">
          <a:xfrm>
            <a:off x="5714999" y="457200"/>
            <a:ext cx="2209801" cy="3352800"/>
          </a:xfrm>
          <a:prstGeom prst="rect">
            <a:avLst/>
          </a:prstGeom>
          <a:noFill/>
          <a:ln>
            <a:noFill/>
          </a:ln>
        </p:spPr>
      </p:pic>
    </p:spTree>
    <p:extLst>
      <p:ext uri="{BB962C8B-B14F-4D97-AF65-F5344CB8AC3E}">
        <p14:creationId xmlns:p14="http://schemas.microsoft.com/office/powerpoint/2010/main" val="143646206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304800"/>
            <a:ext cx="8077200" cy="4801314"/>
          </a:xfrm>
          <a:prstGeom prst="rect">
            <a:avLst/>
          </a:prstGeom>
        </p:spPr>
        <p:txBody>
          <a:bodyPr wrap="square">
            <a:spAutoFit/>
          </a:bodyPr>
          <a:lstStyle/>
          <a:p>
            <a:r>
              <a:rPr lang="en-US" b="1" dirty="0"/>
              <a:t>Engaging Men and Boys in Gender </a:t>
            </a:r>
            <a:r>
              <a:rPr lang="en-US" b="1" dirty="0" smtClean="0"/>
              <a:t>Equality:</a:t>
            </a:r>
            <a:endParaRPr lang="en-US" dirty="0"/>
          </a:p>
          <a:p>
            <a:r>
              <a:rPr lang="en-US" b="1" dirty="0"/>
              <a:t>Vignettes from Asia and Africa (2011)</a:t>
            </a:r>
          </a:p>
          <a:p>
            <a:r>
              <a:rPr lang="en-US" dirty="0"/>
              <a:t/>
            </a:r>
            <a:br>
              <a:rPr lang="en-US" dirty="0"/>
            </a:br>
            <a:r>
              <a:rPr lang="en-US" b="1" dirty="0"/>
              <a:t>Author: </a:t>
            </a:r>
            <a:r>
              <a:rPr lang="en-US" dirty="0"/>
              <a:t>ICOMP, UNFPA</a:t>
            </a:r>
            <a:br>
              <a:rPr lang="en-US" dirty="0"/>
            </a:br>
            <a:r>
              <a:rPr lang="en-US" b="1" dirty="0" smtClean="0"/>
              <a:t>Publication </a:t>
            </a:r>
            <a:r>
              <a:rPr lang="en-US" b="1" dirty="0"/>
              <a:t>date: </a:t>
            </a:r>
            <a:r>
              <a:rPr lang="en-US" dirty="0"/>
              <a:t>2011</a:t>
            </a:r>
            <a:br>
              <a:rPr lang="en-US" dirty="0"/>
            </a:br>
            <a:r>
              <a:rPr lang="en-US" b="1" dirty="0"/>
              <a:t>Publisher: </a:t>
            </a:r>
            <a:r>
              <a:rPr lang="en-US" dirty="0"/>
              <a:t>ICOMP, UNFPA</a:t>
            </a:r>
            <a:br>
              <a:rPr lang="en-US" dirty="0"/>
            </a:br>
            <a:endParaRPr lang="en-US" dirty="0" smtClean="0"/>
          </a:p>
          <a:p>
            <a:endParaRPr lang="en-US" dirty="0"/>
          </a:p>
          <a:p>
            <a:r>
              <a:rPr lang="en-US" dirty="0" smtClean="0"/>
              <a:t>This </a:t>
            </a:r>
            <a:r>
              <a:rPr lang="en-US" dirty="0"/>
              <a:t>report generates specific, detailed lessons </a:t>
            </a:r>
            <a:endParaRPr lang="en-US" dirty="0" smtClean="0"/>
          </a:p>
          <a:p>
            <a:r>
              <a:rPr lang="en-US" dirty="0" smtClean="0"/>
              <a:t>for </a:t>
            </a:r>
            <a:r>
              <a:rPr lang="en-US" dirty="0"/>
              <a:t>successful implementation of initiatives </a:t>
            </a:r>
            <a:r>
              <a:rPr lang="en-US" dirty="0" smtClean="0"/>
              <a:t>that</a:t>
            </a:r>
          </a:p>
          <a:p>
            <a:r>
              <a:rPr lang="en-US" dirty="0" smtClean="0"/>
              <a:t>engage </a:t>
            </a:r>
            <a:r>
              <a:rPr lang="en-US" dirty="0"/>
              <a:t>men and boys in advancing gender </a:t>
            </a:r>
            <a:endParaRPr lang="en-US" dirty="0" smtClean="0"/>
          </a:p>
          <a:p>
            <a:r>
              <a:rPr lang="en-US" dirty="0" smtClean="0"/>
              <a:t>equality </a:t>
            </a:r>
            <a:r>
              <a:rPr lang="en-US" dirty="0"/>
              <a:t>and reproductive health. </a:t>
            </a:r>
            <a:r>
              <a:rPr lang="en-US" dirty="0" smtClean="0"/>
              <a:t>Four </a:t>
            </a:r>
            <a:r>
              <a:rPr lang="en-US" dirty="0"/>
              <a:t>case </a:t>
            </a:r>
            <a:endParaRPr lang="en-US" dirty="0" smtClean="0"/>
          </a:p>
          <a:p>
            <a:r>
              <a:rPr lang="en-US" dirty="0" smtClean="0"/>
              <a:t>studies </a:t>
            </a:r>
            <a:r>
              <a:rPr lang="en-US" dirty="0"/>
              <a:t>from Bangladesh, Philippines, Cambodia and Uganda are presented followed by lessons learnt and recommendations for supporting work in the field of male engagement. </a:t>
            </a:r>
            <a:endParaRPr lang="en-US" dirty="0" smtClean="0"/>
          </a:p>
          <a:p>
            <a:endParaRPr lang="en-US" dirty="0"/>
          </a:p>
          <a:p>
            <a:r>
              <a:rPr lang="en-US" b="1" i="1" dirty="0" smtClean="0"/>
              <a:t>http://www.unfpa.org/public/home/publications/pid/8050</a:t>
            </a:r>
            <a:endParaRPr lang="en-US" b="1" i="1" dirty="0"/>
          </a:p>
        </p:txBody>
      </p:sp>
      <p:pic>
        <p:nvPicPr>
          <p:cNvPr id="3" name="Picture 2" descr="engaging_menandboys_2011_lrg.jpg"/>
          <p:cNvPicPr/>
          <p:nvPr/>
        </p:nvPicPr>
        <p:blipFill>
          <a:blip r:embed="rId3">
            <a:extLst>
              <a:ext uri="{28A0092B-C50C-407E-A947-70E740481C1C}">
                <a14:useLocalDpi xmlns:a14="http://schemas.microsoft.com/office/drawing/2010/main" val="0"/>
              </a:ext>
            </a:extLst>
          </a:blip>
          <a:srcRect/>
          <a:stretch>
            <a:fillRect/>
          </a:stretch>
        </p:blipFill>
        <p:spPr bwMode="auto">
          <a:xfrm>
            <a:off x="5029201" y="609600"/>
            <a:ext cx="3124199" cy="2971800"/>
          </a:xfrm>
          <a:prstGeom prst="rect">
            <a:avLst/>
          </a:prstGeom>
          <a:noFill/>
          <a:ln>
            <a:noFill/>
          </a:ln>
        </p:spPr>
      </p:pic>
    </p:spTree>
    <p:extLst>
      <p:ext uri="{BB962C8B-B14F-4D97-AF65-F5344CB8AC3E}">
        <p14:creationId xmlns:p14="http://schemas.microsoft.com/office/powerpoint/2010/main" val="381112380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38200" y="609599"/>
            <a:ext cx="7772400" cy="4247317"/>
          </a:xfrm>
          <a:prstGeom prst="rect">
            <a:avLst/>
          </a:prstGeom>
        </p:spPr>
        <p:txBody>
          <a:bodyPr wrap="square">
            <a:spAutoFit/>
          </a:bodyPr>
          <a:lstStyle/>
          <a:p>
            <a:r>
              <a:rPr lang="en-US" b="1" dirty="0"/>
              <a:t>Sexual Violence in Conflict and </a:t>
            </a:r>
            <a:r>
              <a:rPr lang="en-US" b="1" dirty="0" smtClean="0"/>
              <a:t>Post-Conflict</a:t>
            </a:r>
            <a:r>
              <a:rPr lang="en-US" b="1" dirty="0"/>
              <a:t>: </a:t>
            </a:r>
            <a:endParaRPr lang="en-US" b="1" dirty="0" smtClean="0"/>
          </a:p>
          <a:p>
            <a:r>
              <a:rPr lang="en-US" b="1" dirty="0" smtClean="0"/>
              <a:t>Engaging </a:t>
            </a:r>
            <a:r>
              <a:rPr lang="en-US" b="1" dirty="0"/>
              <a:t>Men and </a:t>
            </a:r>
            <a:r>
              <a:rPr lang="en-US" b="1" dirty="0" smtClean="0"/>
              <a:t>Boys</a:t>
            </a:r>
          </a:p>
          <a:p>
            <a:endParaRPr lang="en-US" dirty="0"/>
          </a:p>
          <a:p>
            <a:endParaRPr lang="en-US" dirty="0" smtClean="0"/>
          </a:p>
          <a:p>
            <a:r>
              <a:rPr lang="en-US" dirty="0" smtClean="0"/>
              <a:t>This </a:t>
            </a:r>
            <a:r>
              <a:rPr lang="en-US" dirty="0"/>
              <a:t>MenEngage</a:t>
            </a:r>
            <a:r>
              <a:rPr lang="en-US" dirty="0"/>
              <a:t>-UNFPA advocacy brief explores how </a:t>
            </a:r>
            <a:r>
              <a:rPr lang="en-US" dirty="0" smtClean="0"/>
              <a:t>to </a:t>
            </a:r>
            <a:r>
              <a:rPr lang="en-US" dirty="0"/>
              <a:t>engage men and boys in preventing and responding </a:t>
            </a:r>
            <a:r>
              <a:rPr lang="en-US" dirty="0" smtClean="0"/>
              <a:t>to </a:t>
            </a:r>
            <a:r>
              <a:rPr lang="en-US" dirty="0"/>
              <a:t>sexual violence in conflict and post-conflict settings. </a:t>
            </a:r>
            <a:endParaRPr lang="en-US" dirty="0" smtClean="0"/>
          </a:p>
          <a:p>
            <a:endParaRPr lang="en-US" dirty="0"/>
          </a:p>
          <a:p>
            <a:r>
              <a:rPr lang="en-US" dirty="0"/>
              <a:t>Both the prevention of such violence and the quality of </a:t>
            </a:r>
            <a:r>
              <a:rPr lang="en-US" dirty="0" smtClean="0"/>
              <a:t>responses </a:t>
            </a:r>
            <a:r>
              <a:rPr lang="en-US" dirty="0"/>
              <a:t>when it has occurred will be greatly enhanced </a:t>
            </a:r>
            <a:r>
              <a:rPr lang="en-US" dirty="0" smtClean="0"/>
              <a:t>by </a:t>
            </a:r>
            <a:r>
              <a:rPr lang="en-US" dirty="0"/>
              <a:t>understanding men’s varied relations to this violence </a:t>
            </a:r>
            <a:r>
              <a:rPr lang="en-US" dirty="0" smtClean="0"/>
              <a:t>and </a:t>
            </a:r>
            <a:r>
              <a:rPr lang="en-US" dirty="0"/>
              <a:t>by engaging men at diverse levels. </a:t>
            </a:r>
            <a:endParaRPr lang="en-US" dirty="0" smtClean="0"/>
          </a:p>
          <a:p>
            <a:endParaRPr lang="en-US" dirty="0"/>
          </a:p>
          <a:p>
            <a:r>
              <a:rPr lang="en-US" b="1" i="1" dirty="0" smtClean="0"/>
              <a:t>http://www.unfpa.org/webdav/site/global/shared/documents/publications/2012/Advocacy%20Brief-%20Sexual%20Violence%20FINAL.pdf</a:t>
            </a:r>
            <a:endParaRPr lang="en-US" b="1" i="1" dirty="0"/>
          </a:p>
          <a:p>
            <a:endParaRPr lang="en-US" dirty="0"/>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913116" y="482125"/>
            <a:ext cx="2392683" cy="1118076"/>
          </a:xfrm>
          <a:prstGeom prst="rect">
            <a:avLst/>
          </a:prstGeom>
        </p:spPr>
      </p:pic>
    </p:spTree>
    <p:extLst>
      <p:ext uri="{BB962C8B-B14F-4D97-AF65-F5344CB8AC3E}">
        <p14:creationId xmlns:p14="http://schemas.microsoft.com/office/powerpoint/2010/main" val="389437566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066800" y="609600"/>
            <a:ext cx="7924800" cy="5078313"/>
          </a:xfrm>
          <a:prstGeom prst="rect">
            <a:avLst/>
          </a:prstGeom>
        </p:spPr>
        <p:txBody>
          <a:bodyPr wrap="square">
            <a:spAutoFit/>
          </a:bodyPr>
          <a:lstStyle/>
          <a:p>
            <a:r>
              <a:rPr lang="en-US" b="1" dirty="0"/>
              <a:t>Engaging Men and Boys: A Brief Summary of UNFPA Experience and Lessons Learned</a:t>
            </a:r>
            <a:endParaRPr lang="en-US" dirty="0"/>
          </a:p>
          <a:p>
            <a:r>
              <a:rPr lang="en-US" b="1" i="1" dirty="0"/>
              <a:t>Integrating work with men and boys into core areas of the UNFPA mandate </a:t>
            </a:r>
            <a:endParaRPr lang="en-US" b="1" i="1" dirty="0" smtClean="0"/>
          </a:p>
          <a:p>
            <a:r>
              <a:rPr lang="en-US" b="1" i="1" dirty="0" smtClean="0"/>
              <a:t>at </a:t>
            </a:r>
            <a:r>
              <a:rPr lang="en-US" b="1" i="1" dirty="0"/>
              <a:t>country, regional and global levels.</a:t>
            </a:r>
          </a:p>
          <a:p>
            <a:r>
              <a:rPr lang="en-US" dirty="0"/>
              <a:t/>
            </a:r>
            <a:br>
              <a:rPr lang="en-US" dirty="0"/>
            </a:br>
            <a:r>
              <a:rPr lang="en-US" dirty="0"/>
              <a:t/>
            </a:r>
            <a:br>
              <a:rPr lang="en-US" dirty="0"/>
            </a:br>
            <a:r>
              <a:rPr lang="en-US" b="1" dirty="0"/>
              <a:t>Publication date: </a:t>
            </a:r>
            <a:r>
              <a:rPr lang="en-US" dirty="0"/>
              <a:t>2013</a:t>
            </a:r>
          </a:p>
          <a:p>
            <a:r>
              <a:rPr lang="en-US" u="sng" dirty="0" smtClean="0">
                <a:hlinkClick r:id="rId3"/>
              </a:rPr>
              <a:t>Available in English </a:t>
            </a:r>
            <a:endParaRPr lang="en-US" u="sng" dirty="0" smtClean="0"/>
          </a:p>
          <a:p>
            <a:endParaRPr lang="en-US" dirty="0"/>
          </a:p>
          <a:p>
            <a:r>
              <a:rPr lang="en-US" dirty="0" smtClean="0"/>
              <a:t>Report </a:t>
            </a:r>
            <a:r>
              <a:rPr lang="en-US" dirty="0"/>
              <a:t>aims to support the work of UNFPA and </a:t>
            </a:r>
            <a:endParaRPr lang="en-US" dirty="0" smtClean="0"/>
          </a:p>
          <a:p>
            <a:r>
              <a:rPr lang="en-US" dirty="0" smtClean="0"/>
              <a:t>partners </a:t>
            </a:r>
            <a:r>
              <a:rPr lang="en-US" dirty="0"/>
              <a:t>by presenting a background and </a:t>
            </a:r>
            <a:endParaRPr lang="en-US" dirty="0" smtClean="0"/>
          </a:p>
          <a:p>
            <a:r>
              <a:rPr lang="en-US" dirty="0" smtClean="0"/>
              <a:t>rationale </a:t>
            </a:r>
            <a:r>
              <a:rPr lang="en-US" dirty="0"/>
              <a:t>for engaging men and boys. It </a:t>
            </a:r>
            <a:r>
              <a:rPr lang="en-US" dirty="0" smtClean="0"/>
              <a:t>illustrates</a:t>
            </a:r>
          </a:p>
          <a:p>
            <a:r>
              <a:rPr lang="en-US" dirty="0" smtClean="0"/>
              <a:t> </a:t>
            </a:r>
            <a:r>
              <a:rPr lang="en-US" dirty="0"/>
              <a:t>a range of initiatives that have engaged men </a:t>
            </a:r>
            <a:r>
              <a:rPr lang="en-US" dirty="0" smtClean="0"/>
              <a:t>and</a:t>
            </a:r>
          </a:p>
          <a:p>
            <a:r>
              <a:rPr lang="en-US" dirty="0" smtClean="0"/>
              <a:t> </a:t>
            </a:r>
            <a:r>
              <a:rPr lang="en-US" dirty="0"/>
              <a:t>boys for the promotion of gender equality as </a:t>
            </a:r>
            <a:r>
              <a:rPr lang="en-US" dirty="0" smtClean="0"/>
              <a:t>well</a:t>
            </a:r>
          </a:p>
          <a:p>
            <a:r>
              <a:rPr lang="en-US" dirty="0" smtClean="0"/>
              <a:t> </a:t>
            </a:r>
            <a:r>
              <a:rPr lang="en-US" dirty="0"/>
              <a:t>as sexual and reproductive health and </a:t>
            </a:r>
            <a:endParaRPr lang="en-US" dirty="0" smtClean="0"/>
          </a:p>
          <a:p>
            <a:r>
              <a:rPr lang="en-US" dirty="0" smtClean="0"/>
              <a:t>reproductive </a:t>
            </a:r>
            <a:r>
              <a:rPr lang="en-US" dirty="0"/>
              <a:t>rights. </a:t>
            </a:r>
            <a:endParaRPr lang="en-US" dirty="0" smtClean="0"/>
          </a:p>
          <a:p>
            <a:endParaRPr lang="en-US" dirty="0"/>
          </a:p>
          <a:p>
            <a:r>
              <a:rPr lang="en-US" b="1" i="1" dirty="0" smtClean="0"/>
              <a:t>http://www.unfpa.org/public/home/publications/pid/13532</a:t>
            </a:r>
            <a:endParaRPr lang="en-US" b="1" i="1" dirty="0"/>
          </a:p>
        </p:txBody>
      </p:sp>
      <p:pic>
        <p:nvPicPr>
          <p:cNvPr id="14" name="Picture 13" descr="engagin_men-lg.jpg"/>
          <p:cNvPicPr/>
          <p:nvPr/>
        </p:nvPicPr>
        <p:blipFill>
          <a:blip r:embed="rId4">
            <a:extLst>
              <a:ext uri="{28A0092B-C50C-407E-A947-70E740481C1C}">
                <a14:useLocalDpi xmlns:a14="http://schemas.microsoft.com/office/drawing/2010/main" val="0"/>
              </a:ext>
            </a:extLst>
          </a:blip>
          <a:srcRect/>
          <a:stretch>
            <a:fillRect/>
          </a:stretch>
        </p:blipFill>
        <p:spPr bwMode="auto">
          <a:xfrm>
            <a:off x="5786436" y="1600200"/>
            <a:ext cx="2062163" cy="3124200"/>
          </a:xfrm>
          <a:prstGeom prst="rect">
            <a:avLst/>
          </a:prstGeom>
          <a:noFill/>
          <a:ln>
            <a:noFill/>
          </a:ln>
        </p:spPr>
      </p:pic>
    </p:spTree>
    <p:extLst>
      <p:ext uri="{BB962C8B-B14F-4D97-AF65-F5344CB8AC3E}">
        <p14:creationId xmlns:p14="http://schemas.microsoft.com/office/powerpoint/2010/main" val="418849160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54</TotalTime>
  <Words>497</Words>
  <Application>Microsoft Office PowerPoint</Application>
  <PresentationFormat>On-screen Show (4:3)</PresentationFormat>
  <Paragraphs>94</Paragraphs>
  <Slides>6</Slides>
  <Notes>5</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Adjacency</vt:lpstr>
      <vt:lpstr>  RESOURCES ON ENGAGING MEN AND BOYS IN ADDRESSING VIOLENCE &amp; SRH ISSUES</vt:lpstr>
      <vt:lpstr>PowerPoint Presentation</vt:lpstr>
      <vt:lpstr>PowerPoint Presentation</vt:lpstr>
      <vt:lpstr>PowerPoint Presentation</vt:lpstr>
      <vt:lpstr>PowerPoint Presentation</vt:lpstr>
      <vt:lpstr>PowerPoint Presentation</vt:lpstr>
    </vt:vector>
  </TitlesOfParts>
  <Company>UNFPA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RESOURCES ON ENGAGING MEN AND BOYS IN ADDRESSING VIOLENCE &amp; SRH ISSUES</dc:title>
  <dc:creator>devi</dc:creator>
  <cp:lastModifiedBy>devi</cp:lastModifiedBy>
  <cp:revision>12</cp:revision>
  <dcterms:created xsi:type="dcterms:W3CDTF">2013-09-17T15:11:14Z</dcterms:created>
  <dcterms:modified xsi:type="dcterms:W3CDTF">2013-09-17T16:05:42Z</dcterms:modified>
</cp:coreProperties>
</file>