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8" r:id="rId2"/>
    <p:sldId id="264" r:id="rId3"/>
    <p:sldId id="265" r:id="rId4"/>
    <p:sldId id="261" r:id="rId5"/>
    <p:sldId id="266" r:id="rId6"/>
    <p:sldId id="267" r:id="rId7"/>
    <p:sldId id="273" r:id="rId8"/>
    <p:sldId id="272" r:id="rId9"/>
    <p:sldId id="274" r:id="rId10"/>
    <p:sldId id="275" r:id="rId11"/>
    <p:sldId id="263" r:id="rId12"/>
  </p:sldIdLst>
  <p:sldSz cx="9144000" cy="6858000" type="screen4x3"/>
  <p:notesSz cx="6858000" cy="9144000"/>
  <p:photoAlbum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9" d="100"/>
          <a:sy n="39" d="100"/>
        </p:scale>
        <p:origin x="-7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Book1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2400"/>
            </a:pPr>
            <a:r>
              <a:rPr lang="en-US" sz="2400" dirty="0" smtClean="0"/>
              <a:t>Sexual</a:t>
            </a:r>
            <a:r>
              <a:rPr lang="en-US" sz="2400" dirty="0"/>
              <a:t>, Physical and Emotional Violence </a:t>
            </a:r>
            <a:r>
              <a:rPr lang="en-US" sz="2400" dirty="0" smtClean="0"/>
              <a:t>in </a:t>
            </a:r>
            <a:r>
              <a:rPr lang="en-US" sz="2400" dirty="0"/>
              <a:t>Childhood </a:t>
            </a:r>
            <a:r>
              <a:rPr lang="en-US" sz="1800" dirty="0"/>
              <a:t>Reported by Females and Males aged 13 to 24 years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4166014143069591"/>
          <c:y val="0.17298158860510424"/>
          <c:w val="0.84292209171750287"/>
          <c:h val="0.6278185615125202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Sheet1!$C$16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rgbClr val="9E0000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Sheet1!$D$15:$F$15</c:f>
              <c:strCache>
                <c:ptCount val="3"/>
                <c:pt idx="0">
                  <c:v>Sexual Violence</c:v>
                </c:pt>
                <c:pt idx="1">
                  <c:v>Physical Violence</c:v>
                </c:pt>
                <c:pt idx="2">
                  <c:v>Emotional Violence</c:v>
                </c:pt>
              </c:strCache>
            </c:strRef>
          </c:cat>
          <c:val>
            <c:numRef>
              <c:f>Sheet1!$D$16:$F$16</c:f>
              <c:numCache>
                <c:formatCode>General</c:formatCode>
                <c:ptCount val="3"/>
                <c:pt idx="0">
                  <c:v>27.9</c:v>
                </c:pt>
                <c:pt idx="1">
                  <c:v>73.5</c:v>
                </c:pt>
                <c:pt idx="2">
                  <c:v>23.6</c:v>
                </c:pt>
              </c:numCache>
            </c:numRef>
          </c:val>
        </c:ser>
        <c:ser>
          <c:idx val="1"/>
          <c:order val="1"/>
          <c:tx>
            <c:strRef>
              <c:f>Sheet1!$C$17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B0B0B0"/>
            </a:solidFill>
          </c:spPr>
          <c:invertIfNegative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Sheet1!$D$15:$F$15</c:f>
              <c:strCache>
                <c:ptCount val="3"/>
                <c:pt idx="0">
                  <c:v>Sexual Violence</c:v>
                </c:pt>
                <c:pt idx="1">
                  <c:v>Physical Violence</c:v>
                </c:pt>
                <c:pt idx="2">
                  <c:v>Emotional Violence</c:v>
                </c:pt>
              </c:strCache>
            </c:strRef>
          </c:cat>
          <c:val>
            <c:numRef>
              <c:f>Sheet1!$D$17:$F$17</c:f>
              <c:numCache>
                <c:formatCode>General</c:formatCode>
                <c:ptCount val="3"/>
                <c:pt idx="0">
                  <c:v>13.4</c:v>
                </c:pt>
                <c:pt idx="1">
                  <c:v>71.7</c:v>
                </c:pt>
                <c:pt idx="2">
                  <c:v>27.5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268096"/>
        <c:axId val="37269888"/>
      </c:barChart>
      <c:catAx>
        <c:axId val="3726809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7269888"/>
        <c:crosses val="autoZero"/>
        <c:auto val="1"/>
        <c:lblAlgn val="ctr"/>
        <c:lblOffset val="100"/>
        <c:noMultiLvlLbl val="0"/>
      </c:catAx>
      <c:valAx>
        <c:axId val="37269888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800"/>
                </a:pPr>
                <a:r>
                  <a:rPr lang="en-US" sz="1800" dirty="0" smtClean="0"/>
                  <a:t>Percentage</a:t>
                </a:r>
                <a:endParaRPr lang="en-US" sz="1800" dirty="0"/>
              </a:p>
            </c:rich>
          </c:tx>
          <c:layout>
            <c:manualLayout>
              <c:xMode val="edge"/>
              <c:yMode val="edge"/>
              <c:x val="1.5417766851801264E-2"/>
              <c:y val="0.38631717393005077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726809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400" dirty="0"/>
              <a:t>Perpetrators of Childhood Sexual Violence </a:t>
            </a:r>
            <a:endParaRPr lang="en-US" sz="2400" dirty="0" smtClean="0"/>
          </a:p>
          <a:p>
            <a:pPr>
              <a:defRPr/>
            </a:pPr>
            <a:r>
              <a:rPr lang="en-US" dirty="0" smtClean="0"/>
              <a:t>Reported </a:t>
            </a:r>
            <a:r>
              <a:rPr lang="en-US" dirty="0"/>
              <a:t>by Males and Females Aged 13 to 24 years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28391651343927565"/>
          <c:y val="0.16724358974358972"/>
          <c:w val="0.68308496344358882"/>
          <c:h val="0.669443733595802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Sheet3!$C$19</c:f>
              <c:strCache>
                <c:ptCount val="1"/>
                <c:pt idx="0">
                  <c:v>Boys</c:v>
                </c:pt>
              </c:strCache>
            </c:strRef>
          </c:tx>
          <c:spPr>
            <a:solidFill>
              <a:srgbClr val="B0B0B0"/>
            </a:solidFill>
          </c:spPr>
          <c:invertIfNegative val="0"/>
          <c:dLbls>
            <c:dLbl>
              <c:idx val="2"/>
              <c:layout>
                <c:manualLayout>
                  <c:x val="8.5470095056878644E-3"/>
                  <c:y val="1.6666666666666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Sheet3!$B$20:$B$25</c:f>
              <c:strCache>
                <c:ptCount val="6"/>
                <c:pt idx="0">
                  <c:v>Dating Partner</c:v>
                </c:pt>
                <c:pt idx="1">
                  <c:v>Stranger</c:v>
                </c:pt>
                <c:pt idx="2">
                  <c:v>Neighbour</c:v>
                </c:pt>
                <c:pt idx="3">
                  <c:v>Auhtority Figure</c:v>
                </c:pt>
                <c:pt idx="4">
                  <c:v>Relatives</c:v>
                </c:pt>
                <c:pt idx="5">
                  <c:v>Friend/Classmate</c:v>
                </c:pt>
              </c:strCache>
            </c:strRef>
          </c:cat>
          <c:val>
            <c:numRef>
              <c:f>Sheet3!$C$20:$C$25</c:f>
              <c:numCache>
                <c:formatCode>General</c:formatCode>
                <c:ptCount val="6"/>
                <c:pt idx="0">
                  <c:v>47.9</c:v>
                </c:pt>
                <c:pt idx="1">
                  <c:v>25</c:v>
                </c:pt>
                <c:pt idx="2">
                  <c:v>16.600000000000001</c:v>
                </c:pt>
                <c:pt idx="3">
                  <c:v>2.8</c:v>
                </c:pt>
                <c:pt idx="4">
                  <c:v>14.1</c:v>
                </c:pt>
                <c:pt idx="5">
                  <c:v>10.3</c:v>
                </c:pt>
              </c:numCache>
            </c:numRef>
          </c:val>
        </c:ser>
        <c:ser>
          <c:idx val="1"/>
          <c:order val="1"/>
          <c:tx>
            <c:strRef>
              <c:f>Sheet3!$D$19</c:f>
              <c:strCache>
                <c:ptCount val="1"/>
                <c:pt idx="0">
                  <c:v>Girls</c:v>
                </c:pt>
              </c:strCache>
            </c:strRef>
          </c:tx>
          <c:spPr>
            <a:solidFill>
              <a:srgbClr val="9E0000"/>
            </a:solidFill>
          </c:spPr>
          <c:invertIfNegative val="0"/>
          <c:dLbls>
            <c:dLbl>
              <c:idx val="0"/>
              <c:layout>
                <c:manualLayout>
                  <c:x val="2.849003168562621E-3"/>
                  <c:y val="-1.04166666666666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1.4245015842813105E-3"/>
                  <c:y val="-1.458333333333334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1.4245015842813105E-3"/>
                  <c:y val="-1.458333333333336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Sheet3!$B$20:$B$25</c:f>
              <c:strCache>
                <c:ptCount val="6"/>
                <c:pt idx="0">
                  <c:v>Dating Partner</c:v>
                </c:pt>
                <c:pt idx="1">
                  <c:v>Stranger</c:v>
                </c:pt>
                <c:pt idx="2">
                  <c:v>Neighbour</c:v>
                </c:pt>
                <c:pt idx="3">
                  <c:v>Auhtority Figure</c:v>
                </c:pt>
                <c:pt idx="4">
                  <c:v>Relatives</c:v>
                </c:pt>
                <c:pt idx="5">
                  <c:v>Friend/Classmate</c:v>
                </c:pt>
              </c:strCache>
            </c:strRef>
          </c:cat>
          <c:val>
            <c:numRef>
              <c:f>Sheet3!$D$20:$D$25</c:f>
              <c:numCache>
                <c:formatCode>General</c:formatCode>
                <c:ptCount val="6"/>
                <c:pt idx="0">
                  <c:v>24.7</c:v>
                </c:pt>
                <c:pt idx="1">
                  <c:v>32</c:v>
                </c:pt>
                <c:pt idx="2">
                  <c:v>32.200000000000003</c:v>
                </c:pt>
                <c:pt idx="3">
                  <c:v>14.7</c:v>
                </c:pt>
                <c:pt idx="4">
                  <c:v>7.1</c:v>
                </c:pt>
                <c:pt idx="5">
                  <c:v>8.6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7536896"/>
        <c:axId val="37538432"/>
      </c:barChart>
      <c:catAx>
        <c:axId val="3753689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7538432"/>
        <c:crosses val="autoZero"/>
        <c:auto val="1"/>
        <c:lblAlgn val="ctr"/>
        <c:lblOffset val="100"/>
        <c:noMultiLvlLbl val="0"/>
      </c:catAx>
      <c:valAx>
        <c:axId val="37538432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800"/>
                </a:pPr>
                <a:r>
                  <a:rPr lang="en-US" sz="1800" dirty="0" smtClean="0"/>
                  <a:t>Percentage</a:t>
                </a:r>
                <a:endParaRPr lang="en-US" sz="1800" dirty="0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2400"/>
            </a:pPr>
            <a:endParaRPr lang="en-US"/>
          </a:p>
        </c:txPr>
        <c:crossAx val="375368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63025535929463172"/>
          <c:y val="0.25149130577427831"/>
          <c:w val="0.29646940086472895"/>
          <c:h val="7.4790699239518338E-2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What the girls are telling us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Sheet1!$A$2:$A$3</c:f>
              <c:strCache>
                <c:ptCount val="2"/>
                <c:pt idx="0">
                  <c:v>Prevalence</c:v>
                </c:pt>
                <c:pt idx="1">
                  <c:v>Sought help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33</c:v>
                </c:pt>
                <c:pt idx="1">
                  <c:v>2.4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5313920"/>
        <c:axId val="35315712"/>
      </c:barChart>
      <c:catAx>
        <c:axId val="35313920"/>
        <c:scaling>
          <c:orientation val="minMax"/>
        </c:scaling>
        <c:delete val="0"/>
        <c:axPos val="b"/>
        <c:majorTickMark val="out"/>
        <c:minorTickMark val="none"/>
        <c:tickLblPos val="nextTo"/>
        <c:crossAx val="35315712"/>
        <c:crosses val="autoZero"/>
        <c:auto val="1"/>
        <c:lblAlgn val="ctr"/>
        <c:lblOffset val="100"/>
        <c:noMultiLvlLbl val="0"/>
      </c:catAx>
      <c:valAx>
        <c:axId val="353157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53139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0CB58D-5FEA-4EA7-933E-36203AD1AF33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49BBD7BA-3D32-4BA0-8B4F-30232E8170D0}">
      <dgm:prSet phldrT="[Text]"/>
      <dgm:spPr/>
      <dgm:t>
        <a:bodyPr/>
        <a:lstStyle/>
        <a:p>
          <a:r>
            <a:rPr lang="en-US" dirty="0" smtClean="0"/>
            <a:t>VAC</a:t>
          </a:r>
          <a:endParaRPr lang="en-US" dirty="0"/>
        </a:p>
      </dgm:t>
    </dgm:pt>
    <dgm:pt modelId="{43D2A22F-77BD-47CA-80FE-F1230432841E}" type="parTrans" cxnId="{3690575C-5759-4DB1-AF8B-45698ADE759C}">
      <dgm:prSet/>
      <dgm:spPr/>
      <dgm:t>
        <a:bodyPr/>
        <a:lstStyle/>
        <a:p>
          <a:endParaRPr lang="en-US"/>
        </a:p>
      </dgm:t>
    </dgm:pt>
    <dgm:pt modelId="{E5FE714E-2939-4FCE-901F-98FB92AFC117}" type="sibTrans" cxnId="{3690575C-5759-4DB1-AF8B-45698ADE759C}">
      <dgm:prSet/>
      <dgm:spPr/>
      <dgm:t>
        <a:bodyPr/>
        <a:lstStyle/>
        <a:p>
          <a:endParaRPr lang="en-US"/>
        </a:p>
      </dgm:t>
    </dgm:pt>
    <dgm:pt modelId="{EF90E9EB-F2E5-47D9-BA9F-4FB7499EFA1D}">
      <dgm:prSet phldrT="[Text]"/>
      <dgm:spPr/>
      <dgm:t>
        <a:bodyPr/>
        <a:lstStyle/>
        <a:p>
          <a:r>
            <a:rPr lang="en-US" dirty="0" smtClean="0"/>
            <a:t>Gender equality strategy</a:t>
          </a:r>
          <a:endParaRPr lang="en-US" dirty="0"/>
        </a:p>
      </dgm:t>
    </dgm:pt>
    <dgm:pt modelId="{92C431AD-9421-4FB2-8600-9A7377D68BAA}" type="parTrans" cxnId="{8C8BB625-3F91-4BB5-A116-AF27516C017C}">
      <dgm:prSet/>
      <dgm:spPr/>
      <dgm:t>
        <a:bodyPr/>
        <a:lstStyle/>
        <a:p>
          <a:endParaRPr lang="en-US"/>
        </a:p>
      </dgm:t>
    </dgm:pt>
    <dgm:pt modelId="{A57BC6D0-03AA-4E11-8EB9-E8744578CAD1}" type="sibTrans" cxnId="{8C8BB625-3F91-4BB5-A116-AF27516C017C}">
      <dgm:prSet/>
      <dgm:spPr/>
      <dgm:t>
        <a:bodyPr/>
        <a:lstStyle/>
        <a:p>
          <a:endParaRPr lang="en-US"/>
        </a:p>
      </dgm:t>
    </dgm:pt>
    <dgm:pt modelId="{A364B8CC-4A40-4B8C-8D24-98C66A5E37A1}">
      <dgm:prSet phldrT="[Text]"/>
      <dgm:spPr/>
      <dgm:t>
        <a:bodyPr/>
        <a:lstStyle/>
        <a:p>
          <a:r>
            <a:rPr lang="en-US" dirty="0" smtClean="0"/>
            <a:t>GBV Action Plan</a:t>
          </a:r>
          <a:endParaRPr lang="en-US" dirty="0"/>
        </a:p>
      </dgm:t>
    </dgm:pt>
    <dgm:pt modelId="{51D5D0AE-88CE-486F-A80F-EB14EE25F76C}" type="parTrans" cxnId="{89C0EE7C-BAF4-4C19-BC56-40B364210746}">
      <dgm:prSet/>
      <dgm:spPr/>
      <dgm:t>
        <a:bodyPr/>
        <a:lstStyle/>
        <a:p>
          <a:endParaRPr lang="en-US"/>
        </a:p>
      </dgm:t>
    </dgm:pt>
    <dgm:pt modelId="{FF55A5E4-0167-418D-B7EB-4A071DD64A98}" type="sibTrans" cxnId="{89C0EE7C-BAF4-4C19-BC56-40B364210746}">
      <dgm:prSet/>
      <dgm:spPr/>
      <dgm:t>
        <a:bodyPr/>
        <a:lstStyle/>
        <a:p>
          <a:endParaRPr lang="en-US"/>
        </a:p>
      </dgm:t>
    </dgm:pt>
    <dgm:pt modelId="{EC6B2393-6223-49FA-93EE-D527F5499349}">
      <dgm:prSet phldrT="[Text]"/>
      <dgm:spPr/>
      <dgm:t>
        <a:bodyPr/>
        <a:lstStyle/>
        <a:p>
          <a:endParaRPr lang="en-ZA"/>
        </a:p>
      </dgm:t>
    </dgm:pt>
    <dgm:pt modelId="{36BEFE59-BD26-4CF3-8E18-61B0E4E483DD}" type="parTrans" cxnId="{B1B1246F-4FCB-4532-B1C4-680AD4D9F503}">
      <dgm:prSet/>
      <dgm:spPr/>
      <dgm:t>
        <a:bodyPr/>
        <a:lstStyle/>
        <a:p>
          <a:endParaRPr lang="en-US"/>
        </a:p>
      </dgm:t>
    </dgm:pt>
    <dgm:pt modelId="{6EBBED63-ADD9-4362-8D56-CBCAB0459601}" type="sibTrans" cxnId="{B1B1246F-4FCB-4532-B1C4-680AD4D9F503}">
      <dgm:prSet/>
      <dgm:spPr/>
      <dgm:t>
        <a:bodyPr/>
        <a:lstStyle/>
        <a:p>
          <a:endParaRPr lang="en-US"/>
        </a:p>
      </dgm:t>
    </dgm:pt>
    <dgm:pt modelId="{DC725D55-9F35-4AA4-80F3-5A2491D1FAE4}">
      <dgm:prSet phldrT="[Text]"/>
      <dgm:spPr/>
      <dgm:t>
        <a:bodyPr/>
        <a:lstStyle/>
        <a:p>
          <a:endParaRPr lang="en-ZA"/>
        </a:p>
      </dgm:t>
    </dgm:pt>
    <dgm:pt modelId="{307C0FB3-EF29-4E1A-9AA3-7C28C975FE14}" type="parTrans" cxnId="{CF5D1953-706D-4E94-A48D-34DAEF10E87C}">
      <dgm:prSet/>
      <dgm:spPr/>
      <dgm:t>
        <a:bodyPr/>
        <a:lstStyle/>
        <a:p>
          <a:endParaRPr lang="en-US"/>
        </a:p>
      </dgm:t>
    </dgm:pt>
    <dgm:pt modelId="{F9067C14-A436-4177-99BB-C925EA906844}" type="sibTrans" cxnId="{CF5D1953-706D-4E94-A48D-34DAEF10E87C}">
      <dgm:prSet/>
      <dgm:spPr/>
      <dgm:t>
        <a:bodyPr/>
        <a:lstStyle/>
        <a:p>
          <a:endParaRPr lang="en-US"/>
        </a:p>
      </dgm:t>
    </dgm:pt>
    <dgm:pt modelId="{A3197DFD-DDCD-4CD7-A0C4-4EAE12306D8F}">
      <dgm:prSet phldrT="[Text]"/>
      <dgm:spPr/>
      <dgm:t>
        <a:bodyPr/>
        <a:lstStyle/>
        <a:p>
          <a:r>
            <a:rPr lang="en-US" dirty="0" smtClean="0"/>
            <a:t>OVC Action Plan</a:t>
          </a:r>
          <a:endParaRPr lang="en-US" dirty="0"/>
        </a:p>
      </dgm:t>
    </dgm:pt>
    <dgm:pt modelId="{53B31EF7-7B99-4983-8751-2AE421D6DDE3}" type="parTrans" cxnId="{56F149AB-EB99-4D09-B504-CE4D8DA04E5E}">
      <dgm:prSet/>
      <dgm:spPr/>
      <dgm:t>
        <a:bodyPr/>
        <a:lstStyle/>
        <a:p>
          <a:endParaRPr lang="en-US"/>
        </a:p>
      </dgm:t>
    </dgm:pt>
    <dgm:pt modelId="{BADDA689-E6E4-42A7-963C-9FE8050569A3}" type="sibTrans" cxnId="{56F149AB-EB99-4D09-B504-CE4D8DA04E5E}">
      <dgm:prSet/>
      <dgm:spPr/>
      <dgm:t>
        <a:bodyPr/>
        <a:lstStyle/>
        <a:p>
          <a:endParaRPr lang="en-US"/>
        </a:p>
      </dgm:t>
    </dgm:pt>
    <dgm:pt modelId="{64686F2C-2501-41BA-81E8-39EDD2554F35}">
      <dgm:prSet phldrT="[Text]"/>
      <dgm:spPr/>
      <dgm:t>
        <a:bodyPr/>
        <a:lstStyle/>
        <a:p>
          <a:r>
            <a:rPr lang="en-US" dirty="0" smtClean="0"/>
            <a:t>Poverty Reduction Strategy</a:t>
          </a:r>
          <a:endParaRPr lang="en-US" dirty="0"/>
        </a:p>
      </dgm:t>
    </dgm:pt>
    <dgm:pt modelId="{BC7219B2-BDD2-4274-AD68-C82C4E4F4766}" type="parTrans" cxnId="{B587250C-0C0C-4C3D-BAD6-63EA67AD92E2}">
      <dgm:prSet/>
      <dgm:spPr/>
      <dgm:t>
        <a:bodyPr/>
        <a:lstStyle/>
        <a:p>
          <a:endParaRPr lang="en-US"/>
        </a:p>
      </dgm:t>
    </dgm:pt>
    <dgm:pt modelId="{05785130-40CF-4CF0-BDCF-416B7B0896F7}" type="sibTrans" cxnId="{B587250C-0C0C-4C3D-BAD6-63EA67AD92E2}">
      <dgm:prSet/>
      <dgm:spPr/>
      <dgm:t>
        <a:bodyPr/>
        <a:lstStyle/>
        <a:p>
          <a:endParaRPr lang="en-US"/>
        </a:p>
      </dgm:t>
    </dgm:pt>
    <dgm:pt modelId="{0DC30282-07CA-41DA-A046-390A438CE25C}">
      <dgm:prSet phldrT="[Text]"/>
      <dgm:spPr>
        <a:solidFill>
          <a:schemeClr val="tx2"/>
        </a:solidFill>
      </dgm:spPr>
      <dgm:t>
        <a:bodyPr/>
        <a:lstStyle/>
        <a:p>
          <a:r>
            <a:rPr lang="en-US" dirty="0" smtClean="0"/>
            <a:t>HIV Strategic Plan</a:t>
          </a:r>
          <a:endParaRPr lang="en-US" dirty="0"/>
        </a:p>
      </dgm:t>
    </dgm:pt>
    <dgm:pt modelId="{CAD1EBE4-A88D-4E32-BED6-08BBBA2D46C1}" type="parTrans" cxnId="{E08F0D1D-3765-429A-A17E-695FCA685DA6}">
      <dgm:prSet/>
      <dgm:spPr/>
      <dgm:t>
        <a:bodyPr/>
        <a:lstStyle/>
        <a:p>
          <a:endParaRPr lang="en-US"/>
        </a:p>
      </dgm:t>
    </dgm:pt>
    <dgm:pt modelId="{0A1067C2-F628-48EF-9764-7E4952BD0AE1}" type="sibTrans" cxnId="{E08F0D1D-3765-429A-A17E-695FCA685DA6}">
      <dgm:prSet/>
      <dgm:spPr/>
      <dgm:t>
        <a:bodyPr/>
        <a:lstStyle/>
        <a:p>
          <a:endParaRPr lang="en-US"/>
        </a:p>
      </dgm:t>
    </dgm:pt>
    <dgm:pt modelId="{04BF3D0C-A619-4F12-95C8-DA291A0EEDAD}" type="pres">
      <dgm:prSet presAssocID="{430CB58D-5FEA-4EA7-933E-36203AD1AF33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ZA"/>
        </a:p>
      </dgm:t>
    </dgm:pt>
    <dgm:pt modelId="{78010FF6-68BB-4237-AD17-D753299653C5}" type="pres">
      <dgm:prSet presAssocID="{49BBD7BA-3D32-4BA0-8B4F-30232E8170D0}" presName="Parent" presStyleLbl="node0" presStyleIdx="0" presStyleCnt="1" custLinFactX="100000" custLinFactNeighborX="160825" custLinFactNeighborY="51835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2AE62DD3-B26D-4928-91BB-426E3D6BCCA8}" type="pres">
      <dgm:prSet presAssocID="{49BBD7BA-3D32-4BA0-8B4F-30232E8170D0}" presName="Accent2" presStyleLbl="node1" presStyleIdx="0" presStyleCnt="19"/>
      <dgm:spPr/>
    </dgm:pt>
    <dgm:pt modelId="{81E70272-9DA0-48C0-A2B7-B4FCE79EC77A}" type="pres">
      <dgm:prSet presAssocID="{49BBD7BA-3D32-4BA0-8B4F-30232E8170D0}" presName="Accent3" presStyleLbl="node1" presStyleIdx="1" presStyleCnt="19"/>
      <dgm:spPr/>
    </dgm:pt>
    <dgm:pt modelId="{6D66D0D5-63D7-41F6-A36F-AE29E57AAC35}" type="pres">
      <dgm:prSet presAssocID="{49BBD7BA-3D32-4BA0-8B4F-30232E8170D0}" presName="Accent4" presStyleLbl="node1" presStyleIdx="2" presStyleCnt="19"/>
      <dgm:spPr/>
    </dgm:pt>
    <dgm:pt modelId="{FB3C69AD-F0BD-44A0-8A22-335C0DB814FE}" type="pres">
      <dgm:prSet presAssocID="{49BBD7BA-3D32-4BA0-8B4F-30232E8170D0}" presName="Accent5" presStyleLbl="node1" presStyleIdx="3" presStyleCnt="19"/>
      <dgm:spPr/>
    </dgm:pt>
    <dgm:pt modelId="{473CFCA3-6F08-4529-9004-75C4025582E1}" type="pres">
      <dgm:prSet presAssocID="{49BBD7BA-3D32-4BA0-8B4F-30232E8170D0}" presName="Accent6" presStyleLbl="node1" presStyleIdx="4" presStyleCnt="19"/>
      <dgm:spPr/>
    </dgm:pt>
    <dgm:pt modelId="{97AE928F-D1D0-44C7-96ED-D562C57CD483}" type="pres">
      <dgm:prSet presAssocID="{EF90E9EB-F2E5-47D9-BA9F-4FB7499EFA1D}" presName="Child1" presStyleLbl="node1" presStyleIdx="5" presStyleCnt="19" custLinFactX="200000" custLinFactY="100000" custLinFactNeighborX="239443" custLinFactNeighborY="122583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3ACA2B1F-7417-4B3F-BF7A-4FFB2219683C}" type="pres">
      <dgm:prSet presAssocID="{EF90E9EB-F2E5-47D9-BA9F-4FB7499EFA1D}" presName="Accent7" presStyleCnt="0"/>
      <dgm:spPr/>
    </dgm:pt>
    <dgm:pt modelId="{B40C5610-567C-41D8-AA5E-71ED3F4F9906}" type="pres">
      <dgm:prSet presAssocID="{EF90E9EB-F2E5-47D9-BA9F-4FB7499EFA1D}" presName="AccentHold1" presStyleLbl="node1" presStyleIdx="6" presStyleCnt="19"/>
      <dgm:spPr/>
    </dgm:pt>
    <dgm:pt modelId="{1FEA66B3-2D81-4AD1-B48E-C435EBD4DD1D}" type="pres">
      <dgm:prSet presAssocID="{EF90E9EB-F2E5-47D9-BA9F-4FB7499EFA1D}" presName="Accent8" presStyleCnt="0"/>
      <dgm:spPr/>
    </dgm:pt>
    <dgm:pt modelId="{6E9F956B-A350-41B7-87BB-AA128E2BA6D3}" type="pres">
      <dgm:prSet presAssocID="{EF90E9EB-F2E5-47D9-BA9F-4FB7499EFA1D}" presName="AccentHold2" presStyleLbl="node1" presStyleIdx="7" presStyleCnt="19" custLinFactNeighborX="66050" custLinFactNeighborY="-94887"/>
      <dgm:spPr/>
    </dgm:pt>
    <dgm:pt modelId="{246BE71F-CC76-41AC-A8B4-34449606CB90}" type="pres">
      <dgm:prSet presAssocID="{A364B8CC-4A40-4B8C-8D24-98C66A5E37A1}" presName="Child2" presStyleLbl="node1" presStyleIdx="8" presStyleCnt="19" custLinFactX="67396" custLinFactY="68179" custLinFactNeighborX="10000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208C852-B351-4AF8-A23D-5C2E03DFBCFF}" type="pres">
      <dgm:prSet presAssocID="{A364B8CC-4A40-4B8C-8D24-98C66A5E37A1}" presName="Accent9" presStyleCnt="0"/>
      <dgm:spPr/>
    </dgm:pt>
    <dgm:pt modelId="{8D5B60BF-6E40-49F7-A0C3-FC5DD0A33AC2}" type="pres">
      <dgm:prSet presAssocID="{A364B8CC-4A40-4B8C-8D24-98C66A5E37A1}" presName="AccentHold1" presStyleLbl="node1" presStyleIdx="9" presStyleCnt="19"/>
      <dgm:spPr/>
    </dgm:pt>
    <dgm:pt modelId="{B2E34BB6-A617-4772-84A4-60CE542AAA24}" type="pres">
      <dgm:prSet presAssocID="{A364B8CC-4A40-4B8C-8D24-98C66A5E37A1}" presName="Accent10" presStyleCnt="0"/>
      <dgm:spPr/>
    </dgm:pt>
    <dgm:pt modelId="{67B468C6-A41E-4392-A8C9-025FDBB381F7}" type="pres">
      <dgm:prSet presAssocID="{A364B8CC-4A40-4B8C-8D24-98C66A5E37A1}" presName="AccentHold2" presStyleLbl="node1" presStyleIdx="10" presStyleCnt="19"/>
      <dgm:spPr/>
    </dgm:pt>
    <dgm:pt modelId="{7D39FE57-4A7D-4D8D-B733-3EA8E6ECB9E9}" type="pres">
      <dgm:prSet presAssocID="{A364B8CC-4A40-4B8C-8D24-98C66A5E37A1}" presName="Accent11" presStyleCnt="0"/>
      <dgm:spPr/>
    </dgm:pt>
    <dgm:pt modelId="{8195AC68-CC52-4251-90AE-F31519C90CA1}" type="pres">
      <dgm:prSet presAssocID="{A364B8CC-4A40-4B8C-8D24-98C66A5E37A1}" presName="AccentHold3" presStyleLbl="node1" presStyleIdx="11" presStyleCnt="19"/>
      <dgm:spPr/>
    </dgm:pt>
    <dgm:pt modelId="{EEA84124-59E6-4C9D-90FD-3E9FCEE4C396}" type="pres">
      <dgm:prSet presAssocID="{A3197DFD-DDCD-4CD7-A0C4-4EAE12306D8F}" presName="Child3" presStyleLbl="node1" presStyleIdx="12" presStyleCnt="19" custLinFactNeighborX="-69843" custLinFactNeighborY="96825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  <dgm:pt modelId="{CEAFDAAD-8AEF-4C67-AACA-1C5C855CE6D0}" type="pres">
      <dgm:prSet presAssocID="{A3197DFD-DDCD-4CD7-A0C4-4EAE12306D8F}" presName="Accent12" presStyleCnt="0"/>
      <dgm:spPr/>
    </dgm:pt>
    <dgm:pt modelId="{A4EA37AB-E3D8-4005-8C52-55A28182249B}" type="pres">
      <dgm:prSet presAssocID="{A3197DFD-DDCD-4CD7-A0C4-4EAE12306D8F}" presName="AccentHold1" presStyleLbl="node1" presStyleIdx="13" presStyleCnt="19"/>
      <dgm:spPr/>
    </dgm:pt>
    <dgm:pt modelId="{0671F63D-4CD9-4962-B534-551466550253}" type="pres">
      <dgm:prSet presAssocID="{64686F2C-2501-41BA-81E8-39EDD2554F35}" presName="Child4" presStyleLbl="node1" presStyleIdx="14" presStyleCnt="19" custLinFactX="100000" custLinFactY="-53593" custLinFactNeighborX="180595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431E4AE-B0F2-4384-8A9B-DB03465200B1}" type="pres">
      <dgm:prSet presAssocID="{64686F2C-2501-41BA-81E8-39EDD2554F35}" presName="Accent13" presStyleCnt="0"/>
      <dgm:spPr/>
    </dgm:pt>
    <dgm:pt modelId="{8D291312-A07F-4308-A433-491C987AD6D1}" type="pres">
      <dgm:prSet presAssocID="{64686F2C-2501-41BA-81E8-39EDD2554F35}" presName="AccentHold1" presStyleLbl="node1" presStyleIdx="15" presStyleCnt="19"/>
      <dgm:spPr/>
    </dgm:pt>
    <dgm:pt modelId="{FFCAA5C9-7801-4492-ABA1-68B59A7EDBCB}" type="pres">
      <dgm:prSet presAssocID="{0DC30282-07CA-41DA-A046-390A438CE25C}" presName="Child5" presStyleLbl="node1" presStyleIdx="16" presStyleCnt="19" custLinFactX="9151" custLinFactY="100000" custLinFactNeighborX="100000" custLinFactNeighborY="13668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6F255249-26EF-4A36-A3F9-EEEFDA6EF97E}" type="pres">
      <dgm:prSet presAssocID="{0DC30282-07CA-41DA-A046-390A438CE25C}" presName="Accent15" presStyleCnt="0"/>
      <dgm:spPr/>
    </dgm:pt>
    <dgm:pt modelId="{9CAAE767-8C55-439F-933B-F6456C6C3B57}" type="pres">
      <dgm:prSet presAssocID="{0DC30282-07CA-41DA-A046-390A438CE25C}" presName="AccentHold2" presStyleLbl="node1" presStyleIdx="17" presStyleCnt="19"/>
      <dgm:spPr/>
    </dgm:pt>
    <dgm:pt modelId="{1E8BEBDB-5650-49D2-AD31-2522BB07FB78}" type="pres">
      <dgm:prSet presAssocID="{0DC30282-07CA-41DA-A046-390A438CE25C}" presName="Accent16" presStyleCnt="0"/>
      <dgm:spPr/>
    </dgm:pt>
    <dgm:pt modelId="{AC09276A-E49B-4857-86DC-C6E6558B27E3}" type="pres">
      <dgm:prSet presAssocID="{0DC30282-07CA-41DA-A046-390A438CE25C}" presName="AccentHold3" presStyleLbl="node1" presStyleIdx="18" presStyleCnt="19"/>
      <dgm:spPr/>
    </dgm:pt>
  </dgm:ptLst>
  <dgm:cxnLst>
    <dgm:cxn modelId="{16FC126A-A48C-4D50-9152-E5143F0A2069}" type="presOf" srcId="{A364B8CC-4A40-4B8C-8D24-98C66A5E37A1}" destId="{246BE71F-CC76-41AC-A8B4-34449606CB90}" srcOrd="0" destOrd="0" presId="urn:microsoft.com/office/officeart/2009/3/layout/CircleRelationship"/>
    <dgm:cxn modelId="{56F149AB-EB99-4D09-B504-CE4D8DA04E5E}" srcId="{49BBD7BA-3D32-4BA0-8B4F-30232E8170D0}" destId="{A3197DFD-DDCD-4CD7-A0C4-4EAE12306D8F}" srcOrd="2" destOrd="0" parTransId="{53B31EF7-7B99-4983-8751-2AE421D6DDE3}" sibTransId="{BADDA689-E6E4-42A7-963C-9FE8050569A3}"/>
    <dgm:cxn modelId="{F967935C-22A7-46D7-97CD-02E2E9000CCB}" type="presOf" srcId="{EF90E9EB-F2E5-47D9-BA9F-4FB7499EFA1D}" destId="{97AE928F-D1D0-44C7-96ED-D562C57CD483}" srcOrd="0" destOrd="0" presId="urn:microsoft.com/office/officeart/2009/3/layout/CircleRelationship"/>
    <dgm:cxn modelId="{5C66E0D6-7035-429A-AF86-81D835CB7196}" type="presOf" srcId="{0DC30282-07CA-41DA-A046-390A438CE25C}" destId="{FFCAA5C9-7801-4492-ABA1-68B59A7EDBCB}" srcOrd="0" destOrd="0" presId="urn:microsoft.com/office/officeart/2009/3/layout/CircleRelationship"/>
    <dgm:cxn modelId="{B587250C-0C0C-4C3D-BAD6-63EA67AD92E2}" srcId="{49BBD7BA-3D32-4BA0-8B4F-30232E8170D0}" destId="{64686F2C-2501-41BA-81E8-39EDD2554F35}" srcOrd="3" destOrd="0" parTransId="{BC7219B2-BDD2-4274-AD68-C82C4E4F4766}" sibTransId="{05785130-40CF-4CF0-BDCF-416B7B0896F7}"/>
    <dgm:cxn modelId="{3690575C-5759-4DB1-AF8B-45698ADE759C}" srcId="{430CB58D-5FEA-4EA7-933E-36203AD1AF33}" destId="{49BBD7BA-3D32-4BA0-8B4F-30232E8170D0}" srcOrd="0" destOrd="0" parTransId="{43D2A22F-77BD-47CA-80FE-F1230432841E}" sibTransId="{E5FE714E-2939-4FCE-901F-98FB92AFC117}"/>
    <dgm:cxn modelId="{EB7CEFE6-266A-439F-946A-987F22DDC6C4}" type="presOf" srcId="{430CB58D-5FEA-4EA7-933E-36203AD1AF33}" destId="{04BF3D0C-A619-4F12-95C8-DA291A0EEDAD}" srcOrd="0" destOrd="0" presId="urn:microsoft.com/office/officeart/2009/3/layout/CircleRelationship"/>
    <dgm:cxn modelId="{E08F0D1D-3765-429A-A17E-695FCA685DA6}" srcId="{49BBD7BA-3D32-4BA0-8B4F-30232E8170D0}" destId="{0DC30282-07CA-41DA-A046-390A438CE25C}" srcOrd="4" destOrd="0" parTransId="{CAD1EBE4-A88D-4E32-BED6-08BBBA2D46C1}" sibTransId="{0A1067C2-F628-48EF-9764-7E4952BD0AE1}"/>
    <dgm:cxn modelId="{CF5D1953-706D-4E94-A48D-34DAEF10E87C}" srcId="{430CB58D-5FEA-4EA7-933E-36203AD1AF33}" destId="{DC725D55-9F35-4AA4-80F3-5A2491D1FAE4}" srcOrd="2" destOrd="0" parTransId="{307C0FB3-EF29-4E1A-9AA3-7C28C975FE14}" sibTransId="{F9067C14-A436-4177-99BB-C925EA906844}"/>
    <dgm:cxn modelId="{AC15F0B9-304D-43B5-B305-F4CF2BA3D834}" type="presOf" srcId="{49BBD7BA-3D32-4BA0-8B4F-30232E8170D0}" destId="{78010FF6-68BB-4237-AD17-D753299653C5}" srcOrd="0" destOrd="0" presId="urn:microsoft.com/office/officeart/2009/3/layout/CircleRelationship"/>
    <dgm:cxn modelId="{B1B1246F-4FCB-4532-B1C4-680AD4D9F503}" srcId="{430CB58D-5FEA-4EA7-933E-36203AD1AF33}" destId="{EC6B2393-6223-49FA-93EE-D527F5499349}" srcOrd="1" destOrd="0" parTransId="{36BEFE59-BD26-4CF3-8E18-61B0E4E483DD}" sibTransId="{6EBBED63-ADD9-4362-8D56-CBCAB0459601}"/>
    <dgm:cxn modelId="{E5C78643-5044-4417-80E0-EE5D0C78081B}" type="presOf" srcId="{64686F2C-2501-41BA-81E8-39EDD2554F35}" destId="{0671F63D-4CD9-4962-B534-551466550253}" srcOrd="0" destOrd="0" presId="urn:microsoft.com/office/officeart/2009/3/layout/CircleRelationship"/>
    <dgm:cxn modelId="{89C0EE7C-BAF4-4C19-BC56-40B364210746}" srcId="{49BBD7BA-3D32-4BA0-8B4F-30232E8170D0}" destId="{A364B8CC-4A40-4B8C-8D24-98C66A5E37A1}" srcOrd="1" destOrd="0" parTransId="{51D5D0AE-88CE-486F-A80F-EB14EE25F76C}" sibTransId="{FF55A5E4-0167-418D-B7EB-4A071DD64A98}"/>
    <dgm:cxn modelId="{8C8BB625-3F91-4BB5-A116-AF27516C017C}" srcId="{49BBD7BA-3D32-4BA0-8B4F-30232E8170D0}" destId="{EF90E9EB-F2E5-47D9-BA9F-4FB7499EFA1D}" srcOrd="0" destOrd="0" parTransId="{92C431AD-9421-4FB2-8600-9A7377D68BAA}" sibTransId="{A57BC6D0-03AA-4E11-8EB9-E8744578CAD1}"/>
    <dgm:cxn modelId="{134C807B-3B7E-464A-A203-C38F41EF98B9}" type="presOf" srcId="{A3197DFD-DDCD-4CD7-A0C4-4EAE12306D8F}" destId="{EEA84124-59E6-4C9D-90FD-3E9FCEE4C396}" srcOrd="0" destOrd="0" presId="urn:microsoft.com/office/officeart/2009/3/layout/CircleRelationship"/>
    <dgm:cxn modelId="{4663311B-D7DF-47C5-AA23-AF9ABEDB130E}" type="presParOf" srcId="{04BF3D0C-A619-4F12-95C8-DA291A0EEDAD}" destId="{78010FF6-68BB-4237-AD17-D753299653C5}" srcOrd="0" destOrd="0" presId="urn:microsoft.com/office/officeart/2009/3/layout/CircleRelationship"/>
    <dgm:cxn modelId="{6B63ABF8-C693-42E8-A600-7C7530959622}" type="presParOf" srcId="{04BF3D0C-A619-4F12-95C8-DA291A0EEDAD}" destId="{2AE62DD3-B26D-4928-91BB-426E3D6BCCA8}" srcOrd="1" destOrd="0" presId="urn:microsoft.com/office/officeart/2009/3/layout/CircleRelationship"/>
    <dgm:cxn modelId="{FFA95760-2482-4080-90D4-1F76E967036D}" type="presParOf" srcId="{04BF3D0C-A619-4F12-95C8-DA291A0EEDAD}" destId="{81E70272-9DA0-48C0-A2B7-B4FCE79EC77A}" srcOrd="2" destOrd="0" presId="urn:microsoft.com/office/officeart/2009/3/layout/CircleRelationship"/>
    <dgm:cxn modelId="{9EA874C9-B720-4402-9E66-B7DC6459F38A}" type="presParOf" srcId="{04BF3D0C-A619-4F12-95C8-DA291A0EEDAD}" destId="{6D66D0D5-63D7-41F6-A36F-AE29E57AAC35}" srcOrd="3" destOrd="0" presId="urn:microsoft.com/office/officeart/2009/3/layout/CircleRelationship"/>
    <dgm:cxn modelId="{0A085A0D-35DB-4483-AC5F-20D85F4058D8}" type="presParOf" srcId="{04BF3D0C-A619-4F12-95C8-DA291A0EEDAD}" destId="{FB3C69AD-F0BD-44A0-8A22-335C0DB814FE}" srcOrd="4" destOrd="0" presId="urn:microsoft.com/office/officeart/2009/3/layout/CircleRelationship"/>
    <dgm:cxn modelId="{7F224F08-E95A-4F08-9750-81B57FE6FD27}" type="presParOf" srcId="{04BF3D0C-A619-4F12-95C8-DA291A0EEDAD}" destId="{473CFCA3-6F08-4529-9004-75C4025582E1}" srcOrd="5" destOrd="0" presId="urn:microsoft.com/office/officeart/2009/3/layout/CircleRelationship"/>
    <dgm:cxn modelId="{DEE2B0F5-288C-4C27-AF04-B43591D72AE0}" type="presParOf" srcId="{04BF3D0C-A619-4F12-95C8-DA291A0EEDAD}" destId="{97AE928F-D1D0-44C7-96ED-D562C57CD483}" srcOrd="6" destOrd="0" presId="urn:microsoft.com/office/officeart/2009/3/layout/CircleRelationship"/>
    <dgm:cxn modelId="{3650AC68-35B3-43CB-B233-96A8E1DB71E6}" type="presParOf" srcId="{04BF3D0C-A619-4F12-95C8-DA291A0EEDAD}" destId="{3ACA2B1F-7417-4B3F-BF7A-4FFB2219683C}" srcOrd="7" destOrd="0" presId="urn:microsoft.com/office/officeart/2009/3/layout/CircleRelationship"/>
    <dgm:cxn modelId="{AB0B5B3F-1DC1-43AD-88D1-3F9196998A62}" type="presParOf" srcId="{3ACA2B1F-7417-4B3F-BF7A-4FFB2219683C}" destId="{B40C5610-567C-41D8-AA5E-71ED3F4F9906}" srcOrd="0" destOrd="0" presId="urn:microsoft.com/office/officeart/2009/3/layout/CircleRelationship"/>
    <dgm:cxn modelId="{1EAC4F81-987F-4F8B-887E-51BE87E1C6FD}" type="presParOf" srcId="{04BF3D0C-A619-4F12-95C8-DA291A0EEDAD}" destId="{1FEA66B3-2D81-4AD1-B48E-C435EBD4DD1D}" srcOrd="8" destOrd="0" presId="urn:microsoft.com/office/officeart/2009/3/layout/CircleRelationship"/>
    <dgm:cxn modelId="{1910CCFA-F8C4-4E06-A0D2-C3F80D4231A7}" type="presParOf" srcId="{1FEA66B3-2D81-4AD1-B48E-C435EBD4DD1D}" destId="{6E9F956B-A350-41B7-87BB-AA128E2BA6D3}" srcOrd="0" destOrd="0" presId="urn:microsoft.com/office/officeart/2009/3/layout/CircleRelationship"/>
    <dgm:cxn modelId="{6B3C8AB1-392E-4769-874F-99D76F5E1814}" type="presParOf" srcId="{04BF3D0C-A619-4F12-95C8-DA291A0EEDAD}" destId="{246BE71F-CC76-41AC-A8B4-34449606CB90}" srcOrd="9" destOrd="0" presId="urn:microsoft.com/office/officeart/2009/3/layout/CircleRelationship"/>
    <dgm:cxn modelId="{A0A1D429-57C0-45CF-AC83-C2DAFA327E26}" type="presParOf" srcId="{04BF3D0C-A619-4F12-95C8-DA291A0EEDAD}" destId="{D208C852-B351-4AF8-A23D-5C2E03DFBCFF}" srcOrd="10" destOrd="0" presId="urn:microsoft.com/office/officeart/2009/3/layout/CircleRelationship"/>
    <dgm:cxn modelId="{810626CF-5264-474B-A2A3-D4964AA0B449}" type="presParOf" srcId="{D208C852-B351-4AF8-A23D-5C2E03DFBCFF}" destId="{8D5B60BF-6E40-49F7-A0C3-FC5DD0A33AC2}" srcOrd="0" destOrd="0" presId="urn:microsoft.com/office/officeart/2009/3/layout/CircleRelationship"/>
    <dgm:cxn modelId="{3AD223BF-71A6-42A0-81D1-AA498944311C}" type="presParOf" srcId="{04BF3D0C-A619-4F12-95C8-DA291A0EEDAD}" destId="{B2E34BB6-A617-4772-84A4-60CE542AAA24}" srcOrd="11" destOrd="0" presId="urn:microsoft.com/office/officeart/2009/3/layout/CircleRelationship"/>
    <dgm:cxn modelId="{FE30AB48-0810-441C-AEFF-3E860547BBB1}" type="presParOf" srcId="{B2E34BB6-A617-4772-84A4-60CE542AAA24}" destId="{67B468C6-A41E-4392-A8C9-025FDBB381F7}" srcOrd="0" destOrd="0" presId="urn:microsoft.com/office/officeart/2009/3/layout/CircleRelationship"/>
    <dgm:cxn modelId="{8AFCE440-C1E2-4D8E-97DB-6D4FE8F7B2D9}" type="presParOf" srcId="{04BF3D0C-A619-4F12-95C8-DA291A0EEDAD}" destId="{7D39FE57-4A7D-4D8D-B733-3EA8E6ECB9E9}" srcOrd="12" destOrd="0" presId="urn:microsoft.com/office/officeart/2009/3/layout/CircleRelationship"/>
    <dgm:cxn modelId="{AE0B3B80-8DDD-472F-9B4E-35EC17F1C55B}" type="presParOf" srcId="{7D39FE57-4A7D-4D8D-B733-3EA8E6ECB9E9}" destId="{8195AC68-CC52-4251-90AE-F31519C90CA1}" srcOrd="0" destOrd="0" presId="urn:microsoft.com/office/officeart/2009/3/layout/CircleRelationship"/>
    <dgm:cxn modelId="{3433DE17-6C64-4318-83F7-7049847C6936}" type="presParOf" srcId="{04BF3D0C-A619-4F12-95C8-DA291A0EEDAD}" destId="{EEA84124-59E6-4C9D-90FD-3E9FCEE4C396}" srcOrd="13" destOrd="0" presId="urn:microsoft.com/office/officeart/2009/3/layout/CircleRelationship"/>
    <dgm:cxn modelId="{53228104-DD45-46E4-8DCE-778CF263A8F7}" type="presParOf" srcId="{04BF3D0C-A619-4F12-95C8-DA291A0EEDAD}" destId="{CEAFDAAD-8AEF-4C67-AACA-1C5C855CE6D0}" srcOrd="14" destOrd="0" presId="urn:microsoft.com/office/officeart/2009/3/layout/CircleRelationship"/>
    <dgm:cxn modelId="{27884C29-E922-41EC-A246-85FFC8EED60D}" type="presParOf" srcId="{CEAFDAAD-8AEF-4C67-AACA-1C5C855CE6D0}" destId="{A4EA37AB-E3D8-4005-8C52-55A28182249B}" srcOrd="0" destOrd="0" presId="urn:microsoft.com/office/officeart/2009/3/layout/CircleRelationship"/>
    <dgm:cxn modelId="{B48254EF-2553-4F52-B94C-FC6B2AA586CB}" type="presParOf" srcId="{04BF3D0C-A619-4F12-95C8-DA291A0EEDAD}" destId="{0671F63D-4CD9-4962-B534-551466550253}" srcOrd="15" destOrd="0" presId="urn:microsoft.com/office/officeart/2009/3/layout/CircleRelationship"/>
    <dgm:cxn modelId="{C28E7C2B-8334-4364-A77F-99AB4AD20BD8}" type="presParOf" srcId="{04BF3D0C-A619-4F12-95C8-DA291A0EEDAD}" destId="{7431E4AE-B0F2-4384-8A9B-DB03465200B1}" srcOrd="16" destOrd="0" presId="urn:microsoft.com/office/officeart/2009/3/layout/CircleRelationship"/>
    <dgm:cxn modelId="{D6D6B75A-1184-46C1-A985-2992D82B5F9A}" type="presParOf" srcId="{7431E4AE-B0F2-4384-8A9B-DB03465200B1}" destId="{8D291312-A07F-4308-A433-491C987AD6D1}" srcOrd="0" destOrd="0" presId="urn:microsoft.com/office/officeart/2009/3/layout/CircleRelationship"/>
    <dgm:cxn modelId="{322AB262-0914-41B8-A550-2021BE2F630B}" type="presParOf" srcId="{04BF3D0C-A619-4F12-95C8-DA291A0EEDAD}" destId="{FFCAA5C9-7801-4492-ABA1-68B59A7EDBCB}" srcOrd="17" destOrd="0" presId="urn:microsoft.com/office/officeart/2009/3/layout/CircleRelationship"/>
    <dgm:cxn modelId="{3143FBB9-BA02-4BEC-A785-3A28281EB8DF}" type="presParOf" srcId="{04BF3D0C-A619-4F12-95C8-DA291A0EEDAD}" destId="{6F255249-26EF-4A36-A3F9-EEEFDA6EF97E}" srcOrd="18" destOrd="0" presId="urn:microsoft.com/office/officeart/2009/3/layout/CircleRelationship"/>
    <dgm:cxn modelId="{CAC07C12-CC5F-47CD-BBF7-268E4800D830}" type="presParOf" srcId="{6F255249-26EF-4A36-A3F9-EEEFDA6EF97E}" destId="{9CAAE767-8C55-439F-933B-F6456C6C3B57}" srcOrd="0" destOrd="0" presId="urn:microsoft.com/office/officeart/2009/3/layout/CircleRelationship"/>
    <dgm:cxn modelId="{E5945C66-00E8-436E-B8E2-7B105C25619F}" type="presParOf" srcId="{04BF3D0C-A619-4F12-95C8-DA291A0EEDAD}" destId="{1E8BEBDB-5650-49D2-AD31-2522BB07FB78}" srcOrd="19" destOrd="0" presId="urn:microsoft.com/office/officeart/2009/3/layout/CircleRelationship"/>
    <dgm:cxn modelId="{B76650BE-8E40-4170-9ACC-23C2DC2DF7D5}" type="presParOf" srcId="{1E8BEBDB-5650-49D2-AD31-2522BB07FB78}" destId="{AC09276A-E49B-4857-86DC-C6E6558B27E3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010FF6-68BB-4237-AD17-D753299653C5}">
      <dsp:nvSpPr>
        <dsp:cNvPr id="0" name=""/>
        <dsp:cNvSpPr/>
      </dsp:nvSpPr>
      <dsp:spPr>
        <a:xfrm>
          <a:off x="2113700" y="1275222"/>
          <a:ext cx="1620099" cy="1620377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VAC</a:t>
          </a:r>
          <a:endParaRPr lang="en-US" sz="700" kern="1200" dirty="0"/>
        </a:p>
      </dsp:txBody>
      <dsp:txXfrm>
        <a:off x="2350958" y="1512521"/>
        <a:ext cx="1145583" cy="1145779"/>
      </dsp:txXfrm>
    </dsp:sp>
    <dsp:sp modelId="{2AE62DD3-B26D-4928-91BB-426E3D6BCCA8}">
      <dsp:nvSpPr>
        <dsp:cNvPr id="0" name=""/>
        <dsp:cNvSpPr/>
      </dsp:nvSpPr>
      <dsp:spPr>
        <a:xfrm>
          <a:off x="1271700" y="2052111"/>
          <a:ext cx="130604" cy="130591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E70272-9DA0-48C0-A2B7-B4FCE79EC77A}">
      <dsp:nvSpPr>
        <dsp:cNvPr id="0" name=""/>
        <dsp:cNvSpPr/>
      </dsp:nvSpPr>
      <dsp:spPr>
        <a:xfrm>
          <a:off x="2497990" y="1209781"/>
          <a:ext cx="130604" cy="130591"/>
        </a:xfrm>
        <a:prstGeom prst="ellipse">
          <a:avLst/>
        </a:prstGeom>
        <a:solidFill>
          <a:schemeClr val="accent3">
            <a:hueOff val="625015"/>
            <a:satOff val="-938"/>
            <a:lumOff val="-1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66D0D5-63D7-41F6-A36F-AE29E57AAC35}">
      <dsp:nvSpPr>
        <dsp:cNvPr id="0" name=""/>
        <dsp:cNvSpPr/>
      </dsp:nvSpPr>
      <dsp:spPr>
        <a:xfrm>
          <a:off x="1873878" y="2191100"/>
          <a:ext cx="180121" cy="180395"/>
        </a:xfrm>
        <a:prstGeom prst="ellipse">
          <a:avLst/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C69AD-F0BD-44A0-8A22-335C0DB814FE}">
      <dsp:nvSpPr>
        <dsp:cNvPr id="0" name=""/>
        <dsp:cNvSpPr/>
      </dsp:nvSpPr>
      <dsp:spPr>
        <a:xfrm>
          <a:off x="1308256" y="734324"/>
          <a:ext cx="130604" cy="130591"/>
        </a:xfrm>
        <a:prstGeom prst="ellipse">
          <a:avLst/>
        </a:prstGeom>
        <a:solidFill>
          <a:schemeClr val="accent3">
            <a:hueOff val="1875044"/>
            <a:satOff val="-2813"/>
            <a:lumOff val="-45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73CFCA3-6F08-4529-9004-75C4025582E1}">
      <dsp:nvSpPr>
        <dsp:cNvPr id="0" name=""/>
        <dsp:cNvSpPr/>
      </dsp:nvSpPr>
      <dsp:spPr>
        <a:xfrm>
          <a:off x="897166" y="1481678"/>
          <a:ext cx="130604" cy="130591"/>
        </a:xfrm>
        <a:prstGeom prst="ellipse">
          <a:avLst/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AE928F-D1D0-44C7-96ED-D562C57CD483}">
      <dsp:nvSpPr>
        <dsp:cNvPr id="0" name=""/>
        <dsp:cNvSpPr/>
      </dsp:nvSpPr>
      <dsp:spPr>
        <a:xfrm>
          <a:off x="3075125" y="2236850"/>
          <a:ext cx="658674" cy="658749"/>
        </a:xfrm>
        <a:prstGeom prst="ellipse">
          <a:avLst/>
        </a:prstGeom>
        <a:solidFill>
          <a:schemeClr val="accent3">
            <a:hueOff val="3125073"/>
            <a:satOff val="-4689"/>
            <a:lumOff val="-7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Gender equality strategy</a:t>
          </a:r>
          <a:endParaRPr lang="en-US" sz="700" kern="1200" dirty="0"/>
        </a:p>
      </dsp:txBody>
      <dsp:txXfrm>
        <a:off x="3171586" y="2333322"/>
        <a:ext cx="465752" cy="465805"/>
      </dsp:txXfrm>
    </dsp:sp>
    <dsp:sp modelId="{B40C5610-567C-41D8-AA5E-71ED3F4F9906}">
      <dsp:nvSpPr>
        <dsp:cNvPr id="0" name=""/>
        <dsp:cNvSpPr/>
      </dsp:nvSpPr>
      <dsp:spPr>
        <a:xfrm>
          <a:off x="1515961" y="740115"/>
          <a:ext cx="180121" cy="180395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9F956B-A350-41B7-87BB-AA128E2BA6D3}">
      <dsp:nvSpPr>
        <dsp:cNvPr id="0" name=""/>
        <dsp:cNvSpPr/>
      </dsp:nvSpPr>
      <dsp:spPr>
        <a:xfrm>
          <a:off x="544330" y="1387143"/>
          <a:ext cx="325681" cy="325755"/>
        </a:xfrm>
        <a:prstGeom prst="ellipse">
          <a:avLst/>
        </a:prstGeom>
        <a:solidFill>
          <a:schemeClr val="accent3">
            <a:hueOff val="4375102"/>
            <a:satOff val="-6564"/>
            <a:lumOff val="-106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46BE71F-CC76-41AC-A8B4-34449606CB90}">
      <dsp:nvSpPr>
        <dsp:cNvPr id="0" name=""/>
        <dsp:cNvSpPr/>
      </dsp:nvSpPr>
      <dsp:spPr>
        <a:xfrm>
          <a:off x="3075125" y="1642694"/>
          <a:ext cx="658674" cy="658749"/>
        </a:xfrm>
        <a:prstGeom prst="ellipse">
          <a:avLst/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GBV Action Plan</a:t>
          </a:r>
          <a:endParaRPr lang="en-US" sz="700" kern="1200" dirty="0"/>
        </a:p>
      </dsp:txBody>
      <dsp:txXfrm>
        <a:off x="3171586" y="1739166"/>
        <a:ext cx="465752" cy="465805"/>
      </dsp:txXfrm>
    </dsp:sp>
    <dsp:sp modelId="{8D5B60BF-6E40-49F7-A0C3-FC5DD0A33AC2}">
      <dsp:nvSpPr>
        <dsp:cNvPr id="0" name=""/>
        <dsp:cNvSpPr/>
      </dsp:nvSpPr>
      <dsp:spPr>
        <a:xfrm>
          <a:off x="2266025" y="989426"/>
          <a:ext cx="180121" cy="180395"/>
        </a:xfrm>
        <a:prstGeom prst="ellipse">
          <a:avLst/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B468C6-A41E-4392-A8C9-025FDBB381F7}">
      <dsp:nvSpPr>
        <dsp:cNvPr id="0" name=""/>
        <dsp:cNvSpPr/>
      </dsp:nvSpPr>
      <dsp:spPr>
        <a:xfrm>
          <a:off x="205259" y="2083963"/>
          <a:ext cx="130604" cy="130591"/>
        </a:xfrm>
        <a:prstGeom prst="ellipse">
          <a:avLst/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95AC68-CC52-4251-90AE-F31519C90CA1}">
      <dsp:nvSpPr>
        <dsp:cNvPr id="0" name=""/>
        <dsp:cNvSpPr/>
      </dsp:nvSpPr>
      <dsp:spPr>
        <a:xfrm>
          <a:off x="1506656" y="1898065"/>
          <a:ext cx="130604" cy="130591"/>
        </a:xfrm>
        <a:prstGeom prst="ellipse">
          <a:avLst/>
        </a:prstGeom>
        <a:solidFill>
          <a:schemeClr val="accent3">
            <a:hueOff val="6875161"/>
            <a:satOff val="-10316"/>
            <a:lumOff val="-16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A84124-59E6-4C9D-90FD-3E9FCEE4C396}">
      <dsp:nvSpPr>
        <dsp:cNvPr id="0" name=""/>
        <dsp:cNvSpPr/>
      </dsp:nvSpPr>
      <dsp:spPr>
        <a:xfrm>
          <a:off x="2409828" y="2236851"/>
          <a:ext cx="658674" cy="658749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OVC Action Plan</a:t>
          </a:r>
          <a:endParaRPr lang="en-US" sz="700" kern="1200" dirty="0"/>
        </a:p>
      </dsp:txBody>
      <dsp:txXfrm>
        <a:off x="2506289" y="2333323"/>
        <a:ext cx="465752" cy="465805"/>
      </dsp:txXfrm>
    </dsp:sp>
    <dsp:sp modelId="{A4EA37AB-E3D8-4005-8C52-55A28182249B}">
      <dsp:nvSpPr>
        <dsp:cNvPr id="0" name=""/>
        <dsp:cNvSpPr/>
      </dsp:nvSpPr>
      <dsp:spPr>
        <a:xfrm>
          <a:off x="2684094" y="1650202"/>
          <a:ext cx="130604" cy="130591"/>
        </a:xfrm>
        <a:prstGeom prst="ellipse">
          <a:avLst/>
        </a:prstGeom>
        <a:solidFill>
          <a:schemeClr val="accent3">
            <a:hueOff val="8125191"/>
            <a:satOff val="-12191"/>
            <a:lumOff val="-198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71F63D-4CD9-4962-B534-551466550253}">
      <dsp:nvSpPr>
        <dsp:cNvPr id="0" name=""/>
        <dsp:cNvSpPr/>
      </dsp:nvSpPr>
      <dsp:spPr>
        <a:xfrm>
          <a:off x="2827458" y="1225058"/>
          <a:ext cx="658674" cy="658749"/>
        </a:xfrm>
        <a:prstGeom prst="ellipse">
          <a:avLst/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Poverty Reduction Strategy</a:t>
          </a:r>
          <a:endParaRPr lang="en-US" sz="700" kern="1200" dirty="0"/>
        </a:p>
      </dsp:txBody>
      <dsp:txXfrm>
        <a:off x="2923919" y="1321530"/>
        <a:ext cx="465752" cy="465805"/>
      </dsp:txXfrm>
    </dsp:sp>
    <dsp:sp modelId="{8D291312-A07F-4308-A433-491C987AD6D1}">
      <dsp:nvSpPr>
        <dsp:cNvPr id="0" name=""/>
        <dsp:cNvSpPr/>
      </dsp:nvSpPr>
      <dsp:spPr>
        <a:xfrm>
          <a:off x="1567472" y="2214554"/>
          <a:ext cx="130604" cy="130591"/>
        </a:xfrm>
        <a:prstGeom prst="ellipse">
          <a:avLst/>
        </a:prstGeom>
        <a:solidFill>
          <a:schemeClr val="accent3">
            <a:hueOff val="9375220"/>
            <a:satOff val="-14067"/>
            <a:lumOff val="-22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CAA5C9-7801-4492-ABA1-68B59A7EDBCB}">
      <dsp:nvSpPr>
        <dsp:cNvPr id="0" name=""/>
        <dsp:cNvSpPr/>
      </dsp:nvSpPr>
      <dsp:spPr>
        <a:xfrm>
          <a:off x="2326301" y="1559166"/>
          <a:ext cx="658674" cy="658749"/>
        </a:xfrm>
        <a:prstGeom prst="ellipse">
          <a:avLst/>
        </a:prstGeom>
        <a:solidFill>
          <a:schemeClr val="tx2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700" kern="1200" dirty="0" smtClean="0"/>
            <a:t>HIV Strategic Plan</a:t>
          </a:r>
          <a:endParaRPr lang="en-US" sz="700" kern="1200" dirty="0"/>
        </a:p>
      </dsp:txBody>
      <dsp:txXfrm>
        <a:off x="2422762" y="1655638"/>
        <a:ext cx="465752" cy="465805"/>
      </dsp:txXfrm>
    </dsp:sp>
    <dsp:sp modelId="{9CAAE767-8C55-439F-933B-F6456C6C3B57}">
      <dsp:nvSpPr>
        <dsp:cNvPr id="0" name=""/>
        <dsp:cNvSpPr/>
      </dsp:nvSpPr>
      <dsp:spPr>
        <a:xfrm>
          <a:off x="795142" y="714054"/>
          <a:ext cx="130604" cy="130591"/>
        </a:xfrm>
        <a:prstGeom prst="ellipse">
          <a:avLst/>
        </a:prstGeom>
        <a:solidFill>
          <a:schemeClr val="accent3">
            <a:hueOff val="10625249"/>
            <a:satOff val="-15942"/>
            <a:lumOff val="-259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09276A-E49B-4857-86DC-C6E6558B27E3}">
      <dsp:nvSpPr>
        <dsp:cNvPr id="0" name=""/>
        <dsp:cNvSpPr/>
      </dsp:nvSpPr>
      <dsp:spPr>
        <a:xfrm>
          <a:off x="2315875" y="162153"/>
          <a:ext cx="130604" cy="130591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0.39167</cdr:x>
      <cdr:y>0.04861</cdr:y>
    </cdr:from>
    <cdr:to>
      <cdr:x>0.59375</cdr:x>
      <cdr:y>0.16667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790700" y="133350"/>
          <a:ext cx="923925" cy="3238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45447-D9AC-41AC-BB86-2548852AB645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FE053-1E13-4A04-9D6A-D21A70786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175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Focusing in on Africa, </a:t>
            </a:r>
            <a:r>
              <a:rPr lang="en-US" dirty="0" err="1" smtClean="0"/>
              <a:t>TfG</a:t>
            </a:r>
            <a:r>
              <a:rPr lang="en-US" dirty="0" smtClean="0"/>
              <a:t> has supported a number of important national prevalence surveys (</a:t>
            </a:r>
            <a:r>
              <a:rPr lang="en-US" dirty="0" err="1" smtClean="0"/>
              <a:t>randomised</a:t>
            </a:r>
            <a:r>
              <a:rPr lang="en-US" dirty="0" smtClean="0"/>
              <a:t> household cluster surveys)</a:t>
            </a:r>
            <a:r>
              <a:rPr lang="en-US" baseline="0" dirty="0" smtClean="0"/>
              <a:t> in 5 countries in Africa to date. These are surveys led by UNICEF, </a:t>
            </a:r>
            <a:r>
              <a:rPr lang="en-US" baseline="0" dirty="0" err="1" smtClean="0"/>
              <a:t>inpartnership</a:t>
            </a:r>
            <a:r>
              <a:rPr lang="en-US" baseline="0" dirty="0" smtClean="0"/>
              <a:t> with CDC and Governments, to document national prevalence and incidence of violence against children (physical, emotional, sexual)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E053-1E13-4A04-9D6A-D21A70786A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64071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dirty="0" smtClean="0"/>
              <a:t>Here</a:t>
            </a:r>
            <a:r>
              <a:rPr lang="en-US" baseline="0" dirty="0" smtClean="0"/>
              <a:t> is an example of the findings published by the Government of Tanzania in 2012 – note the prevalence of sexual violence amongst girls, which correlates (approximately) to levels documented in similar surveys in Zimbabwe, Swaziland and Kenya.</a:t>
            </a:r>
            <a:endParaRPr lang="en-US" dirty="0" smtClean="0"/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dirty="0" smtClean="0"/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dirty="0" smtClean="0"/>
              <a:t>Physical Violence 	Girls 73.5	Boys 71.7 -</a:t>
            </a:r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endParaRPr lang="en-US" dirty="0" smtClean="0"/>
          </a:p>
          <a:p>
            <a:pPr eaLnBrk="1" hangingPunct="1">
              <a:lnSpc>
                <a:spcPct val="200000"/>
              </a:lnSpc>
              <a:spcBef>
                <a:spcPct val="0"/>
              </a:spcBef>
            </a:pPr>
            <a:r>
              <a:rPr lang="en-US" dirty="0" smtClean="0"/>
              <a:t>Emotional Violence 	Girls 23.6 	Boys 27.5  - Most victims of emotional violence also experienced physical violence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81AFE1-6689-4D47-8D50-6498F8290FB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These</a:t>
            </a:r>
            <a:r>
              <a:rPr lang="en-US" baseline="0" dirty="0" smtClean="0"/>
              <a:t> surveys also tell us more about where and by whom the violence is perpetrated. And here we do see some striking differences between countries.</a:t>
            </a:r>
            <a:endParaRPr lang="en-US" dirty="0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078D2D-894D-4970-BACC-DD7B2730C451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snapshot</a:t>
            </a:r>
            <a:r>
              <a:rPr lang="en-US" baseline="0" dirty="0" smtClean="0"/>
              <a:t> from Zimbabwe with an emphasis on the need for universal service access (free, unconditional, quality)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E053-1E13-4A04-9D6A-D21A70786A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39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Adolescent programming critical as an investment for countries and development partners but efforts are largely small scale and undocumented – new models emerging, however in economic empowerment and social norms programming however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FE053-1E13-4A04-9D6A-D21A70786A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53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425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264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019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44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62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695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2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170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262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708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AE1A9-E026-48A8-BF3B-CC50F79E6E6B}" type="datetimeFigureOut">
              <a:rPr lang="en-US" smtClean="0"/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812EB-B80C-4C32-A98E-90FE97FBED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329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Together for Girls – a focus on national evidence collection and response frameworks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en-US" sz="4800" dirty="0">
              <a:solidFill>
                <a:schemeClr val="tx1"/>
              </a:solidFill>
            </a:endParaRPr>
          </a:p>
          <a:p>
            <a:pPr algn="r"/>
            <a:r>
              <a:rPr lang="en-US" sz="4800" dirty="0" smtClean="0">
                <a:solidFill>
                  <a:schemeClr val="tx1"/>
                </a:solidFill>
              </a:rPr>
              <a:t>UNICEF, 2012</a:t>
            </a:r>
            <a:endParaRPr lang="en-US" sz="4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128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Politically sensitive</a:t>
            </a:r>
          </a:p>
          <a:p>
            <a:r>
              <a:rPr lang="en-US" dirty="0" smtClean="0"/>
              <a:t>Multi-</a:t>
            </a:r>
            <a:r>
              <a:rPr lang="en-US" dirty="0" err="1" smtClean="0"/>
              <a:t>sectoral</a:t>
            </a:r>
            <a:r>
              <a:rPr lang="en-US" dirty="0" smtClean="0"/>
              <a:t> and complex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Funding </a:t>
            </a:r>
          </a:p>
          <a:p>
            <a:r>
              <a:rPr lang="en-US" dirty="0" smtClean="0"/>
              <a:t>Ethical and meaningful involvement of survivors</a:t>
            </a:r>
            <a:endParaRPr lang="en-US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92"/>
          <a:stretch>
            <a:fillRect/>
          </a:stretch>
        </p:blipFill>
        <p:spPr bwMode="auto">
          <a:xfrm>
            <a:off x="622140" y="1600200"/>
            <a:ext cx="370872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90308745"/>
              </p:ext>
            </p:extLst>
          </p:nvPr>
        </p:nvGraphicFramePr>
        <p:xfrm>
          <a:off x="4495800" y="1752600"/>
          <a:ext cx="3733800" cy="2895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2505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And 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is the cost? Cost benefit and cost effectiveness data is still limited – TNZ/ </a:t>
            </a:r>
            <a:r>
              <a:rPr lang="en-US" dirty="0" err="1" smtClean="0"/>
              <a:t>Zim</a:t>
            </a:r>
            <a:r>
              <a:rPr lang="en-US" dirty="0" smtClean="0"/>
              <a:t>/ HQ developing model for testing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works to support girls and boys in their transition to adulthood? Pilots </a:t>
            </a:r>
            <a:r>
              <a:rPr lang="en-US" dirty="0"/>
              <a:t>– national scale </a:t>
            </a:r>
            <a:r>
              <a:rPr lang="en-US" dirty="0" err="1"/>
              <a:t>programmes</a:t>
            </a:r>
            <a:r>
              <a:rPr lang="en-US" dirty="0"/>
              <a:t> with robust M+E </a:t>
            </a:r>
            <a:r>
              <a:rPr lang="en-US" dirty="0" smtClean="0"/>
              <a:t>required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45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229600" cy="1143000"/>
          </a:xfrm>
        </p:spPr>
        <p:txBody>
          <a:bodyPr/>
          <a:lstStyle/>
          <a:p>
            <a:r>
              <a:rPr lang="en-US" dirty="0" err="1" smtClean="0"/>
              <a:t>TfG</a:t>
            </a:r>
            <a:r>
              <a:rPr lang="en-US" dirty="0" smtClean="0"/>
              <a:t> - 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 global initiative of multilateral, government and private sector partners (CDC, WHO, UNICEF, UNAIDS, UNFPA, UN WOMEN, USAID, </a:t>
            </a:r>
            <a:r>
              <a:rPr lang="en-US" dirty="0" err="1" smtClean="0"/>
              <a:t>Nduna</a:t>
            </a:r>
            <a:r>
              <a:rPr lang="en-US" dirty="0" smtClean="0"/>
              <a:t> Foundation…) to end sexual violence against girls</a:t>
            </a:r>
          </a:p>
          <a:p>
            <a:r>
              <a:rPr lang="en-US" dirty="0" smtClean="0"/>
              <a:t>Activities include support to: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National surveys and data </a:t>
            </a:r>
          </a:p>
          <a:p>
            <a:pPr lvl="1"/>
            <a:r>
              <a:rPr lang="en-US" dirty="0" smtClean="0"/>
              <a:t>Coordinated </a:t>
            </a:r>
            <a:r>
              <a:rPr lang="en-US" dirty="0" err="1" smtClean="0"/>
              <a:t>programmes</a:t>
            </a:r>
            <a:endParaRPr lang="en-US" dirty="0" smtClean="0"/>
          </a:p>
          <a:p>
            <a:pPr lvl="1"/>
            <a:r>
              <a:rPr lang="en-US" dirty="0" smtClean="0"/>
              <a:t>Global advocacy and awareness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52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Africa (Kenya, Malawi, Swaziland, Tanzania, Zimbabwe)</a:t>
            </a:r>
          </a:p>
          <a:p>
            <a:r>
              <a:rPr lang="en-US" dirty="0" smtClean="0"/>
              <a:t>East Asia and the Pacific</a:t>
            </a:r>
          </a:p>
          <a:p>
            <a:r>
              <a:rPr lang="en-US" dirty="0" smtClean="0"/>
              <a:t>Latin America and the Caribbean (Haiti)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515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mapjuly2b"/>
          <p:cNvPicPr>
            <a:picLocks noGrp="1" noChangeAspect="1"/>
          </p:cNvPicPr>
          <p:nvPr isPhoto="1"/>
        </p:nvPicPr>
        <p:blipFill>
          <a:blip r:embed="rId3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801" y="567138"/>
            <a:ext cx="6867524" cy="629086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893108" y="121920"/>
            <a:ext cx="523047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Violence against Children Surveys: </a:t>
            </a:r>
          </a:p>
          <a:p>
            <a:pPr algn="ctr"/>
            <a:r>
              <a:rPr lang="en-US" sz="2800" dirty="0" smtClean="0"/>
              <a:t>2007-2013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37118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3657600"/>
            <a:ext cx="1905000" cy="2209800"/>
          </a:xfrm>
          <a:prstGeom prst="ellipse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6825" y="762000"/>
          <a:ext cx="9060975" cy="58673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9219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37187"/>
            <a:ext cx="9144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443345" y="152400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A snapshot from Tanzania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811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5580889"/>
              </p:ext>
            </p:extLst>
          </p:nvPr>
        </p:nvGraphicFramePr>
        <p:xfrm>
          <a:off x="152400" y="762000"/>
          <a:ext cx="8915399" cy="6096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2291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2501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1363361564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486400" y="6019800"/>
            <a:ext cx="2895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Zimbabwe NBSLEA May 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97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Prevalence of sexual violence amongst adolescent girls (25 -35%)</a:t>
            </a:r>
          </a:p>
          <a:p>
            <a:r>
              <a:rPr lang="en-US" dirty="0" smtClean="0"/>
              <a:t>Majority of survivors are victims of child abuse (75-85%)</a:t>
            </a:r>
          </a:p>
          <a:p>
            <a:r>
              <a:rPr lang="en-US" dirty="0" smtClean="0"/>
              <a:t>Perpetrators are known (</a:t>
            </a:r>
            <a:r>
              <a:rPr lang="en-US" dirty="0" err="1" smtClean="0"/>
              <a:t>neighbours</a:t>
            </a:r>
            <a:r>
              <a:rPr lang="en-US" dirty="0" smtClean="0"/>
              <a:t>, family, partners)</a:t>
            </a:r>
          </a:p>
          <a:p>
            <a:r>
              <a:rPr lang="en-US" dirty="0" smtClean="0"/>
              <a:t>Absent or failing service provision and access (2 -12%)</a:t>
            </a:r>
          </a:p>
          <a:p>
            <a:r>
              <a:rPr lang="en-US" dirty="0" smtClean="0"/>
              <a:t>Survivors more likely to engage in risky HIV </a:t>
            </a:r>
            <a:r>
              <a:rPr lang="en-US" dirty="0" err="1" smtClean="0"/>
              <a:t>behaviours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4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From Survey to Response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VAC Surveys introduce new </a:t>
            </a:r>
            <a:r>
              <a:rPr lang="en-US" b="1" dirty="0" err="1" smtClean="0"/>
              <a:t>oppportunities</a:t>
            </a:r>
            <a:r>
              <a:rPr lang="en-US" dirty="0" smtClean="0"/>
              <a:t> for partnerships, funding, focus and innovation</a:t>
            </a:r>
          </a:p>
          <a:p>
            <a:r>
              <a:rPr lang="en-US" dirty="0" smtClean="0"/>
              <a:t>Response Plans usually </a:t>
            </a:r>
            <a:r>
              <a:rPr lang="en-US" b="1" dirty="0" smtClean="0"/>
              <a:t>multivariate</a:t>
            </a:r>
            <a:r>
              <a:rPr lang="en-US" dirty="0" smtClean="0"/>
              <a:t> in nature to address hyper-epidemic contexts </a:t>
            </a:r>
            <a:r>
              <a:rPr lang="en-US" dirty="0" err="1" smtClean="0"/>
              <a:t>characterised</a:t>
            </a:r>
            <a:r>
              <a:rPr lang="en-US" dirty="0" smtClean="0"/>
              <a:t> by poverty, HIV and gender inequality</a:t>
            </a:r>
          </a:p>
          <a:p>
            <a:r>
              <a:rPr lang="en-US" b="1" dirty="0"/>
              <a:t>Highlights:</a:t>
            </a:r>
          </a:p>
          <a:p>
            <a:pPr lvl="1"/>
            <a:r>
              <a:rPr lang="en-US" dirty="0"/>
              <a:t>Age and context sensitive responses (e.g. focus on young adolescents)</a:t>
            </a:r>
          </a:p>
          <a:p>
            <a:pPr lvl="1"/>
            <a:r>
              <a:rPr lang="en-US" dirty="0" err="1"/>
              <a:t>Costed</a:t>
            </a:r>
            <a:endParaRPr lang="en-US" dirty="0"/>
          </a:p>
          <a:p>
            <a:pPr lvl="1"/>
            <a:r>
              <a:rPr lang="en-US" dirty="0"/>
              <a:t>Targeted</a:t>
            </a:r>
          </a:p>
          <a:p>
            <a:pPr lvl="1"/>
            <a:r>
              <a:rPr lang="en-US" dirty="0"/>
              <a:t>Linked to other national strategies, policies and laws (gender, HIV, GBV, social protection)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5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81" y="1600200"/>
            <a:ext cx="3661837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6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587</TotalTime>
  <Words>554</Words>
  <Application>Microsoft Office PowerPoint</Application>
  <PresentationFormat>On-screen Show (4:3)</PresentationFormat>
  <Paragraphs>73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Together for Girls – a focus on national evidence collection and response frameworks</vt:lpstr>
      <vt:lpstr>TfG - What is it?</vt:lpstr>
      <vt:lpstr>Where?</vt:lpstr>
      <vt:lpstr>PowerPoint Presentation</vt:lpstr>
      <vt:lpstr>PowerPoint Presentation</vt:lpstr>
      <vt:lpstr>PowerPoint Presentation</vt:lpstr>
      <vt:lpstr>PowerPoint Presentation</vt:lpstr>
      <vt:lpstr>Common findings</vt:lpstr>
      <vt:lpstr>From Survey to Response</vt:lpstr>
      <vt:lpstr>Challenges</vt:lpstr>
      <vt:lpstr>And 2 questions</vt:lpstr>
    </vt:vector>
  </TitlesOfParts>
  <Company>UNICEF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 Catherine Maternowska</dc:creator>
  <cp:lastModifiedBy>user</cp:lastModifiedBy>
  <cp:revision>19</cp:revision>
  <dcterms:created xsi:type="dcterms:W3CDTF">2012-09-04T12:07:38Z</dcterms:created>
  <dcterms:modified xsi:type="dcterms:W3CDTF">2012-12-05T11:35:24Z</dcterms:modified>
</cp:coreProperties>
</file>